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315" r:id="rId2"/>
    <p:sldId id="298" r:id="rId3"/>
    <p:sldId id="312" r:id="rId4"/>
    <p:sldId id="338" r:id="rId5"/>
    <p:sldId id="337" r:id="rId6"/>
    <p:sldId id="347" r:id="rId7"/>
    <p:sldId id="313" r:id="rId8"/>
    <p:sldId id="346" r:id="rId9"/>
    <p:sldId id="318" r:id="rId10"/>
    <p:sldId id="319" r:id="rId11"/>
    <p:sldId id="345" r:id="rId12"/>
    <p:sldId id="320" r:id="rId13"/>
    <p:sldId id="316" r:id="rId14"/>
    <p:sldId id="321" r:id="rId15"/>
    <p:sldId id="351" r:id="rId16"/>
    <p:sldId id="352" r:id="rId17"/>
    <p:sldId id="353" r:id="rId18"/>
    <p:sldId id="354" r:id="rId19"/>
    <p:sldId id="344" r:id="rId20"/>
    <p:sldId id="339" r:id="rId21"/>
    <p:sldId id="349" r:id="rId22"/>
    <p:sldId id="341" r:id="rId23"/>
    <p:sldId id="323" r:id="rId24"/>
    <p:sldId id="324" r:id="rId25"/>
    <p:sldId id="342" r:id="rId26"/>
    <p:sldId id="325" r:id="rId27"/>
    <p:sldId id="350" r:id="rId28"/>
    <p:sldId id="326" r:id="rId29"/>
    <p:sldId id="327" r:id="rId30"/>
    <p:sldId id="329" r:id="rId31"/>
    <p:sldId id="331" r:id="rId32"/>
    <p:sldId id="322" r:id="rId33"/>
    <p:sldId id="262" r:id="rId34"/>
    <p:sldId id="303" r:id="rId35"/>
    <p:sldId id="348" r:id="rId36"/>
    <p:sldId id="34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075" autoAdjust="0"/>
  </p:normalViewPr>
  <p:slideViewPr>
    <p:cSldViewPr snapToGrid="0" snapToObjects="1">
      <p:cViewPr>
        <p:scale>
          <a:sx n="70" d="100"/>
          <a:sy n="70" d="100"/>
        </p:scale>
        <p:origin x="-1704" y="-3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FBC75-0192-1A40-9BAB-40877E4ABCEE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75135-8D47-3E4F-8348-F9686C845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93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C590E-422C-4D4D-BABA-144A29AF85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07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C590E-422C-4D4D-BABA-144A29AF85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07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C590E-422C-4D4D-BABA-144A29AF85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07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216766" indent="-36768183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4858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9716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45749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94329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D286413-C9C6-CA43-BA3B-AA96C0ADBED7}" type="slidenum">
              <a:rPr lang="en-US" sz="1300">
                <a:solidFill>
                  <a:prstClr val="black"/>
                </a:solidFill>
              </a:rPr>
              <a:pPr eaLnBrk="1" hangingPunct="1"/>
              <a:t>10</a:t>
            </a:fld>
            <a:endParaRPr lang="en-US" sz="1300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75135-8D47-3E4F-8348-F9686C8458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2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A6007-85E9-4C5E-9683-EEBA8CA75C39}" type="datetime1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8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1820-56D7-4FAC-B18D-0836A216F740}" type="datetime1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7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DE2FC-DBC8-449D-8066-9D7D7B5C9DE8}" type="datetime1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91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B464C-4B7F-4229-A96A-8106EAD19097}" type="datetime1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54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E8BF-5A53-453A-BF5B-56B31BEF0F1C}" type="datetime1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29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8CE52-2D37-4568-8CAC-BF1466DB88BF}" type="datetime1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5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F3AED-8B91-49DA-ABA9-359F8B42282E}" type="datetime1">
              <a:rPr lang="en-US" smtClean="0"/>
              <a:t>5/1/2018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506F1-F380-4993-A9C3-275DCF912743}" type="datetime1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13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E49A4-38B3-4413-AF59-08E6E062C704}" type="datetime1">
              <a:rPr lang="en-US" smtClean="0"/>
              <a:t>5/1/2018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3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BF05-4824-4038-AA12-621C8A6A48C1}" type="datetime1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81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49C7B-1741-49C2-A636-0E44340D2F97}" type="datetime1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28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003B6-B52C-4375-A6C9-32E6CEA26CD5}" type="datetime1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852FB-ABD1-3E46-95D6-3EC5BB7CE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9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hmpdacc.org/HMRGD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-1" y="849475"/>
            <a:ext cx="912096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The Microbiome and </a:t>
            </a:r>
            <a:r>
              <a:rPr lang="en-US" sz="4000" b="1" dirty="0" smtClean="0"/>
              <a:t>Immunogenicity</a:t>
            </a:r>
          </a:p>
          <a:p>
            <a:endParaRPr lang="en-US" sz="4000" b="1" dirty="0" smtClean="0"/>
          </a:p>
          <a:p>
            <a:endParaRPr lang="en-US" sz="4000" b="1" dirty="0" smtClean="0"/>
          </a:p>
          <a:p>
            <a:r>
              <a:rPr lang="en-US" sz="3600" b="1" dirty="0" smtClean="0"/>
              <a:t>Randi Vita, M.D.</a:t>
            </a:r>
          </a:p>
          <a:p>
            <a:r>
              <a:rPr lang="en-US" sz="3600" b="1" dirty="0"/>
              <a:t>Immune Epitope Database and Analysis Project</a:t>
            </a:r>
            <a:br>
              <a:rPr lang="en-US" sz="3600" b="1" dirty="0"/>
            </a:br>
            <a:r>
              <a:rPr lang="en-US" sz="3600" b="1" dirty="0"/>
              <a:t>La Jolla Institute for Allergy &amp; Immunology</a:t>
            </a:r>
            <a:br>
              <a:rPr lang="en-US" sz="3600" b="1" dirty="0"/>
            </a:br>
            <a:r>
              <a:rPr lang="en-US" sz="3600" b="1" dirty="0"/>
              <a:t>La Jolla, CA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4" t="71493" r="35866" b="8715"/>
          <a:stretch/>
        </p:blipFill>
        <p:spPr bwMode="auto">
          <a:xfrm>
            <a:off x="6273212" y="5626685"/>
            <a:ext cx="2847752" cy="12312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20329" r="77282" b="66784"/>
          <a:stretch/>
        </p:blipFill>
        <p:spPr bwMode="auto">
          <a:xfrm>
            <a:off x="0" y="6002042"/>
            <a:ext cx="3694812" cy="85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5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685800" y="24804"/>
            <a:ext cx="77724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+mn-lt"/>
                <a:ea typeface="+mn-ea"/>
                <a:cs typeface="+mn-cs"/>
              </a:rPr>
              <a:t>The Immune Epitope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4800" y="1219200"/>
            <a:ext cx="8610600" cy="48006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  <a:defRPr/>
            </a:pPr>
            <a:r>
              <a:rPr lang="en-US" sz="3200" b="1" dirty="0" smtClean="0">
                <a:solidFill>
                  <a:srgbClr val="385D8A"/>
                </a:solidFill>
                <a:cs typeface="MS PGothic" pitchFamily="32" charset="0"/>
              </a:rPr>
              <a:t>Free online resource of experimentally-derived epitope information</a:t>
            </a:r>
          </a:p>
          <a:p>
            <a:pPr marL="0" indent="0" eaLnBrk="1" hangingPunct="1">
              <a:buNone/>
              <a:defRPr/>
            </a:pPr>
            <a:endParaRPr lang="en-US" sz="1900" b="1" dirty="0" smtClean="0">
              <a:solidFill>
                <a:srgbClr val="385D8A"/>
              </a:solidFill>
              <a:cs typeface="MS PGothic" pitchFamily="32" charset="0"/>
            </a:endParaRPr>
          </a:p>
          <a:p>
            <a:pPr marL="0" indent="0">
              <a:buNone/>
              <a:defRPr/>
            </a:pPr>
            <a:r>
              <a:rPr lang="en-US" sz="3200" b="1" dirty="0">
                <a:solidFill>
                  <a:srgbClr val="385D8A"/>
                </a:solidFill>
                <a:cs typeface="MS PGothic" pitchFamily="32" charset="0"/>
                <a:sym typeface="Wingdings" charset="0"/>
              </a:rPr>
              <a:t>IEDB has &gt;99% of all published epitope </a:t>
            </a:r>
            <a:r>
              <a:rPr lang="en-US" sz="3200" b="1" dirty="0" smtClean="0">
                <a:solidFill>
                  <a:srgbClr val="385D8A"/>
                </a:solidFill>
                <a:cs typeface="MS PGothic" pitchFamily="32" charset="0"/>
                <a:sym typeface="Wingdings" charset="0"/>
              </a:rPr>
              <a:t>data</a:t>
            </a:r>
            <a:endParaRPr lang="en-US" sz="3200" b="1" dirty="0" smtClean="0"/>
          </a:p>
          <a:p>
            <a:pPr marL="457200" lvl="1" indent="0" eaLnBrk="1" hangingPunct="1">
              <a:buNone/>
              <a:defRPr/>
            </a:pPr>
            <a:r>
              <a:rPr lang="en-US" sz="2000" b="1" dirty="0" smtClean="0">
                <a:solidFill>
                  <a:srgbClr val="385D8A"/>
                </a:solidFill>
              </a:rPr>
              <a:t>Allergy, Infectious diseases, Autoimmune diseases, Transplant/</a:t>
            </a:r>
            <a:r>
              <a:rPr lang="en-US" sz="2000" b="1" dirty="0" err="1" smtClean="0">
                <a:solidFill>
                  <a:srgbClr val="385D8A"/>
                </a:solidFill>
              </a:rPr>
              <a:t>alloantigens</a:t>
            </a:r>
            <a:endParaRPr lang="en-US" sz="1900" b="1" dirty="0" smtClean="0">
              <a:solidFill>
                <a:srgbClr val="385D8A"/>
              </a:solidFill>
            </a:endParaRPr>
          </a:p>
          <a:p>
            <a:pPr marL="57150" indent="0">
              <a:buNone/>
              <a:defRPr/>
            </a:pPr>
            <a:r>
              <a:rPr lang="en-US" sz="3200" b="1" dirty="0">
                <a:cs typeface="MS PGothic" pitchFamily="32" charset="0"/>
                <a:sym typeface="Wingdings" charset="0"/>
              </a:rPr>
              <a:t>New data is added every week</a:t>
            </a:r>
          </a:p>
          <a:p>
            <a:pPr marL="400050" lvl="1" indent="0">
              <a:buNone/>
            </a:pPr>
            <a:r>
              <a:rPr lang="en-US" b="1" dirty="0" smtClean="0">
                <a:cs typeface="MS PGothic" pitchFamily="32" charset="0"/>
                <a:sym typeface="Wingdings" charset="0"/>
              </a:rPr>
              <a:t>19,000 references</a:t>
            </a:r>
            <a:endParaRPr lang="en-US" sz="1000" b="1" dirty="0">
              <a:cs typeface="MS PGothic" pitchFamily="32" charset="0"/>
              <a:sym typeface="Wingdings" charset="0"/>
            </a:endParaRPr>
          </a:p>
          <a:p>
            <a:pPr marL="400050" lvl="1" indent="0">
              <a:buNone/>
            </a:pPr>
            <a:r>
              <a:rPr lang="en-US" b="1" dirty="0" smtClean="0">
                <a:cs typeface="MS PGothic" pitchFamily="32" charset="0"/>
                <a:sym typeface="Wingdings" charset="0"/>
              </a:rPr>
              <a:t>&gt;1.5 million experimental assays</a:t>
            </a:r>
            <a:endParaRPr lang="en-US" b="1" dirty="0">
              <a:cs typeface="MS PGothic" pitchFamily="32" charset="0"/>
              <a:sym typeface="Wingdings" charset="0"/>
            </a:endParaRPr>
          </a:p>
          <a:p>
            <a:pPr marL="400050" lvl="1" indent="0">
              <a:buNone/>
            </a:pPr>
            <a:endParaRPr lang="en-US" sz="1000" b="1" dirty="0">
              <a:solidFill>
                <a:srgbClr val="385D8A"/>
              </a:solidFill>
              <a:cs typeface="MS PGothic" pitchFamily="32" charset="0"/>
              <a:sym typeface="Wingdings" charset="0"/>
            </a:endParaRPr>
          </a:p>
          <a:p>
            <a:pPr lvl="1" eaLnBrk="1" hangingPunct="1">
              <a:defRPr/>
            </a:pPr>
            <a:endParaRPr lang="en-US" sz="3200" b="1" dirty="0" smtClean="0">
              <a:solidFill>
                <a:srgbClr val="385D8A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5" t="16220" r="57435" b="72555"/>
          <a:stretch/>
        </p:blipFill>
        <p:spPr bwMode="auto">
          <a:xfrm>
            <a:off x="4495800" y="5562600"/>
            <a:ext cx="451077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20329" r="93573" b="66784"/>
          <a:stretch/>
        </p:blipFill>
        <p:spPr bwMode="auto">
          <a:xfrm>
            <a:off x="0" y="76200"/>
            <a:ext cx="1066800" cy="1082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3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34200" y="6356350"/>
            <a:ext cx="2133600" cy="365125"/>
          </a:xfrm>
        </p:spPr>
        <p:txBody>
          <a:bodyPr/>
          <a:lstStyle/>
          <a:p>
            <a:fld id="{A0E9F9D0-76B4-4B0E-A235-706B09781036}" type="slidenum">
              <a:rPr lang="en-US" smtClean="0"/>
              <a:t>11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152399" y="1447800"/>
            <a:ext cx="4023360" cy="1371600"/>
            <a:chOff x="152400" y="1600200"/>
            <a:chExt cx="3848077" cy="1233678"/>
          </a:xfrm>
        </p:grpSpPr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1714477" y="1600200"/>
              <a:ext cx="2286000" cy="4572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385D8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S</a:t>
              </a:r>
              <a:r>
                <a:rPr lang="en-US" dirty="0" smtClean="0"/>
                <a:t>tructure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1714477" y="1995678"/>
              <a:ext cx="2286000" cy="4572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385D8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/>
                <a:t>S</a:t>
              </a:r>
              <a:r>
                <a:rPr lang="en-US" sz="1800" dirty="0" smtClean="0">
                  <a:latin typeface="+mn-lt"/>
                </a:rPr>
                <a:t>ource Molecule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714477" y="2376678"/>
              <a:ext cx="2286000" cy="4572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385D8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latin typeface="+mn-lt"/>
                </a:rPr>
                <a:t>Organism </a:t>
              </a:r>
              <a:r>
                <a:rPr lang="en-US" sz="1800" dirty="0" smtClean="0">
                  <a:latin typeface="+mn-lt"/>
                </a:rPr>
                <a:t>source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7" name="Rectangle 15"/>
            <p:cNvSpPr>
              <a:spLocks noChangeArrowheads="1"/>
            </p:cNvSpPr>
            <p:nvPr/>
          </p:nvSpPr>
          <p:spPr bwMode="auto">
            <a:xfrm>
              <a:off x="152400" y="1600201"/>
              <a:ext cx="1554480" cy="1233677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376092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 smtClean="0">
                  <a:solidFill>
                    <a:srgbClr val="000000"/>
                  </a:solidFill>
                  <a:latin typeface="+mn-lt"/>
                </a:rPr>
                <a:t>Epitope</a:t>
              </a:r>
              <a:endParaRPr lang="en-US" b="1" dirty="0">
                <a:solidFill>
                  <a:srgbClr val="000000"/>
                </a:solidFill>
                <a:latin typeface="+mn-lt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52399" y="5090160"/>
            <a:ext cx="4023360" cy="1463040"/>
            <a:chOff x="152400" y="4458599"/>
            <a:chExt cx="3848077" cy="1332601"/>
          </a:xfrm>
        </p:grpSpPr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152400" y="4458600"/>
              <a:ext cx="1554480" cy="1332600"/>
            </a:xfrm>
            <a:prstGeom prst="rect">
              <a:avLst/>
            </a:prstGeom>
            <a:solidFill>
              <a:srgbClr val="C3D971"/>
            </a:solidFill>
            <a:ln w="9525">
              <a:solidFill>
                <a:srgbClr val="376092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>
                  <a:solidFill>
                    <a:srgbClr val="000000"/>
                  </a:solidFill>
                  <a:latin typeface="+mn-lt"/>
                </a:rPr>
                <a:t>Assay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1714477" y="4458599"/>
              <a:ext cx="2286000" cy="457200"/>
            </a:xfrm>
            <a:prstGeom prst="rect">
              <a:avLst/>
            </a:prstGeom>
            <a:solidFill>
              <a:srgbClr val="C3D971"/>
            </a:solidFill>
            <a:ln w="9525">
              <a:solidFill>
                <a:srgbClr val="385D8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latin typeface="+mn-lt"/>
                </a:rPr>
                <a:t>Assay </a:t>
              </a:r>
              <a:r>
                <a:rPr lang="en-US" dirty="0" smtClean="0">
                  <a:latin typeface="+mn-lt"/>
                </a:rPr>
                <a:t>Type</a:t>
              </a:r>
              <a:endParaRPr lang="en-US" dirty="0">
                <a:latin typeface="+mn-lt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1714477" y="4888918"/>
              <a:ext cx="2286000" cy="457200"/>
            </a:xfrm>
            <a:prstGeom prst="rect">
              <a:avLst/>
            </a:prstGeom>
            <a:solidFill>
              <a:srgbClr val="C3D971"/>
            </a:solidFill>
            <a:ln w="9525">
              <a:solidFill>
                <a:srgbClr val="385D8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latin typeface="+mn-lt"/>
                </a:rPr>
                <a:t>T cells</a:t>
              </a:r>
              <a:endParaRPr lang="en-US" dirty="0">
                <a:latin typeface="+mn-lt"/>
              </a:endParaRPr>
            </a:p>
          </p:txBody>
        </p:sp>
        <p:sp>
          <p:nvSpPr>
            <p:cNvPr id="13" name="Rectangle 6"/>
            <p:cNvSpPr>
              <a:spLocks noChangeArrowheads="1"/>
            </p:cNvSpPr>
            <p:nvPr/>
          </p:nvSpPr>
          <p:spPr bwMode="auto">
            <a:xfrm>
              <a:off x="1714477" y="5334000"/>
              <a:ext cx="2286000" cy="457200"/>
            </a:xfrm>
            <a:prstGeom prst="rect">
              <a:avLst/>
            </a:prstGeom>
            <a:solidFill>
              <a:srgbClr val="C3D971"/>
            </a:solidFill>
            <a:ln w="9525">
              <a:solidFill>
                <a:srgbClr val="385D8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dirty="0"/>
                <a:t>MHC </a:t>
              </a:r>
              <a:r>
                <a:rPr lang="en-US" dirty="0" smtClean="0"/>
                <a:t>restriction</a:t>
              </a:r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2399" y="3276600"/>
            <a:ext cx="4023360" cy="1371600"/>
            <a:chOff x="152400" y="3012078"/>
            <a:chExt cx="3848077" cy="1255122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152400" y="3012079"/>
              <a:ext cx="1554480" cy="1255121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376092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rgbClr val="000000"/>
                  </a:solidFill>
                  <a:latin typeface="+mn-lt"/>
                </a:rPr>
                <a:t>Immunization Process(</a:t>
              </a:r>
              <a:r>
                <a:rPr lang="en-US" b="1" dirty="0" err="1">
                  <a:solidFill>
                    <a:srgbClr val="000000"/>
                  </a:solidFill>
                  <a:latin typeface="+mn-lt"/>
                </a:rPr>
                <a:t>es</a:t>
              </a:r>
              <a:r>
                <a:rPr lang="en-US" b="1" dirty="0">
                  <a:solidFill>
                    <a:srgbClr val="000000"/>
                  </a:solidFill>
                  <a:latin typeface="+mn-lt"/>
                </a:rPr>
                <a:t>) 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714477" y="3012078"/>
              <a:ext cx="2286000" cy="457200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385D8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latin typeface="+mn-lt"/>
                </a:rPr>
                <a:t>Host</a:t>
              </a:r>
              <a:endParaRPr lang="en-US" dirty="0">
                <a:latin typeface="+mn-lt"/>
              </a:endParaRPr>
            </a:p>
          </p:txBody>
        </p:sp>
        <p:sp>
          <p:nvSpPr>
            <p:cNvPr id="18" name="Rectangle 6"/>
            <p:cNvSpPr>
              <a:spLocks noChangeArrowheads="1"/>
            </p:cNvSpPr>
            <p:nvPr/>
          </p:nvSpPr>
          <p:spPr bwMode="auto">
            <a:xfrm>
              <a:off x="1714477" y="3429000"/>
              <a:ext cx="2286000" cy="457200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385D8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+mn-lt"/>
                </a:rPr>
                <a:t>Immunogen</a:t>
              </a:r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1714477" y="3810000"/>
              <a:ext cx="2286000" cy="457200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385D8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latin typeface="+mn-lt"/>
                </a:rPr>
                <a:t>Disease</a:t>
              </a:r>
              <a:endParaRPr lang="en-US" dirty="0">
                <a:latin typeface="+mn-lt"/>
              </a:endParaRPr>
            </a:p>
          </p:txBody>
        </p:sp>
      </p:grpSp>
      <p:sp>
        <p:nvSpPr>
          <p:cNvPr id="21" name="Title 1"/>
          <p:cNvSpPr txBox="1">
            <a:spLocks/>
          </p:cNvSpPr>
          <p:nvPr/>
        </p:nvSpPr>
        <p:spPr>
          <a:xfrm>
            <a:off x="304800" y="152400"/>
            <a:ext cx="86868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+mn-lt"/>
                <a:ea typeface="+mn-ea"/>
                <a:cs typeface="+mn-cs"/>
              </a:rPr>
              <a:t>IEDB driven </a:t>
            </a:r>
            <a:r>
              <a:rPr lang="en-US" sz="3600" b="1" dirty="0" smtClean="0">
                <a:latin typeface="+mn-lt"/>
                <a:ea typeface="+mn-ea"/>
                <a:cs typeface="+mn-cs"/>
              </a:rPr>
              <a:t>by external resources and ontologies (OBO)</a:t>
            </a:r>
            <a:endParaRPr lang="en-US" sz="36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2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" t="13501" r="85244" b="80102"/>
          <a:stretch/>
        </p:blipFill>
        <p:spPr bwMode="auto">
          <a:xfrm>
            <a:off x="4317518" y="1905000"/>
            <a:ext cx="941656" cy="484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16265" r="80495" b="71344"/>
          <a:stretch/>
        </p:blipFill>
        <p:spPr bwMode="auto">
          <a:xfrm>
            <a:off x="4317518" y="5071679"/>
            <a:ext cx="634771" cy="44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1" t="16408" r="69883" b="72157"/>
          <a:stretch/>
        </p:blipFill>
        <p:spPr bwMode="auto">
          <a:xfrm>
            <a:off x="4317518" y="4231842"/>
            <a:ext cx="1215917" cy="492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" t="14973" r="69151" b="74770"/>
          <a:stretch/>
        </p:blipFill>
        <p:spPr bwMode="auto">
          <a:xfrm>
            <a:off x="4317518" y="1371600"/>
            <a:ext cx="1022262" cy="39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t="14212" r="82043" b="80503"/>
          <a:stretch/>
        </p:blipFill>
        <p:spPr bwMode="auto">
          <a:xfrm>
            <a:off x="4317518" y="2514600"/>
            <a:ext cx="1022262" cy="37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Group 43"/>
          <p:cNvGrpSpPr/>
          <p:nvPr/>
        </p:nvGrpSpPr>
        <p:grpSpPr>
          <a:xfrm>
            <a:off x="4305219" y="5943600"/>
            <a:ext cx="723981" cy="544089"/>
            <a:chOff x="7209065" y="4572000"/>
            <a:chExt cx="723981" cy="544089"/>
          </a:xfrm>
        </p:grpSpPr>
        <p:sp>
          <p:nvSpPr>
            <p:cNvPr id="28" name="Rectangle 27"/>
            <p:cNvSpPr>
              <a:spLocks/>
            </p:cNvSpPr>
            <p:nvPr/>
          </p:nvSpPr>
          <p:spPr>
            <a:xfrm rot="5400000">
              <a:off x="7732786" y="4831173"/>
              <a:ext cx="69908" cy="289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/>
            </p:cNvSpPr>
            <p:nvPr/>
          </p:nvSpPr>
          <p:spPr>
            <a:xfrm rot="5400000">
              <a:off x="7732786" y="4928595"/>
              <a:ext cx="69908" cy="289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09065" y="4572000"/>
              <a:ext cx="7239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n w="18000">
                    <a:solidFill>
                      <a:schemeClr val="accent4">
                        <a:lumMod val="50000"/>
                      </a:schemeClr>
                    </a:solidFill>
                    <a:prstDash val="solid"/>
                    <a:miter lim="800000"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MRO</a:t>
              </a:r>
              <a:endParaRPr lang="en-US" sz="2000" b="1" dirty="0">
                <a:ln w="18000">
                  <a:solidFill>
                    <a:schemeClr val="accent4">
                      <a:lumMod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1" name="Rectangle 30"/>
            <p:cNvSpPr>
              <a:spLocks/>
            </p:cNvSpPr>
            <p:nvPr/>
          </p:nvSpPr>
          <p:spPr>
            <a:xfrm rot="5400000">
              <a:off x="7373084" y="4831173"/>
              <a:ext cx="69908" cy="289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>
              <a:spLocks/>
            </p:cNvSpPr>
            <p:nvPr/>
          </p:nvSpPr>
          <p:spPr>
            <a:xfrm rot="5400000">
              <a:off x="7373084" y="4928595"/>
              <a:ext cx="69908" cy="289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iamond 32"/>
            <p:cNvSpPr>
              <a:spLocks noChangeAspect="1"/>
            </p:cNvSpPr>
            <p:nvPr/>
          </p:nvSpPr>
          <p:spPr>
            <a:xfrm>
              <a:off x="7505852" y="4940718"/>
              <a:ext cx="175370" cy="175371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062" y="3228375"/>
            <a:ext cx="756648" cy="42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t="14212" r="82043" b="80503"/>
          <a:stretch/>
        </p:blipFill>
        <p:spPr bwMode="auto">
          <a:xfrm>
            <a:off x="4317518" y="3257722"/>
            <a:ext cx="1022262" cy="37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" t="13501" r="85244" b="80102"/>
          <a:stretch/>
        </p:blipFill>
        <p:spPr bwMode="auto">
          <a:xfrm>
            <a:off x="5518062" y="3767196"/>
            <a:ext cx="941656" cy="484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" t="14973" r="69151" b="74770"/>
          <a:stretch/>
        </p:blipFill>
        <p:spPr bwMode="auto">
          <a:xfrm>
            <a:off x="4317518" y="3810890"/>
            <a:ext cx="1022262" cy="39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t="14212" r="82043" b="80503"/>
          <a:stretch/>
        </p:blipFill>
        <p:spPr bwMode="auto">
          <a:xfrm>
            <a:off x="6629400" y="3824246"/>
            <a:ext cx="1022262" cy="37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 descr="http://www.clo-ontology.org/images/Logo_clo_big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89" y="5546759"/>
            <a:ext cx="741111" cy="4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88" t="28297" r="31342" b="49595"/>
          <a:stretch/>
        </p:blipFill>
        <p:spPr bwMode="auto">
          <a:xfrm>
            <a:off x="4317518" y="5592938"/>
            <a:ext cx="349691" cy="401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t="14212" r="82043" b="80503"/>
          <a:stretch/>
        </p:blipFill>
        <p:spPr bwMode="auto">
          <a:xfrm>
            <a:off x="5378538" y="1962050"/>
            <a:ext cx="1022262" cy="37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" t="14973" r="69151" b="74770"/>
          <a:stretch/>
        </p:blipFill>
        <p:spPr bwMode="auto">
          <a:xfrm>
            <a:off x="6553200" y="1948694"/>
            <a:ext cx="1022262" cy="39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832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345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+mn-lt"/>
                <a:ea typeface="+mn-ea"/>
                <a:cs typeface="+mn-cs"/>
              </a:rPr>
              <a:t>Obtaining Epitope Data from IEDB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491" y="1119914"/>
            <a:ext cx="4333875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1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0" t="22955" r="1699" b="7359"/>
          <a:stretch/>
        </p:blipFill>
        <p:spPr bwMode="auto">
          <a:xfrm>
            <a:off x="0" y="1339722"/>
            <a:ext cx="9144000" cy="5502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88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+mn-lt"/>
                <a:ea typeface="+mn-ea"/>
                <a:cs typeface="+mn-cs"/>
              </a:rPr>
              <a:t>Human Bacterial Data in The IEDB</a:t>
            </a:r>
            <a:endParaRPr lang="en-US" sz="3600" b="1" dirty="0"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4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5" t="11876" r="1447" b="10902"/>
          <a:stretch/>
        </p:blipFill>
        <p:spPr bwMode="auto">
          <a:xfrm>
            <a:off x="0" y="1439588"/>
            <a:ext cx="9112468" cy="48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88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+mn-lt"/>
                <a:ea typeface="+mn-ea"/>
                <a:cs typeface="+mn-cs"/>
              </a:rPr>
              <a:t>Assay Data in The IEDB</a:t>
            </a:r>
            <a:endParaRPr lang="en-US" sz="3600" b="1" dirty="0"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1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15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t="14144" r="11741"/>
          <a:stretch/>
        </p:blipFill>
        <p:spPr bwMode="auto">
          <a:xfrm>
            <a:off x="955344" y="68241"/>
            <a:ext cx="7124131" cy="6735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02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16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1" t="14287" r="12715" b="39885"/>
          <a:stretch/>
        </p:blipFill>
        <p:spPr bwMode="auto">
          <a:xfrm>
            <a:off x="272956" y="1119116"/>
            <a:ext cx="8598090" cy="442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289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17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6" t="21358" r="12594" b="26731"/>
          <a:stretch/>
        </p:blipFill>
        <p:spPr bwMode="auto">
          <a:xfrm>
            <a:off x="232014" y="1159989"/>
            <a:ext cx="8652681" cy="50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64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18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5" t="11882" r="12716" b="27156"/>
          <a:stretch/>
        </p:blipFill>
        <p:spPr bwMode="auto">
          <a:xfrm>
            <a:off x="300248" y="474165"/>
            <a:ext cx="8639033" cy="588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236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88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+mn-lt"/>
                <a:ea typeface="+mn-ea"/>
                <a:cs typeface="+mn-cs"/>
              </a:rPr>
              <a:t>Assay Data in The IEDB</a:t>
            </a:r>
            <a:endParaRPr lang="en-US" sz="36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16265" r="80495" b="71344"/>
          <a:stretch/>
        </p:blipFill>
        <p:spPr bwMode="auto">
          <a:xfrm>
            <a:off x="7236928" y="5581573"/>
            <a:ext cx="1543793" cy="108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1" t="24477" r="32759" b="42558"/>
          <a:stretch/>
        </p:blipFill>
        <p:spPr bwMode="auto">
          <a:xfrm>
            <a:off x="350875" y="1151813"/>
            <a:ext cx="3828717" cy="2835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4" t="30531" r="14792" b="43386"/>
          <a:stretch/>
        </p:blipFill>
        <p:spPr bwMode="auto">
          <a:xfrm>
            <a:off x="350875" y="3306725"/>
            <a:ext cx="5922336" cy="2243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2" t="27815" r="14846" b="53395"/>
          <a:stretch/>
        </p:blipFill>
        <p:spPr bwMode="auto">
          <a:xfrm>
            <a:off x="350875" y="5241853"/>
            <a:ext cx="5901069" cy="1616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0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712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b="1" dirty="0" smtClean="0">
                <a:latin typeface="+mn-lt"/>
                <a:ea typeface="+mn-ea"/>
                <a:cs typeface="+mn-cs"/>
              </a:rPr>
              <a:t>The microbiome </a:t>
            </a:r>
            <a:r>
              <a:rPr lang="en-US" sz="3600" b="1" dirty="0">
                <a:latin typeface="+mn-lt"/>
                <a:ea typeface="+mn-ea"/>
                <a:cs typeface="+mn-cs"/>
              </a:rPr>
              <a:t>exerts a profound influence on immune function </a:t>
            </a:r>
          </a:p>
        </p:txBody>
      </p:sp>
      <p:pic>
        <p:nvPicPr>
          <p:cNvPr id="4" name="Content Placeholder 3" descr="Figure-4-Mechanisms-of-immunomodulation-by-beneficial-microbes-Probiotics-can.png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" r="173"/>
          <a:stretch/>
        </p:blipFill>
        <p:spPr>
          <a:xfrm>
            <a:off x="0" y="1600200"/>
            <a:ext cx="5184775" cy="4525963"/>
          </a:xfrm>
        </p:spPr>
      </p:pic>
      <p:sp>
        <p:nvSpPr>
          <p:cNvPr id="6" name="Rectangle 5"/>
          <p:cNvSpPr/>
          <p:nvPr/>
        </p:nvSpPr>
        <p:spPr>
          <a:xfrm>
            <a:off x="5345552" y="1662660"/>
            <a:ext cx="36968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Bacteria secrete </a:t>
            </a:r>
            <a:r>
              <a:rPr lang="en-US" sz="2400" dirty="0"/>
              <a:t>soluble factors and </a:t>
            </a:r>
            <a:r>
              <a:rPr lang="en-US" sz="2400" dirty="0" smtClean="0"/>
              <a:t>metabolites</a:t>
            </a:r>
          </a:p>
          <a:p>
            <a:endParaRPr lang="en-US" sz="2400" dirty="0" smtClean="0"/>
          </a:p>
          <a:p>
            <a:r>
              <a:rPr lang="en-US" sz="2400" dirty="0" smtClean="0"/>
              <a:t>These </a:t>
            </a:r>
            <a:r>
              <a:rPr lang="en-US" sz="2400" dirty="0"/>
              <a:t>bioactive compounds affect the function of intestinal epithelium and mucosal immune cells, resulting in production of </a:t>
            </a:r>
            <a:r>
              <a:rPr lang="en-US" sz="2400" dirty="0" smtClean="0"/>
              <a:t>cytokines </a:t>
            </a:r>
            <a:r>
              <a:rPr lang="en-US" sz="2400" dirty="0"/>
              <a:t>and related </a:t>
            </a:r>
            <a:r>
              <a:rPr lang="en-US" sz="2400" dirty="0" smtClean="0"/>
              <a:t>factors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519446"/>
            <a:ext cx="402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(Adapted from </a:t>
            </a:r>
            <a:r>
              <a:rPr lang="en-US" sz="1600" dirty="0" err="1"/>
              <a:t>Preidis</a:t>
            </a:r>
            <a:r>
              <a:rPr lang="en-US" sz="1600" dirty="0"/>
              <a:t> and </a:t>
            </a:r>
            <a:r>
              <a:rPr lang="en-US" sz="1600" dirty="0" err="1"/>
              <a:t>Versalovic</a:t>
            </a:r>
            <a:r>
              <a:rPr lang="en-US" sz="1600" dirty="0"/>
              <a:t> [2009].) </a:t>
            </a:r>
          </a:p>
        </p:txBody>
      </p:sp>
      <p:sp>
        <p:nvSpPr>
          <p:cNvPr id="5" name="Oval 4"/>
          <p:cNvSpPr/>
          <p:nvPr/>
        </p:nvSpPr>
        <p:spPr>
          <a:xfrm>
            <a:off x="648586" y="3838353"/>
            <a:ext cx="1488558" cy="181478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6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" t="23351" r="5253" b="11747"/>
          <a:stretch/>
        </p:blipFill>
        <p:spPr bwMode="auto">
          <a:xfrm>
            <a:off x="0" y="1860458"/>
            <a:ext cx="9144000" cy="392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33988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+mn-lt"/>
                <a:ea typeface="+mn-ea"/>
                <a:cs typeface="+mn-cs"/>
              </a:rPr>
              <a:t>Aggregate </a:t>
            </a:r>
            <a:r>
              <a:rPr lang="en-US" sz="3600" b="1" dirty="0" smtClean="0">
                <a:latin typeface="+mn-lt"/>
                <a:ea typeface="+mn-ea"/>
                <a:cs typeface="+mn-cs"/>
              </a:rPr>
              <a:t>Data in The </a:t>
            </a:r>
            <a:r>
              <a:rPr lang="en-US" sz="3600" b="1" dirty="0" smtClean="0">
                <a:latin typeface="+mn-lt"/>
                <a:ea typeface="+mn-ea"/>
                <a:cs typeface="+mn-cs"/>
              </a:rPr>
              <a:t>IEDB</a:t>
            </a:r>
          </a:p>
          <a:p>
            <a:r>
              <a:rPr lang="en-US" sz="2800" b="1" dirty="0" smtClean="0">
                <a:latin typeface="+mn-lt"/>
                <a:ea typeface="+mn-ea"/>
                <a:cs typeface="+mn-cs"/>
              </a:rPr>
              <a:t>Clostridium </a:t>
            </a:r>
            <a:r>
              <a:rPr lang="en-US" sz="2800" b="1" dirty="0" err="1" smtClean="0">
                <a:latin typeface="+mn-lt"/>
                <a:ea typeface="+mn-ea"/>
                <a:cs typeface="+mn-cs"/>
              </a:rPr>
              <a:t>tetani</a:t>
            </a:r>
            <a:r>
              <a:rPr lang="en-US" sz="2800" b="1" dirty="0">
                <a:latin typeface="+mn-lt"/>
                <a:ea typeface="+mn-ea"/>
                <a:cs typeface="+mn-cs"/>
              </a:rPr>
              <a:t> </a:t>
            </a:r>
            <a:r>
              <a:rPr lang="en-US" sz="2800" b="1" dirty="0" smtClean="0">
                <a:latin typeface="+mn-lt"/>
                <a:ea typeface="+mn-ea"/>
                <a:cs typeface="+mn-cs"/>
              </a:rPr>
              <a:t>Tetanus toxin</a:t>
            </a:r>
            <a:endParaRPr lang="en-US" sz="2800" b="1" dirty="0"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712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+mn-lt"/>
                <a:ea typeface="+mn-ea"/>
                <a:cs typeface="+mn-cs"/>
              </a:rPr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108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Obtain T cell epitope recognition data from the </a:t>
            </a:r>
            <a:r>
              <a:rPr lang="en-US" b="1" dirty="0" smtClean="0">
                <a:solidFill>
                  <a:schemeClr val="accent1"/>
                </a:solidFill>
              </a:rPr>
              <a:t>IEDB</a:t>
            </a:r>
          </a:p>
          <a:p>
            <a:r>
              <a:rPr lang="en-US" dirty="0" smtClean="0"/>
              <a:t>Quantify immunogenicity of epitopes based on frequency of recognition in human population</a:t>
            </a:r>
          </a:p>
          <a:p>
            <a:r>
              <a:rPr lang="en-US" dirty="0" smtClean="0"/>
              <a:t>Determine of sequence conservation of epitopes in human proteome / human microbiome correlates with immunogenicity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20329" r="77282" b="66784"/>
          <a:stretch/>
        </p:blipFill>
        <p:spPr bwMode="auto">
          <a:xfrm>
            <a:off x="0" y="5831914"/>
            <a:ext cx="3694812" cy="85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7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25" y="212651"/>
            <a:ext cx="4172456" cy="5847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b="1" dirty="0" smtClean="0">
                <a:latin typeface="+mn-lt"/>
                <a:ea typeface="+mn-ea"/>
                <a:cs typeface="+mn-cs"/>
              </a:rPr>
              <a:t>Datasets retrieved</a:t>
            </a:r>
            <a:br>
              <a:rPr lang="en-US" sz="3600" b="1" dirty="0" smtClean="0">
                <a:latin typeface="+mn-lt"/>
                <a:ea typeface="+mn-ea"/>
                <a:cs typeface="+mn-cs"/>
              </a:rPr>
            </a:br>
            <a:r>
              <a:rPr lang="en-US" sz="3600" b="1" dirty="0" smtClean="0">
                <a:latin typeface="+mn-lt"/>
                <a:ea typeface="+mn-ea"/>
                <a:cs typeface="+mn-cs"/>
              </a:rPr>
              <a:t/>
            </a:r>
            <a:br>
              <a:rPr lang="en-US" sz="3600" b="1" dirty="0" smtClean="0">
                <a:latin typeface="+mn-lt"/>
                <a:ea typeface="+mn-ea"/>
                <a:cs typeface="+mn-cs"/>
              </a:rPr>
            </a:br>
            <a:r>
              <a:rPr lang="en-US" sz="2800" dirty="0"/>
              <a:t>Obtain T cell epitope recognition data from the </a:t>
            </a:r>
            <a:r>
              <a:rPr lang="en-US" sz="2800" b="1" dirty="0">
                <a:solidFill>
                  <a:schemeClr val="accent1"/>
                </a:solidFill>
              </a:rPr>
              <a:t>IEDB</a:t>
            </a:r>
            <a:r>
              <a:rPr lang="en-US" sz="1600" b="1" dirty="0">
                <a:solidFill>
                  <a:schemeClr val="accent1"/>
                </a:solidFill>
              </a:rPr>
              <a:t/>
            </a:r>
            <a:br>
              <a:rPr lang="en-US" sz="1600" b="1" dirty="0">
                <a:solidFill>
                  <a:schemeClr val="accent1"/>
                </a:solidFill>
              </a:rPr>
            </a:br>
            <a:r>
              <a:rPr lang="en-US" sz="1600" b="1" dirty="0" smtClean="0">
                <a:latin typeface="+mn-lt"/>
                <a:ea typeface="+mn-ea"/>
                <a:cs typeface="+mn-cs"/>
              </a:rPr>
              <a:t/>
            </a:r>
            <a:br>
              <a:rPr lang="en-US" sz="1600" b="1" dirty="0" smtClean="0">
                <a:latin typeface="+mn-lt"/>
                <a:ea typeface="+mn-ea"/>
                <a:cs typeface="+mn-cs"/>
              </a:rPr>
            </a:br>
            <a:r>
              <a:rPr lang="en-US" sz="3600" dirty="0" smtClean="0">
                <a:latin typeface="+mn-lt"/>
                <a:ea typeface="+mn-ea"/>
                <a:cs typeface="+mn-cs"/>
              </a:rPr>
              <a:t>From IEDB</a:t>
            </a:r>
            <a:br>
              <a:rPr lang="en-US" sz="3600" dirty="0" smtClean="0">
                <a:latin typeface="+mn-lt"/>
                <a:ea typeface="+mn-ea"/>
                <a:cs typeface="+mn-cs"/>
              </a:rPr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6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1"/>
          <a:stretch/>
        </p:blipFill>
        <p:spPr bwMode="auto">
          <a:xfrm>
            <a:off x="4472413" y="1"/>
            <a:ext cx="4671588" cy="635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2328528" y="3247313"/>
            <a:ext cx="2009553" cy="2339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345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+mn-lt"/>
                <a:ea typeface="+mn-ea"/>
                <a:cs typeface="+mn-cs"/>
              </a:rPr>
              <a:t>Immunogenicity score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045"/>
            <a:ext cx="8229600" cy="46517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 smtClean="0"/>
              <a:t>Immunogenicity determined </a:t>
            </a:r>
            <a:r>
              <a:rPr lang="en-US" sz="2800" b="1" dirty="0"/>
              <a:t>by frequency of recognition </a:t>
            </a:r>
            <a:endParaRPr lang="en-US" sz="2800" b="1" dirty="0" smtClean="0"/>
          </a:p>
          <a:p>
            <a:pPr marL="0" indent="0">
              <a:buNone/>
            </a:pPr>
            <a:r>
              <a:rPr lang="en-US" sz="2800" dirty="0"/>
              <a:t>Epitope recognition in humans in inherently variable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>
                <a:sym typeface="Wingdings" panose="05000000000000000000" pitchFamily="2" charset="2"/>
              </a:rPr>
              <a:t>Utilize lower bound of 95% confidence interval (cohort size 	issue)</a:t>
            </a:r>
            <a:endParaRPr lang="en-US" sz="2800" dirty="0"/>
          </a:p>
          <a:p>
            <a:pPr marL="0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	Exclude antigens that are not recognized at all</a:t>
            </a:r>
          </a:p>
          <a:p>
            <a:pPr marL="0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	Exclude assays that do not show inflammatory response</a:t>
            </a:r>
          </a:p>
          <a:p>
            <a:pPr marL="0" indent="0">
              <a:buNone/>
            </a:pPr>
            <a:endParaRPr lang="en-US" sz="2800" b="1" dirty="0" smtClean="0"/>
          </a:p>
          <a:p>
            <a:pPr marL="0" indent="0">
              <a:buNone/>
            </a:pPr>
            <a:r>
              <a:rPr lang="en-US" sz="2800" dirty="0"/>
              <a:t>	</a:t>
            </a:r>
            <a:endParaRPr lang="en-US" sz="2800" dirty="0" smtClean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2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0190" y="1041990"/>
            <a:ext cx="8893316" cy="1658679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spcBef>
                <a:spcPct val="20000"/>
              </a:spcBef>
              <a:buFont typeface="Arial"/>
            </a:pPr>
            <a:r>
              <a:rPr lang="en-US" sz="2800" b="1" dirty="0">
                <a:latin typeface="+mn-lt"/>
                <a:ea typeface="+mn-ea"/>
                <a:cs typeface="+mn-cs"/>
              </a:rPr>
              <a:t/>
            </a:r>
            <a:br>
              <a:rPr lang="en-US" sz="2800" b="1" dirty="0">
                <a:latin typeface="+mn-lt"/>
                <a:ea typeface="+mn-ea"/>
                <a:cs typeface="+mn-cs"/>
              </a:rPr>
            </a:br>
            <a:r>
              <a:rPr lang="en-US" sz="2800" b="1" dirty="0">
                <a:latin typeface="+mn-lt"/>
                <a:ea typeface="+mn-ea"/>
                <a:cs typeface="+mn-cs"/>
              </a:rPr>
              <a:t/>
            </a:r>
            <a:br>
              <a:rPr lang="en-US" sz="2800" b="1" dirty="0">
                <a:latin typeface="+mn-lt"/>
                <a:ea typeface="+mn-ea"/>
                <a:cs typeface="+mn-cs"/>
              </a:rPr>
            </a:br>
            <a:r>
              <a:rPr lang="en-US" sz="2800" b="1" dirty="0">
                <a:latin typeface="+mn-lt"/>
                <a:ea typeface="+mn-ea"/>
                <a:cs typeface="+mn-cs"/>
              </a:rPr>
              <a:t/>
            </a:r>
            <a:br>
              <a:rPr lang="en-US" sz="2800" b="1" dirty="0">
                <a:latin typeface="+mn-lt"/>
                <a:ea typeface="+mn-ea"/>
                <a:cs typeface="+mn-cs"/>
              </a:rPr>
            </a:br>
            <a:r>
              <a:rPr lang="en-US" sz="2800" b="1" dirty="0">
                <a:latin typeface="+mn-lt"/>
                <a:ea typeface="+mn-ea"/>
                <a:cs typeface="+mn-cs"/>
              </a:rPr>
              <a:t/>
            </a:r>
            <a:br>
              <a:rPr lang="en-US" sz="2800" b="1" dirty="0">
                <a:latin typeface="+mn-lt"/>
                <a:ea typeface="+mn-ea"/>
                <a:cs typeface="+mn-cs"/>
              </a:rPr>
            </a:br>
            <a:r>
              <a:rPr lang="en-US" sz="2800" b="1" dirty="0">
                <a:latin typeface="+mn-lt"/>
                <a:ea typeface="+mn-ea"/>
                <a:cs typeface="+mn-cs"/>
              </a:rPr>
              <a:t/>
            </a:r>
            <a:br>
              <a:rPr lang="en-US" sz="2800" b="1" dirty="0">
                <a:latin typeface="+mn-lt"/>
                <a:ea typeface="+mn-ea"/>
                <a:cs typeface="+mn-cs"/>
              </a:rPr>
            </a:br>
            <a:r>
              <a:rPr lang="en-US" sz="2800" b="1" dirty="0">
                <a:latin typeface="+mn-lt"/>
                <a:ea typeface="+mn-ea"/>
                <a:cs typeface="+mn-cs"/>
              </a:rPr>
              <a:t/>
            </a:r>
            <a:br>
              <a:rPr lang="en-US" sz="2800" b="1" dirty="0">
                <a:latin typeface="+mn-lt"/>
                <a:ea typeface="+mn-ea"/>
                <a:cs typeface="+mn-cs"/>
              </a:rPr>
            </a:br>
            <a:endParaRPr lang="en-US" sz="28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3" t="20051" r="2534"/>
          <a:stretch/>
        </p:blipFill>
        <p:spPr bwMode="auto">
          <a:xfrm>
            <a:off x="2724154" y="1761312"/>
            <a:ext cx="6419846" cy="509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24154" y="128995"/>
            <a:ext cx="36956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Datasets retrieved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53163" y="718824"/>
            <a:ext cx="89207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From UniProt ‘Complete proteome’ </a:t>
            </a:r>
            <a:br>
              <a:rPr lang="en-US" sz="2800" b="1" dirty="0"/>
            </a:br>
            <a:r>
              <a:rPr lang="en-US" sz="2800" b="1" dirty="0"/>
              <a:t>AND organism: ‘Homo sapiens”</a:t>
            </a: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6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24" y="212651"/>
            <a:ext cx="8903948" cy="5847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2800" dirty="0"/>
              <a:t>From</a:t>
            </a:r>
            <a:r>
              <a:rPr lang="en-US" sz="2800" b="1" dirty="0"/>
              <a:t> </a:t>
            </a:r>
            <a:r>
              <a:rPr lang="en-US" sz="2800" dirty="0"/>
              <a:t>Human Microbiome Project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www.hmpdacc.org/HMRGD</a:t>
            </a:r>
            <a:r>
              <a:rPr lang="en-US" sz="2800" dirty="0">
                <a:hlinkClick r:id="rId2"/>
              </a:rPr>
              <a:t>/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600" b="1" dirty="0"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24154" y="128995"/>
            <a:ext cx="36956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Datasets retrieved</a:t>
            </a:r>
            <a:endParaRPr 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" t="16011" r="2415" b="52416"/>
          <a:stretch/>
        </p:blipFill>
        <p:spPr bwMode="auto">
          <a:xfrm>
            <a:off x="255181" y="3817089"/>
            <a:ext cx="8559210" cy="224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7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+mn-lt"/>
                <a:ea typeface="+mn-ea"/>
                <a:cs typeface="+mn-cs"/>
              </a:rPr>
              <a:t>Quantifying conservation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513" y="1058045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BLOSUM matrices evaluate amino acid similarity</a:t>
                </a:r>
              </a:p>
              <a:p>
                <a:r>
                  <a:rPr lang="en-US" sz="2400" dirty="0" smtClean="0"/>
                  <a:t>Calculate similarity score between peptide </a:t>
                </a:r>
                <a:r>
                  <a:rPr lang="en-US" sz="2400" dirty="0" err="1" smtClean="0"/>
                  <a:t>a,b</a:t>
                </a:r>
                <a:r>
                  <a:rPr lang="en-US" sz="2400" dirty="0" smtClean="0"/>
                  <a:t> 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𝑏𝑙</m:t>
                          </m:r>
                          <m:r>
                            <a:rPr lang="en-US" sz="2400" i="1"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latin typeface="Cambria Math"/>
                            </a:rPr>
                            <m:t>𝑎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𝑏</m:t>
                          </m:r>
                          <m:r>
                            <a:rPr lang="en-US" sz="24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𝑏𝑙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𝑏𝑙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13" y="1058045"/>
                <a:ext cx="8229600" cy="4525963"/>
              </a:xfrm>
              <a:blipFill rotWithShape="1">
                <a:blip r:embed="rId2"/>
                <a:stretch>
                  <a:fillRect l="-103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9" b="5813"/>
          <a:stretch/>
        </p:blipFill>
        <p:spPr bwMode="auto">
          <a:xfrm>
            <a:off x="3891516" y="1967557"/>
            <a:ext cx="5121756" cy="34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514" y="5698003"/>
            <a:ext cx="8970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BLOSUM MATRIX: Evaluates how similar two aligned sequences are based on pairwise residue comparisons</a:t>
            </a:r>
          </a:p>
          <a:p>
            <a:r>
              <a:rPr lang="en-US" sz="1600" i="1" dirty="0"/>
              <a:t>Normalized BLOSUM SCORE= </a:t>
            </a:r>
            <a:r>
              <a:rPr lang="en-US" sz="1600" dirty="0"/>
              <a:t>BLOSUM matrix score for the aligned sequences a and b divided by the square root of the product of the BLOSUM matrix score of each peptide aligned with themselves</a:t>
            </a:r>
          </a:p>
          <a:p>
            <a:r>
              <a:rPr lang="en-US" sz="1600" b="1" dirty="0">
                <a:sym typeface="Wingdings" panose="05000000000000000000" pitchFamily="2" charset="2"/>
              </a:rPr>
              <a:t> Two </a:t>
            </a:r>
            <a:r>
              <a:rPr lang="en-US" sz="1600" b="1" dirty="0"/>
              <a:t>identical peptides get a Normalized BLOSUM SCORE of 1.0.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4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27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234" y="1467545"/>
            <a:ext cx="4821532" cy="4319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8721" y="158532"/>
            <a:ext cx="8346558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spcBef>
                <a:spcPct val="0"/>
              </a:spcBef>
              <a:buNone/>
              <a:defRPr sz="3600" b="1"/>
            </a:lvl1pPr>
          </a:lstStyle>
          <a:p>
            <a:r>
              <a:rPr lang="en-US" dirty="0"/>
              <a:t>Relationship between substitutions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 err="1"/>
              <a:t>blosum</a:t>
            </a:r>
            <a:r>
              <a:rPr lang="en-US" dirty="0"/>
              <a:t> score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967" y="6352143"/>
            <a:ext cx="748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Twenty thousand peptides from  UniProt compared to human gut microbiome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82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079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b="1" dirty="0">
                <a:latin typeface="+mn-lt"/>
                <a:ea typeface="+mn-ea"/>
                <a:cs typeface="+mn-cs"/>
              </a:rPr>
              <a:t>Conservation </a:t>
            </a:r>
            <a:r>
              <a:rPr lang="en-US" sz="3600" b="1" dirty="0" smtClean="0">
                <a:latin typeface="+mn-lt"/>
                <a:ea typeface="+mn-ea"/>
                <a:cs typeface="+mn-cs"/>
              </a:rPr>
              <a:t>in </a:t>
            </a:r>
            <a:r>
              <a:rPr lang="en-US" sz="3600" b="1" dirty="0">
                <a:latin typeface="+mn-lt"/>
                <a:ea typeface="+mn-ea"/>
                <a:cs typeface="+mn-cs"/>
              </a:rPr>
              <a:t>human </a:t>
            </a:r>
            <a:r>
              <a:rPr lang="en-US" sz="3600" b="1" u="sng" dirty="0">
                <a:latin typeface="+mn-lt"/>
                <a:ea typeface="+mn-ea"/>
                <a:cs typeface="+mn-cs"/>
              </a:rPr>
              <a:t>proteome </a:t>
            </a:r>
            <a:r>
              <a:rPr lang="en-US" sz="3600" b="1" dirty="0">
                <a:latin typeface="+mn-lt"/>
                <a:ea typeface="+mn-ea"/>
                <a:cs typeface="+mn-cs"/>
              </a:rPr>
              <a:t>is associated with reduced immunogenicity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116" y="1149268"/>
            <a:ext cx="5475768" cy="49612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38223" y="6378893"/>
            <a:ext cx="364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Lower </a:t>
            </a:r>
            <a:r>
              <a:rPr lang="en-US" dirty="0" err="1" smtClean="0"/>
              <a:t>blosum</a:t>
            </a:r>
            <a:r>
              <a:rPr lang="en-US" dirty="0" smtClean="0"/>
              <a:t> </a:t>
            </a:r>
            <a:r>
              <a:rPr lang="en-US" dirty="0" smtClean="0"/>
              <a:t>score = less conserved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6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611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b="1" dirty="0">
                <a:latin typeface="+mn-lt"/>
                <a:ea typeface="+mn-ea"/>
                <a:cs typeface="+mn-cs"/>
              </a:rPr>
              <a:t>Conservation in human </a:t>
            </a:r>
            <a:r>
              <a:rPr lang="en-US" sz="3600" b="1" u="sng" dirty="0">
                <a:latin typeface="+mn-lt"/>
                <a:ea typeface="+mn-ea"/>
                <a:cs typeface="+mn-cs"/>
              </a:rPr>
              <a:t>microbiome</a:t>
            </a:r>
            <a:r>
              <a:rPr lang="en-US" sz="3600" b="1" dirty="0">
                <a:latin typeface="+mn-lt"/>
                <a:ea typeface="+mn-ea"/>
                <a:cs typeface="+mn-cs"/>
              </a:rPr>
              <a:t> is associated with reduced immunogenicity</a:t>
            </a:r>
          </a:p>
        </p:txBody>
      </p:sp>
      <p:pic>
        <p:nvPicPr>
          <p:cNvPr id="5" name="Picture 4" descr="https://lh6.googleusercontent.com/gcTupg_diT9g4fV3W43YVYo9lPvCi5qO2nSa7PNBKpPfTY7yBb0quUret3ZCrw8cZ4nxU7U8WfQnhOY-aWWOeQWugoq-ZkaG18w50IyoF6bMK68rl5id9K3q8wJTgnJVBEjfClur7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67" y="1215611"/>
            <a:ext cx="5252720" cy="49447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38223" y="6378893"/>
            <a:ext cx="364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Lower </a:t>
            </a:r>
            <a:r>
              <a:rPr lang="en-US" dirty="0" err="1" smtClean="0"/>
              <a:t>blosum</a:t>
            </a:r>
            <a:r>
              <a:rPr lang="en-US" dirty="0" smtClean="0"/>
              <a:t> </a:t>
            </a:r>
            <a:r>
              <a:rPr lang="en-US" dirty="0" smtClean="0"/>
              <a:t>score = less conserved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2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Rectangle 2112"/>
          <p:cNvSpPr/>
          <p:nvPr/>
        </p:nvSpPr>
        <p:spPr>
          <a:xfrm rot="18640392">
            <a:off x="5153387" y="3167789"/>
            <a:ext cx="555537" cy="74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4" name="Rectangle 2113"/>
          <p:cNvSpPr/>
          <p:nvPr/>
        </p:nvSpPr>
        <p:spPr>
          <a:xfrm rot="18640392">
            <a:off x="5256502" y="3237400"/>
            <a:ext cx="555537" cy="74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0463"/>
            <a:ext cx="91440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3600" b="1" dirty="0" smtClean="0">
                <a:latin typeface="+mn-lt"/>
                <a:ea typeface="+mn-ea"/>
                <a:cs typeface="+mn-cs"/>
              </a:rPr>
              <a:t>Antigen Presenting Cells (APC) process </a:t>
            </a:r>
            <a:br>
              <a:rPr lang="en-US" sz="3600" b="1" dirty="0" smtClean="0">
                <a:latin typeface="+mn-lt"/>
                <a:ea typeface="+mn-ea"/>
                <a:cs typeface="+mn-cs"/>
              </a:rPr>
            </a:br>
            <a:r>
              <a:rPr lang="en-US" sz="3600" b="1" dirty="0" smtClean="0">
                <a:latin typeface="+mn-lt"/>
                <a:ea typeface="+mn-ea"/>
                <a:cs typeface="+mn-cs"/>
              </a:rPr>
              <a:t>allergens, self, pathogen, and microbiome proteins to present p</a:t>
            </a:r>
            <a:r>
              <a:rPr lang="en-US" sz="3600" b="1" dirty="0" smtClean="0">
                <a:latin typeface="+mn-lt"/>
                <a:ea typeface="+mn-ea"/>
                <a:cs typeface="+mn-cs"/>
              </a:rPr>
              <a:t>eptides to T cells </a:t>
            </a:r>
            <a:br>
              <a:rPr lang="en-US" sz="3600" b="1" dirty="0" smtClean="0">
                <a:latin typeface="+mn-lt"/>
                <a:ea typeface="+mn-ea"/>
                <a:cs typeface="+mn-cs"/>
              </a:rPr>
            </a:br>
            <a:r>
              <a:rPr lang="en-US" sz="3600" b="1" dirty="0" smtClean="0">
                <a:latin typeface="+mn-lt"/>
                <a:ea typeface="+mn-ea"/>
                <a:cs typeface="+mn-cs"/>
              </a:rPr>
              <a:t>via MHC molecules</a:t>
            </a:r>
            <a:endParaRPr lang="en-US" sz="3600" b="1" dirty="0">
              <a:latin typeface="+mn-lt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9506" y="2467949"/>
            <a:ext cx="1252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sz="2000" dirty="0" smtClean="0"/>
              <a:t>bacterium</a:t>
            </a:r>
            <a:endParaRPr lang="en-US" sz="2000" dirty="0"/>
          </a:p>
        </p:txBody>
      </p:sp>
      <p:grpSp>
        <p:nvGrpSpPr>
          <p:cNvPr id="1848" name="Group 3"/>
          <p:cNvGrpSpPr>
            <a:grpSpLocks/>
          </p:cNvGrpSpPr>
          <p:nvPr/>
        </p:nvGrpSpPr>
        <p:grpSpPr bwMode="auto">
          <a:xfrm>
            <a:off x="2636910" y="2796371"/>
            <a:ext cx="4867699" cy="3812044"/>
            <a:chOff x="2519" y="1135"/>
            <a:chExt cx="2419" cy="2370"/>
          </a:xfrm>
        </p:grpSpPr>
        <p:sp>
          <p:nvSpPr>
            <p:cNvPr id="1849" name="Freeform 4"/>
            <p:cNvSpPr>
              <a:spLocks/>
            </p:cNvSpPr>
            <p:nvPr/>
          </p:nvSpPr>
          <p:spPr bwMode="auto">
            <a:xfrm>
              <a:off x="2519" y="1135"/>
              <a:ext cx="2419" cy="2370"/>
            </a:xfrm>
            <a:custGeom>
              <a:avLst/>
              <a:gdLst>
                <a:gd name="T0" fmla="*/ 1389 w 1696"/>
                <a:gd name="T1" fmla="*/ 358 h 1662"/>
                <a:gd name="T2" fmla="*/ 1436 w 1696"/>
                <a:gd name="T3" fmla="*/ 955 h 1662"/>
                <a:gd name="T4" fmla="*/ 1335 w 1696"/>
                <a:gd name="T5" fmla="*/ 639 h 1662"/>
                <a:gd name="T6" fmla="*/ 1257 w 1696"/>
                <a:gd name="T7" fmla="*/ 483 h 1662"/>
                <a:gd name="T8" fmla="*/ 1257 w 1696"/>
                <a:gd name="T9" fmla="*/ 1050 h 1662"/>
                <a:gd name="T10" fmla="*/ 1087 w 1696"/>
                <a:gd name="T11" fmla="*/ 874 h 1662"/>
                <a:gd name="T12" fmla="*/ 973 w 1696"/>
                <a:gd name="T13" fmla="*/ 1278 h 1662"/>
                <a:gd name="T14" fmla="*/ 452 w 1696"/>
                <a:gd name="T15" fmla="*/ 1232 h 1662"/>
                <a:gd name="T16" fmla="*/ 310 w 1696"/>
                <a:gd name="T17" fmla="*/ 1185 h 1662"/>
                <a:gd name="T18" fmla="*/ 692 w 1696"/>
                <a:gd name="T19" fmla="*/ 1543 h 1662"/>
                <a:gd name="T20" fmla="*/ 745 w 1696"/>
                <a:gd name="T21" fmla="*/ 1724 h 1662"/>
                <a:gd name="T22" fmla="*/ 496 w 1696"/>
                <a:gd name="T23" fmla="*/ 1734 h 1662"/>
                <a:gd name="T24" fmla="*/ 720 w 1696"/>
                <a:gd name="T25" fmla="*/ 1801 h 1662"/>
                <a:gd name="T26" fmla="*/ 911 w 1696"/>
                <a:gd name="T27" fmla="*/ 1904 h 1662"/>
                <a:gd name="T28" fmla="*/ 944 w 1696"/>
                <a:gd name="T29" fmla="*/ 2145 h 1662"/>
                <a:gd name="T30" fmla="*/ 1007 w 1696"/>
                <a:gd name="T31" fmla="*/ 2239 h 1662"/>
                <a:gd name="T32" fmla="*/ 1016 w 1696"/>
                <a:gd name="T33" fmla="*/ 2343 h 1662"/>
                <a:gd name="T34" fmla="*/ 700 w 1696"/>
                <a:gd name="T35" fmla="*/ 2761 h 1662"/>
                <a:gd name="T36" fmla="*/ 1054 w 1696"/>
                <a:gd name="T37" fmla="*/ 2493 h 1662"/>
                <a:gd name="T38" fmla="*/ 1381 w 1696"/>
                <a:gd name="T39" fmla="*/ 2300 h 1662"/>
                <a:gd name="T40" fmla="*/ 1526 w 1696"/>
                <a:gd name="T41" fmla="*/ 2300 h 1662"/>
                <a:gd name="T42" fmla="*/ 1633 w 1696"/>
                <a:gd name="T43" fmla="*/ 2292 h 1662"/>
                <a:gd name="T44" fmla="*/ 1767 w 1696"/>
                <a:gd name="T45" fmla="*/ 2247 h 1662"/>
                <a:gd name="T46" fmla="*/ 2132 w 1696"/>
                <a:gd name="T47" fmla="*/ 3254 h 1662"/>
                <a:gd name="T48" fmla="*/ 2125 w 1696"/>
                <a:gd name="T49" fmla="*/ 2497 h 1662"/>
                <a:gd name="T50" fmla="*/ 2158 w 1696"/>
                <a:gd name="T51" fmla="*/ 2109 h 1662"/>
                <a:gd name="T52" fmla="*/ 2342 w 1696"/>
                <a:gd name="T53" fmla="*/ 2226 h 1662"/>
                <a:gd name="T54" fmla="*/ 2211 w 1696"/>
                <a:gd name="T55" fmla="*/ 1956 h 1662"/>
                <a:gd name="T56" fmla="*/ 2824 w 1696"/>
                <a:gd name="T57" fmla="*/ 1794 h 1662"/>
                <a:gd name="T58" fmla="*/ 3426 w 1696"/>
                <a:gd name="T59" fmla="*/ 1956 h 1662"/>
                <a:gd name="T60" fmla="*/ 2955 w 1696"/>
                <a:gd name="T61" fmla="*/ 1656 h 1662"/>
                <a:gd name="T62" fmla="*/ 2700 w 1696"/>
                <a:gd name="T63" fmla="*/ 1617 h 1662"/>
                <a:gd name="T64" fmla="*/ 2650 w 1696"/>
                <a:gd name="T65" fmla="*/ 1403 h 1662"/>
                <a:gd name="T66" fmla="*/ 2305 w 1696"/>
                <a:gd name="T67" fmla="*/ 1383 h 1662"/>
                <a:gd name="T68" fmla="*/ 2758 w 1696"/>
                <a:gd name="T69" fmla="*/ 970 h 1662"/>
                <a:gd name="T70" fmla="*/ 2476 w 1696"/>
                <a:gd name="T71" fmla="*/ 1156 h 1662"/>
                <a:gd name="T72" fmla="*/ 2185 w 1696"/>
                <a:gd name="T73" fmla="*/ 1228 h 1662"/>
                <a:gd name="T74" fmla="*/ 2679 w 1696"/>
                <a:gd name="T75" fmla="*/ 619 h 1662"/>
                <a:gd name="T76" fmla="*/ 2535 w 1696"/>
                <a:gd name="T77" fmla="*/ 548 h 1662"/>
                <a:gd name="T78" fmla="*/ 2024 w 1696"/>
                <a:gd name="T79" fmla="*/ 1045 h 1662"/>
                <a:gd name="T80" fmla="*/ 2001 w 1696"/>
                <a:gd name="T81" fmla="*/ 864 h 1662"/>
                <a:gd name="T82" fmla="*/ 1615 w 1696"/>
                <a:gd name="T83" fmla="*/ 756 h 1662"/>
                <a:gd name="T84" fmla="*/ 1627 w 1696"/>
                <a:gd name="T85" fmla="*/ 34 h 166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696" h="1662">
                  <a:moveTo>
                    <a:pt x="800" y="17"/>
                  </a:moveTo>
                  <a:cubicBezTo>
                    <a:pt x="784" y="0"/>
                    <a:pt x="667" y="38"/>
                    <a:pt x="683" y="176"/>
                  </a:cubicBezTo>
                  <a:cubicBezTo>
                    <a:pt x="699" y="313"/>
                    <a:pt x="731" y="285"/>
                    <a:pt x="732" y="371"/>
                  </a:cubicBezTo>
                  <a:cubicBezTo>
                    <a:pt x="732" y="458"/>
                    <a:pt x="733" y="468"/>
                    <a:pt x="706" y="470"/>
                  </a:cubicBezTo>
                  <a:cubicBezTo>
                    <a:pt x="679" y="471"/>
                    <a:pt x="669" y="414"/>
                    <a:pt x="672" y="383"/>
                  </a:cubicBezTo>
                  <a:cubicBezTo>
                    <a:pt x="675" y="352"/>
                    <a:pt x="666" y="328"/>
                    <a:pt x="656" y="314"/>
                  </a:cubicBezTo>
                  <a:cubicBezTo>
                    <a:pt x="646" y="301"/>
                    <a:pt x="644" y="281"/>
                    <a:pt x="649" y="264"/>
                  </a:cubicBezTo>
                  <a:cubicBezTo>
                    <a:pt x="655" y="247"/>
                    <a:pt x="646" y="213"/>
                    <a:pt x="618" y="238"/>
                  </a:cubicBezTo>
                  <a:cubicBezTo>
                    <a:pt x="590" y="263"/>
                    <a:pt x="592" y="323"/>
                    <a:pt x="614" y="360"/>
                  </a:cubicBezTo>
                  <a:cubicBezTo>
                    <a:pt x="637" y="397"/>
                    <a:pt x="679" y="476"/>
                    <a:pt x="618" y="516"/>
                  </a:cubicBezTo>
                  <a:cubicBezTo>
                    <a:pt x="593" y="531"/>
                    <a:pt x="581" y="503"/>
                    <a:pt x="570" y="474"/>
                  </a:cubicBezTo>
                  <a:cubicBezTo>
                    <a:pt x="560" y="449"/>
                    <a:pt x="551" y="424"/>
                    <a:pt x="534" y="430"/>
                  </a:cubicBezTo>
                  <a:cubicBezTo>
                    <a:pt x="498" y="441"/>
                    <a:pt x="553" y="555"/>
                    <a:pt x="522" y="578"/>
                  </a:cubicBezTo>
                  <a:cubicBezTo>
                    <a:pt x="492" y="601"/>
                    <a:pt x="493" y="607"/>
                    <a:pt x="478" y="628"/>
                  </a:cubicBezTo>
                  <a:cubicBezTo>
                    <a:pt x="463" y="650"/>
                    <a:pt x="447" y="653"/>
                    <a:pt x="429" y="674"/>
                  </a:cubicBezTo>
                  <a:cubicBezTo>
                    <a:pt x="411" y="694"/>
                    <a:pt x="279" y="728"/>
                    <a:pt x="222" y="606"/>
                  </a:cubicBezTo>
                  <a:cubicBezTo>
                    <a:pt x="165" y="484"/>
                    <a:pt x="158" y="321"/>
                    <a:pt x="79" y="341"/>
                  </a:cubicBezTo>
                  <a:cubicBezTo>
                    <a:pt x="0" y="361"/>
                    <a:pt x="115" y="557"/>
                    <a:pt x="152" y="583"/>
                  </a:cubicBezTo>
                  <a:cubicBezTo>
                    <a:pt x="189" y="609"/>
                    <a:pt x="191" y="614"/>
                    <a:pt x="203" y="651"/>
                  </a:cubicBezTo>
                  <a:cubicBezTo>
                    <a:pt x="215" y="688"/>
                    <a:pt x="278" y="745"/>
                    <a:pt x="340" y="759"/>
                  </a:cubicBezTo>
                  <a:cubicBezTo>
                    <a:pt x="402" y="773"/>
                    <a:pt x="424" y="788"/>
                    <a:pt x="419" y="823"/>
                  </a:cubicBezTo>
                  <a:cubicBezTo>
                    <a:pt x="414" y="858"/>
                    <a:pt x="386" y="860"/>
                    <a:pt x="366" y="848"/>
                  </a:cubicBezTo>
                  <a:cubicBezTo>
                    <a:pt x="346" y="836"/>
                    <a:pt x="302" y="846"/>
                    <a:pt x="282" y="837"/>
                  </a:cubicBezTo>
                  <a:cubicBezTo>
                    <a:pt x="262" y="828"/>
                    <a:pt x="244" y="835"/>
                    <a:pt x="244" y="853"/>
                  </a:cubicBezTo>
                  <a:cubicBezTo>
                    <a:pt x="244" y="871"/>
                    <a:pt x="270" y="875"/>
                    <a:pt x="292" y="877"/>
                  </a:cubicBezTo>
                  <a:cubicBezTo>
                    <a:pt x="314" y="879"/>
                    <a:pt x="340" y="878"/>
                    <a:pt x="354" y="886"/>
                  </a:cubicBezTo>
                  <a:cubicBezTo>
                    <a:pt x="368" y="894"/>
                    <a:pt x="389" y="899"/>
                    <a:pt x="405" y="895"/>
                  </a:cubicBezTo>
                  <a:cubicBezTo>
                    <a:pt x="421" y="891"/>
                    <a:pt x="431" y="880"/>
                    <a:pt x="448" y="936"/>
                  </a:cubicBezTo>
                  <a:cubicBezTo>
                    <a:pt x="465" y="992"/>
                    <a:pt x="467" y="997"/>
                    <a:pt x="476" y="1013"/>
                  </a:cubicBezTo>
                  <a:cubicBezTo>
                    <a:pt x="485" y="1029"/>
                    <a:pt x="486" y="1051"/>
                    <a:pt x="464" y="1055"/>
                  </a:cubicBezTo>
                  <a:cubicBezTo>
                    <a:pt x="442" y="1059"/>
                    <a:pt x="393" y="1087"/>
                    <a:pt x="405" y="1117"/>
                  </a:cubicBezTo>
                  <a:cubicBezTo>
                    <a:pt x="417" y="1147"/>
                    <a:pt x="474" y="1133"/>
                    <a:pt x="495" y="1101"/>
                  </a:cubicBezTo>
                  <a:cubicBezTo>
                    <a:pt x="516" y="1069"/>
                    <a:pt x="540" y="1057"/>
                    <a:pt x="554" y="1076"/>
                  </a:cubicBezTo>
                  <a:cubicBezTo>
                    <a:pt x="568" y="1095"/>
                    <a:pt x="534" y="1125"/>
                    <a:pt x="499" y="1152"/>
                  </a:cubicBezTo>
                  <a:cubicBezTo>
                    <a:pt x="464" y="1179"/>
                    <a:pt x="444" y="1202"/>
                    <a:pt x="416" y="1257"/>
                  </a:cubicBezTo>
                  <a:cubicBezTo>
                    <a:pt x="388" y="1312"/>
                    <a:pt x="373" y="1336"/>
                    <a:pt x="344" y="1358"/>
                  </a:cubicBezTo>
                  <a:cubicBezTo>
                    <a:pt x="315" y="1380"/>
                    <a:pt x="287" y="1450"/>
                    <a:pt x="344" y="1487"/>
                  </a:cubicBezTo>
                  <a:cubicBezTo>
                    <a:pt x="401" y="1524"/>
                    <a:pt x="463" y="1276"/>
                    <a:pt x="518" y="1226"/>
                  </a:cubicBezTo>
                  <a:cubicBezTo>
                    <a:pt x="573" y="1176"/>
                    <a:pt x="577" y="1179"/>
                    <a:pt x="602" y="1134"/>
                  </a:cubicBezTo>
                  <a:cubicBezTo>
                    <a:pt x="627" y="1089"/>
                    <a:pt x="662" y="1110"/>
                    <a:pt x="679" y="1131"/>
                  </a:cubicBezTo>
                  <a:cubicBezTo>
                    <a:pt x="696" y="1152"/>
                    <a:pt x="704" y="1167"/>
                    <a:pt x="722" y="1145"/>
                  </a:cubicBezTo>
                  <a:cubicBezTo>
                    <a:pt x="740" y="1123"/>
                    <a:pt x="741" y="1122"/>
                    <a:pt x="750" y="1131"/>
                  </a:cubicBezTo>
                  <a:cubicBezTo>
                    <a:pt x="759" y="1140"/>
                    <a:pt x="768" y="1144"/>
                    <a:pt x="780" y="1129"/>
                  </a:cubicBezTo>
                  <a:cubicBezTo>
                    <a:pt x="792" y="1114"/>
                    <a:pt x="800" y="1110"/>
                    <a:pt x="803" y="1127"/>
                  </a:cubicBezTo>
                  <a:cubicBezTo>
                    <a:pt x="806" y="1144"/>
                    <a:pt x="803" y="1212"/>
                    <a:pt x="822" y="1211"/>
                  </a:cubicBezTo>
                  <a:cubicBezTo>
                    <a:pt x="841" y="1210"/>
                    <a:pt x="829" y="1111"/>
                    <a:pt x="869" y="1105"/>
                  </a:cubicBezTo>
                  <a:cubicBezTo>
                    <a:pt x="909" y="1099"/>
                    <a:pt x="941" y="1113"/>
                    <a:pt x="966" y="1201"/>
                  </a:cubicBezTo>
                  <a:cubicBezTo>
                    <a:pt x="991" y="1289"/>
                    <a:pt x="990" y="1538"/>
                    <a:pt x="1048" y="1600"/>
                  </a:cubicBezTo>
                  <a:cubicBezTo>
                    <a:pt x="1106" y="1662"/>
                    <a:pt x="1207" y="1657"/>
                    <a:pt x="1136" y="1562"/>
                  </a:cubicBezTo>
                  <a:cubicBezTo>
                    <a:pt x="1065" y="1467"/>
                    <a:pt x="1072" y="1323"/>
                    <a:pt x="1045" y="1228"/>
                  </a:cubicBezTo>
                  <a:cubicBezTo>
                    <a:pt x="1018" y="1133"/>
                    <a:pt x="982" y="1096"/>
                    <a:pt x="1007" y="1072"/>
                  </a:cubicBezTo>
                  <a:cubicBezTo>
                    <a:pt x="1032" y="1048"/>
                    <a:pt x="1028" y="1024"/>
                    <a:pt x="1061" y="1037"/>
                  </a:cubicBezTo>
                  <a:cubicBezTo>
                    <a:pt x="1094" y="1050"/>
                    <a:pt x="1099" y="1051"/>
                    <a:pt x="1115" y="1075"/>
                  </a:cubicBezTo>
                  <a:cubicBezTo>
                    <a:pt x="1131" y="1099"/>
                    <a:pt x="1140" y="1106"/>
                    <a:pt x="1151" y="1095"/>
                  </a:cubicBezTo>
                  <a:cubicBezTo>
                    <a:pt x="1162" y="1084"/>
                    <a:pt x="1144" y="1060"/>
                    <a:pt x="1121" y="1035"/>
                  </a:cubicBezTo>
                  <a:cubicBezTo>
                    <a:pt x="1098" y="1010"/>
                    <a:pt x="1073" y="993"/>
                    <a:pt x="1087" y="962"/>
                  </a:cubicBezTo>
                  <a:cubicBezTo>
                    <a:pt x="1101" y="931"/>
                    <a:pt x="1105" y="890"/>
                    <a:pt x="1136" y="875"/>
                  </a:cubicBezTo>
                  <a:cubicBezTo>
                    <a:pt x="1167" y="860"/>
                    <a:pt x="1285" y="851"/>
                    <a:pt x="1388" y="882"/>
                  </a:cubicBezTo>
                  <a:cubicBezTo>
                    <a:pt x="1491" y="913"/>
                    <a:pt x="1537" y="922"/>
                    <a:pt x="1560" y="949"/>
                  </a:cubicBezTo>
                  <a:cubicBezTo>
                    <a:pt x="1583" y="976"/>
                    <a:pt x="1672" y="1007"/>
                    <a:pt x="1684" y="962"/>
                  </a:cubicBezTo>
                  <a:cubicBezTo>
                    <a:pt x="1696" y="917"/>
                    <a:pt x="1640" y="862"/>
                    <a:pt x="1588" y="856"/>
                  </a:cubicBezTo>
                  <a:cubicBezTo>
                    <a:pt x="1536" y="850"/>
                    <a:pt x="1497" y="811"/>
                    <a:pt x="1453" y="814"/>
                  </a:cubicBezTo>
                  <a:cubicBezTo>
                    <a:pt x="1430" y="816"/>
                    <a:pt x="1409" y="810"/>
                    <a:pt x="1388" y="805"/>
                  </a:cubicBezTo>
                  <a:cubicBezTo>
                    <a:pt x="1369" y="800"/>
                    <a:pt x="1349" y="795"/>
                    <a:pt x="1327" y="795"/>
                  </a:cubicBezTo>
                  <a:cubicBezTo>
                    <a:pt x="1281" y="796"/>
                    <a:pt x="1132" y="788"/>
                    <a:pt x="1132" y="760"/>
                  </a:cubicBezTo>
                  <a:cubicBezTo>
                    <a:pt x="1132" y="732"/>
                    <a:pt x="1310" y="730"/>
                    <a:pt x="1303" y="690"/>
                  </a:cubicBezTo>
                  <a:cubicBezTo>
                    <a:pt x="1299" y="671"/>
                    <a:pt x="1258" y="678"/>
                    <a:pt x="1217" y="686"/>
                  </a:cubicBezTo>
                  <a:cubicBezTo>
                    <a:pt x="1176" y="694"/>
                    <a:pt x="1134" y="702"/>
                    <a:pt x="1133" y="680"/>
                  </a:cubicBezTo>
                  <a:cubicBezTo>
                    <a:pt x="1130" y="638"/>
                    <a:pt x="1290" y="614"/>
                    <a:pt x="1328" y="554"/>
                  </a:cubicBezTo>
                  <a:cubicBezTo>
                    <a:pt x="1366" y="494"/>
                    <a:pt x="1372" y="489"/>
                    <a:pt x="1356" y="477"/>
                  </a:cubicBezTo>
                  <a:cubicBezTo>
                    <a:pt x="1340" y="465"/>
                    <a:pt x="1309" y="489"/>
                    <a:pt x="1292" y="515"/>
                  </a:cubicBezTo>
                  <a:cubicBezTo>
                    <a:pt x="1275" y="541"/>
                    <a:pt x="1242" y="561"/>
                    <a:pt x="1217" y="569"/>
                  </a:cubicBezTo>
                  <a:cubicBezTo>
                    <a:pt x="1192" y="577"/>
                    <a:pt x="1149" y="594"/>
                    <a:pt x="1135" y="604"/>
                  </a:cubicBezTo>
                  <a:cubicBezTo>
                    <a:pt x="1121" y="614"/>
                    <a:pt x="1091" y="637"/>
                    <a:pt x="1074" y="604"/>
                  </a:cubicBezTo>
                  <a:cubicBezTo>
                    <a:pt x="1057" y="571"/>
                    <a:pt x="1108" y="514"/>
                    <a:pt x="1174" y="456"/>
                  </a:cubicBezTo>
                  <a:cubicBezTo>
                    <a:pt x="1240" y="398"/>
                    <a:pt x="1283" y="344"/>
                    <a:pt x="1317" y="304"/>
                  </a:cubicBezTo>
                  <a:cubicBezTo>
                    <a:pt x="1351" y="264"/>
                    <a:pt x="1458" y="166"/>
                    <a:pt x="1409" y="130"/>
                  </a:cubicBezTo>
                  <a:cubicBezTo>
                    <a:pt x="1360" y="94"/>
                    <a:pt x="1276" y="228"/>
                    <a:pt x="1246" y="269"/>
                  </a:cubicBezTo>
                  <a:cubicBezTo>
                    <a:pt x="1216" y="310"/>
                    <a:pt x="1174" y="368"/>
                    <a:pt x="1142" y="388"/>
                  </a:cubicBezTo>
                  <a:cubicBezTo>
                    <a:pt x="1110" y="408"/>
                    <a:pt x="1016" y="533"/>
                    <a:pt x="995" y="514"/>
                  </a:cubicBezTo>
                  <a:cubicBezTo>
                    <a:pt x="974" y="495"/>
                    <a:pt x="1066" y="389"/>
                    <a:pt x="1040" y="369"/>
                  </a:cubicBezTo>
                  <a:cubicBezTo>
                    <a:pt x="1027" y="359"/>
                    <a:pt x="1007" y="392"/>
                    <a:pt x="984" y="425"/>
                  </a:cubicBezTo>
                  <a:cubicBezTo>
                    <a:pt x="962" y="456"/>
                    <a:pt x="936" y="488"/>
                    <a:pt x="910" y="480"/>
                  </a:cubicBezTo>
                  <a:cubicBezTo>
                    <a:pt x="857" y="464"/>
                    <a:pt x="827" y="455"/>
                    <a:pt x="794" y="372"/>
                  </a:cubicBezTo>
                  <a:cubicBezTo>
                    <a:pt x="761" y="289"/>
                    <a:pt x="706" y="210"/>
                    <a:pt x="741" y="156"/>
                  </a:cubicBezTo>
                  <a:cubicBezTo>
                    <a:pt x="776" y="102"/>
                    <a:pt x="836" y="54"/>
                    <a:pt x="800" y="17"/>
                  </a:cubicBezTo>
                </a:path>
              </a:pathLst>
            </a:custGeom>
            <a:solidFill>
              <a:srgbClr val="8DD3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0" name="Freeform 5"/>
            <p:cNvSpPr>
              <a:spLocks/>
            </p:cNvSpPr>
            <p:nvPr/>
          </p:nvSpPr>
          <p:spPr bwMode="auto">
            <a:xfrm>
              <a:off x="2591" y="1151"/>
              <a:ext cx="2334" cy="2327"/>
            </a:xfrm>
            <a:custGeom>
              <a:avLst/>
              <a:gdLst>
                <a:gd name="T0" fmla="*/ 1383 w 1637"/>
                <a:gd name="T1" fmla="*/ 731 h 1632"/>
                <a:gd name="T2" fmla="*/ 1270 w 1637"/>
                <a:gd name="T3" fmla="*/ 730 h 1632"/>
                <a:gd name="T4" fmla="*/ 1145 w 1637"/>
                <a:gd name="T5" fmla="*/ 712 h 1632"/>
                <a:gd name="T6" fmla="*/ 960 w 1637"/>
                <a:gd name="T7" fmla="*/ 870 h 1632"/>
                <a:gd name="T8" fmla="*/ 749 w 1637"/>
                <a:gd name="T9" fmla="*/ 1357 h 1632"/>
                <a:gd name="T10" fmla="*/ 57 w 1637"/>
                <a:gd name="T11" fmla="*/ 667 h 1632"/>
                <a:gd name="T12" fmla="*/ 711 w 1637"/>
                <a:gd name="T13" fmla="*/ 1570 h 1632"/>
                <a:gd name="T14" fmla="*/ 438 w 1637"/>
                <a:gd name="T15" fmla="*/ 1667 h 1632"/>
                <a:gd name="T16" fmla="*/ 753 w 1637"/>
                <a:gd name="T17" fmla="*/ 1795 h 1632"/>
                <a:gd name="T18" fmla="*/ 727 w 1637"/>
                <a:gd name="T19" fmla="*/ 2190 h 1632"/>
                <a:gd name="T20" fmla="*/ 1027 w 1637"/>
                <a:gd name="T21" fmla="*/ 2186 h 1632"/>
                <a:gd name="T22" fmla="*/ 740 w 1637"/>
                <a:gd name="T23" fmla="*/ 2887 h 1632"/>
                <a:gd name="T24" fmla="*/ 1305 w 1637"/>
                <a:gd name="T25" fmla="*/ 2316 h 1632"/>
                <a:gd name="T26" fmla="*/ 1436 w 1637"/>
                <a:gd name="T27" fmla="*/ 2293 h 1632"/>
                <a:gd name="T28" fmla="*/ 1537 w 1637"/>
                <a:gd name="T29" fmla="*/ 2397 h 1632"/>
                <a:gd name="T30" fmla="*/ 1618 w 1637"/>
                <a:gd name="T31" fmla="*/ 2279 h 1632"/>
                <a:gd name="T32" fmla="*/ 2196 w 1637"/>
                <a:gd name="T33" fmla="*/ 3318 h 1632"/>
                <a:gd name="T34" fmla="*/ 2005 w 1637"/>
                <a:gd name="T35" fmla="*/ 2090 h 1632"/>
                <a:gd name="T36" fmla="*/ 2228 w 1637"/>
                <a:gd name="T37" fmla="*/ 2139 h 1632"/>
                <a:gd name="T38" fmla="*/ 2954 w 1637"/>
                <a:gd name="T39" fmla="*/ 1846 h 1632"/>
                <a:gd name="T40" fmla="*/ 2862 w 1637"/>
                <a:gd name="T41" fmla="*/ 1628 h 1632"/>
                <a:gd name="T42" fmla="*/ 2206 w 1637"/>
                <a:gd name="T43" fmla="*/ 1531 h 1632"/>
                <a:gd name="T44" fmla="*/ 2545 w 1637"/>
                <a:gd name="T45" fmla="*/ 1366 h 1632"/>
                <a:gd name="T46" fmla="*/ 2293 w 1637"/>
                <a:gd name="T47" fmla="*/ 1283 h 1632"/>
                <a:gd name="T48" fmla="*/ 2370 w 1637"/>
                <a:gd name="T49" fmla="*/ 1131 h 1632"/>
                <a:gd name="T50" fmla="*/ 2578 w 1637"/>
                <a:gd name="T51" fmla="*/ 600 h 1632"/>
                <a:gd name="T52" fmla="*/ 2219 w 1637"/>
                <a:gd name="T53" fmla="*/ 764 h 1632"/>
                <a:gd name="T54" fmla="*/ 2015 w 1637"/>
                <a:gd name="T55" fmla="*/ 796 h 1632"/>
                <a:gd name="T56" fmla="*/ 1748 w 1637"/>
                <a:gd name="T57" fmla="*/ 950 h 1632"/>
                <a:gd name="T58" fmla="*/ 1523 w 1637"/>
                <a:gd name="T59" fmla="*/ 14 h 1632"/>
                <a:gd name="T60" fmla="*/ 1838 w 1637"/>
                <a:gd name="T61" fmla="*/ 923 h 1632"/>
                <a:gd name="T62" fmla="*/ 1921 w 1637"/>
                <a:gd name="T63" fmla="*/ 965 h 1632"/>
                <a:gd name="T64" fmla="*/ 2434 w 1637"/>
                <a:gd name="T65" fmla="*/ 529 h 1632"/>
                <a:gd name="T66" fmla="*/ 2133 w 1637"/>
                <a:gd name="T67" fmla="*/ 1051 h 1632"/>
                <a:gd name="T68" fmla="*/ 2579 w 1637"/>
                <a:gd name="T69" fmla="*/ 970 h 1632"/>
                <a:gd name="T70" fmla="*/ 2206 w 1637"/>
                <a:gd name="T71" fmla="*/ 1333 h 1632"/>
                <a:gd name="T72" fmla="*/ 2544 w 1637"/>
                <a:gd name="T73" fmla="*/ 1383 h 1632"/>
                <a:gd name="T74" fmla="*/ 2296 w 1637"/>
                <a:gd name="T75" fmla="*/ 1574 h 1632"/>
                <a:gd name="T76" fmla="*/ 3259 w 1637"/>
                <a:gd name="T77" fmla="*/ 1789 h 1632"/>
                <a:gd name="T78" fmla="*/ 2287 w 1637"/>
                <a:gd name="T79" fmla="*/ 1734 h 1632"/>
                <a:gd name="T80" fmla="*/ 2219 w 1637"/>
                <a:gd name="T81" fmla="*/ 2210 h 1632"/>
                <a:gd name="T82" fmla="*/ 1956 w 1637"/>
                <a:gd name="T83" fmla="*/ 2301 h 1632"/>
                <a:gd name="T84" fmla="*/ 1866 w 1637"/>
                <a:gd name="T85" fmla="*/ 2420 h 1632"/>
                <a:gd name="T86" fmla="*/ 1570 w 1637"/>
                <a:gd name="T87" fmla="*/ 2435 h 1632"/>
                <a:gd name="T88" fmla="*/ 1480 w 1637"/>
                <a:gd name="T89" fmla="*/ 2271 h 1632"/>
                <a:gd name="T90" fmla="*/ 1333 w 1637"/>
                <a:gd name="T91" fmla="*/ 2324 h 1632"/>
                <a:gd name="T92" fmla="*/ 868 w 1637"/>
                <a:gd name="T93" fmla="*/ 2592 h 1632"/>
                <a:gd name="T94" fmla="*/ 915 w 1637"/>
                <a:gd name="T95" fmla="*/ 2324 h 1632"/>
                <a:gd name="T96" fmla="*/ 746 w 1637"/>
                <a:gd name="T97" fmla="*/ 2271 h 1632"/>
                <a:gd name="T98" fmla="*/ 813 w 1637"/>
                <a:gd name="T99" fmla="*/ 1881 h 1632"/>
                <a:gd name="T100" fmla="*/ 406 w 1637"/>
                <a:gd name="T101" fmla="*/ 1732 h 1632"/>
                <a:gd name="T102" fmla="*/ 754 w 1637"/>
                <a:gd name="T103" fmla="*/ 1653 h 1632"/>
                <a:gd name="T104" fmla="*/ 57 w 1637"/>
                <a:gd name="T105" fmla="*/ 931 h 1632"/>
                <a:gd name="T106" fmla="*/ 473 w 1637"/>
                <a:gd name="T107" fmla="*/ 1355 h 1632"/>
                <a:gd name="T108" fmla="*/ 984 w 1637"/>
                <a:gd name="T109" fmla="*/ 1094 h 1632"/>
                <a:gd name="T110" fmla="*/ 1126 w 1637"/>
                <a:gd name="T111" fmla="*/ 1039 h 1632"/>
                <a:gd name="T112" fmla="*/ 1216 w 1637"/>
                <a:gd name="T113" fmla="*/ 515 h 1632"/>
                <a:gd name="T114" fmla="*/ 1362 w 1637"/>
                <a:gd name="T115" fmla="*/ 931 h 1632"/>
                <a:gd name="T116" fmla="*/ 1439 w 1637"/>
                <a:gd name="T117" fmla="*/ 24 h 16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637" h="1632">
                  <a:moveTo>
                    <a:pt x="750" y="6"/>
                  </a:moveTo>
                  <a:cubicBezTo>
                    <a:pt x="752" y="5"/>
                    <a:pt x="752" y="5"/>
                    <a:pt x="752" y="5"/>
                  </a:cubicBezTo>
                  <a:cubicBezTo>
                    <a:pt x="749" y="1"/>
                    <a:pt x="744" y="0"/>
                    <a:pt x="737" y="0"/>
                  </a:cubicBezTo>
                  <a:cubicBezTo>
                    <a:pt x="729" y="0"/>
                    <a:pt x="718" y="3"/>
                    <a:pt x="706" y="8"/>
                  </a:cubicBezTo>
                  <a:cubicBezTo>
                    <a:pt x="689" y="16"/>
                    <a:pt x="670" y="30"/>
                    <a:pt x="655" y="51"/>
                  </a:cubicBezTo>
                  <a:cubicBezTo>
                    <a:pt x="640" y="73"/>
                    <a:pt x="630" y="102"/>
                    <a:pt x="630" y="140"/>
                  </a:cubicBezTo>
                  <a:cubicBezTo>
                    <a:pt x="630" y="148"/>
                    <a:pt x="630" y="156"/>
                    <a:pt x="631" y="165"/>
                  </a:cubicBezTo>
                  <a:cubicBezTo>
                    <a:pt x="639" y="234"/>
                    <a:pt x="651" y="262"/>
                    <a:pt x="661" y="283"/>
                  </a:cubicBezTo>
                  <a:cubicBezTo>
                    <a:pt x="666" y="293"/>
                    <a:pt x="671" y="302"/>
                    <a:pt x="674" y="313"/>
                  </a:cubicBezTo>
                  <a:cubicBezTo>
                    <a:pt x="677" y="325"/>
                    <a:pt x="679" y="339"/>
                    <a:pt x="680" y="360"/>
                  </a:cubicBezTo>
                  <a:cubicBezTo>
                    <a:pt x="680" y="372"/>
                    <a:pt x="680" y="383"/>
                    <a:pt x="680" y="392"/>
                  </a:cubicBezTo>
                  <a:cubicBezTo>
                    <a:pt x="680" y="421"/>
                    <a:pt x="679" y="437"/>
                    <a:pt x="676" y="446"/>
                  </a:cubicBezTo>
                  <a:cubicBezTo>
                    <a:pt x="674" y="450"/>
                    <a:pt x="672" y="452"/>
                    <a:pt x="669" y="454"/>
                  </a:cubicBezTo>
                  <a:cubicBezTo>
                    <a:pt x="665" y="456"/>
                    <a:pt x="661" y="456"/>
                    <a:pt x="656" y="457"/>
                  </a:cubicBezTo>
                  <a:cubicBezTo>
                    <a:pt x="655" y="457"/>
                    <a:pt x="655" y="457"/>
                    <a:pt x="655" y="457"/>
                  </a:cubicBezTo>
                  <a:cubicBezTo>
                    <a:pt x="649" y="457"/>
                    <a:pt x="645" y="454"/>
                    <a:pt x="641" y="450"/>
                  </a:cubicBezTo>
                  <a:cubicBezTo>
                    <a:pt x="635" y="444"/>
                    <a:pt x="631" y="433"/>
                    <a:pt x="628" y="421"/>
                  </a:cubicBezTo>
                  <a:cubicBezTo>
                    <a:pt x="625" y="409"/>
                    <a:pt x="623" y="396"/>
                    <a:pt x="623" y="384"/>
                  </a:cubicBezTo>
                  <a:cubicBezTo>
                    <a:pt x="623" y="380"/>
                    <a:pt x="624" y="376"/>
                    <a:pt x="624" y="372"/>
                  </a:cubicBezTo>
                  <a:cubicBezTo>
                    <a:pt x="625" y="368"/>
                    <a:pt x="625" y="363"/>
                    <a:pt x="625" y="359"/>
                  </a:cubicBezTo>
                  <a:cubicBezTo>
                    <a:pt x="625" y="334"/>
                    <a:pt x="616" y="314"/>
                    <a:pt x="608" y="302"/>
                  </a:cubicBezTo>
                  <a:cubicBezTo>
                    <a:pt x="602" y="294"/>
                    <a:pt x="599" y="283"/>
                    <a:pt x="599" y="272"/>
                  </a:cubicBezTo>
                  <a:cubicBezTo>
                    <a:pt x="599" y="266"/>
                    <a:pt x="599" y="260"/>
                    <a:pt x="601" y="254"/>
                  </a:cubicBezTo>
                  <a:cubicBezTo>
                    <a:pt x="602" y="251"/>
                    <a:pt x="603" y="247"/>
                    <a:pt x="603" y="242"/>
                  </a:cubicBezTo>
                  <a:cubicBezTo>
                    <a:pt x="603" y="236"/>
                    <a:pt x="602" y="230"/>
                    <a:pt x="599" y="225"/>
                  </a:cubicBezTo>
                  <a:cubicBezTo>
                    <a:pt x="598" y="222"/>
                    <a:pt x="596" y="220"/>
                    <a:pt x="594" y="218"/>
                  </a:cubicBezTo>
                  <a:cubicBezTo>
                    <a:pt x="591" y="217"/>
                    <a:pt x="589" y="216"/>
                    <a:pt x="586" y="216"/>
                  </a:cubicBezTo>
                  <a:cubicBezTo>
                    <a:pt x="580" y="216"/>
                    <a:pt x="574" y="219"/>
                    <a:pt x="567" y="225"/>
                  </a:cubicBezTo>
                  <a:cubicBezTo>
                    <a:pt x="552" y="239"/>
                    <a:pt x="545" y="261"/>
                    <a:pt x="545" y="285"/>
                  </a:cubicBezTo>
                  <a:cubicBezTo>
                    <a:pt x="545" y="307"/>
                    <a:pt x="551" y="331"/>
                    <a:pt x="563" y="350"/>
                  </a:cubicBezTo>
                  <a:cubicBezTo>
                    <a:pt x="576" y="372"/>
                    <a:pt x="598" y="411"/>
                    <a:pt x="598" y="446"/>
                  </a:cubicBezTo>
                  <a:cubicBezTo>
                    <a:pt x="597" y="468"/>
                    <a:pt x="590" y="488"/>
                    <a:pt x="566" y="503"/>
                  </a:cubicBezTo>
                  <a:cubicBezTo>
                    <a:pt x="562" y="506"/>
                    <a:pt x="558" y="507"/>
                    <a:pt x="554" y="507"/>
                  </a:cubicBezTo>
                  <a:cubicBezTo>
                    <a:pt x="551" y="507"/>
                    <a:pt x="547" y="506"/>
                    <a:pt x="544" y="504"/>
                  </a:cubicBezTo>
                  <a:cubicBezTo>
                    <a:pt x="539" y="500"/>
                    <a:pt x="535" y="492"/>
                    <a:pt x="530" y="483"/>
                  </a:cubicBezTo>
                  <a:cubicBezTo>
                    <a:pt x="524" y="470"/>
                    <a:pt x="519" y="453"/>
                    <a:pt x="513" y="440"/>
                  </a:cubicBezTo>
                  <a:cubicBezTo>
                    <a:pt x="510" y="433"/>
                    <a:pt x="506" y="428"/>
                    <a:pt x="503" y="423"/>
                  </a:cubicBezTo>
                  <a:cubicBezTo>
                    <a:pt x="499" y="419"/>
                    <a:pt x="494" y="416"/>
                    <a:pt x="489" y="416"/>
                  </a:cubicBezTo>
                  <a:cubicBezTo>
                    <a:pt x="487" y="416"/>
                    <a:pt x="485" y="416"/>
                    <a:pt x="484" y="417"/>
                  </a:cubicBezTo>
                  <a:cubicBezTo>
                    <a:pt x="478" y="418"/>
                    <a:pt x="474" y="422"/>
                    <a:pt x="472" y="428"/>
                  </a:cubicBezTo>
                  <a:cubicBezTo>
                    <a:pt x="470" y="433"/>
                    <a:pt x="469" y="439"/>
                    <a:pt x="469" y="446"/>
                  </a:cubicBezTo>
                  <a:cubicBezTo>
                    <a:pt x="469" y="460"/>
                    <a:pt x="472" y="476"/>
                    <a:pt x="475" y="492"/>
                  </a:cubicBezTo>
                  <a:cubicBezTo>
                    <a:pt x="477" y="508"/>
                    <a:pt x="480" y="525"/>
                    <a:pt x="480" y="538"/>
                  </a:cubicBezTo>
                  <a:cubicBezTo>
                    <a:pt x="480" y="545"/>
                    <a:pt x="479" y="550"/>
                    <a:pt x="478" y="555"/>
                  </a:cubicBezTo>
                  <a:cubicBezTo>
                    <a:pt x="476" y="560"/>
                    <a:pt x="474" y="563"/>
                    <a:pt x="471" y="566"/>
                  </a:cubicBezTo>
                  <a:cubicBezTo>
                    <a:pt x="456" y="577"/>
                    <a:pt x="448" y="585"/>
                    <a:pt x="443" y="592"/>
                  </a:cubicBezTo>
                  <a:cubicBezTo>
                    <a:pt x="437" y="599"/>
                    <a:pt x="434" y="606"/>
                    <a:pt x="427" y="616"/>
                  </a:cubicBezTo>
                  <a:cubicBezTo>
                    <a:pt x="419" y="627"/>
                    <a:pt x="412" y="633"/>
                    <a:pt x="404" y="639"/>
                  </a:cubicBezTo>
                  <a:cubicBezTo>
                    <a:pt x="396" y="645"/>
                    <a:pt x="387" y="651"/>
                    <a:pt x="378" y="661"/>
                  </a:cubicBezTo>
                  <a:cubicBezTo>
                    <a:pt x="376" y="663"/>
                    <a:pt x="373" y="666"/>
                    <a:pt x="368" y="668"/>
                  </a:cubicBezTo>
                  <a:cubicBezTo>
                    <a:pt x="356" y="674"/>
                    <a:pt x="333" y="681"/>
                    <a:pt x="306" y="681"/>
                  </a:cubicBezTo>
                  <a:cubicBezTo>
                    <a:pt x="284" y="681"/>
                    <a:pt x="258" y="676"/>
                    <a:pt x="235" y="663"/>
                  </a:cubicBezTo>
                  <a:cubicBezTo>
                    <a:pt x="211" y="650"/>
                    <a:pt x="190" y="628"/>
                    <a:pt x="174" y="594"/>
                  </a:cubicBezTo>
                  <a:cubicBezTo>
                    <a:pt x="147" y="537"/>
                    <a:pt x="131" y="470"/>
                    <a:pt x="114" y="418"/>
                  </a:cubicBezTo>
                  <a:cubicBezTo>
                    <a:pt x="105" y="392"/>
                    <a:pt x="96" y="369"/>
                    <a:pt x="84" y="353"/>
                  </a:cubicBezTo>
                  <a:cubicBezTo>
                    <a:pt x="79" y="345"/>
                    <a:pt x="72" y="338"/>
                    <a:pt x="65" y="334"/>
                  </a:cubicBezTo>
                  <a:cubicBezTo>
                    <a:pt x="58" y="329"/>
                    <a:pt x="50" y="327"/>
                    <a:pt x="42" y="327"/>
                  </a:cubicBezTo>
                  <a:cubicBezTo>
                    <a:pt x="37" y="327"/>
                    <a:pt x="33" y="327"/>
                    <a:pt x="28" y="328"/>
                  </a:cubicBezTo>
                  <a:cubicBezTo>
                    <a:pt x="26" y="329"/>
                    <a:pt x="26" y="329"/>
                    <a:pt x="26" y="329"/>
                  </a:cubicBezTo>
                  <a:cubicBezTo>
                    <a:pt x="28" y="328"/>
                    <a:pt x="28" y="328"/>
                    <a:pt x="28" y="328"/>
                  </a:cubicBezTo>
                  <a:cubicBezTo>
                    <a:pt x="18" y="331"/>
                    <a:pt x="11" y="336"/>
                    <a:pt x="6" y="344"/>
                  </a:cubicBezTo>
                  <a:cubicBezTo>
                    <a:pt x="2" y="352"/>
                    <a:pt x="0" y="361"/>
                    <a:pt x="0" y="372"/>
                  </a:cubicBezTo>
                  <a:cubicBezTo>
                    <a:pt x="0" y="405"/>
                    <a:pt x="18" y="450"/>
                    <a:pt x="40" y="490"/>
                  </a:cubicBezTo>
                  <a:cubicBezTo>
                    <a:pt x="50" y="510"/>
                    <a:pt x="62" y="528"/>
                    <a:pt x="73" y="543"/>
                  </a:cubicBezTo>
                  <a:cubicBezTo>
                    <a:pt x="84" y="558"/>
                    <a:pt x="93" y="569"/>
                    <a:pt x="101" y="574"/>
                  </a:cubicBezTo>
                  <a:cubicBezTo>
                    <a:pt x="119" y="587"/>
                    <a:pt x="129" y="595"/>
                    <a:pt x="135" y="603"/>
                  </a:cubicBezTo>
                  <a:cubicBezTo>
                    <a:pt x="141" y="612"/>
                    <a:pt x="145" y="622"/>
                    <a:pt x="151" y="641"/>
                  </a:cubicBezTo>
                  <a:cubicBezTo>
                    <a:pt x="157" y="660"/>
                    <a:pt x="176" y="684"/>
                    <a:pt x="201" y="705"/>
                  </a:cubicBezTo>
                  <a:cubicBezTo>
                    <a:pt x="226" y="725"/>
                    <a:pt x="258" y="743"/>
                    <a:pt x="289" y="750"/>
                  </a:cubicBezTo>
                  <a:cubicBezTo>
                    <a:pt x="317" y="757"/>
                    <a:pt x="337" y="763"/>
                    <a:pt x="350" y="772"/>
                  </a:cubicBezTo>
                  <a:cubicBezTo>
                    <a:pt x="356" y="776"/>
                    <a:pt x="360" y="780"/>
                    <a:pt x="363" y="785"/>
                  </a:cubicBezTo>
                  <a:cubicBezTo>
                    <a:pt x="366" y="791"/>
                    <a:pt x="367" y="796"/>
                    <a:pt x="367" y="803"/>
                  </a:cubicBezTo>
                  <a:cubicBezTo>
                    <a:pt x="367" y="806"/>
                    <a:pt x="367" y="809"/>
                    <a:pt x="367" y="812"/>
                  </a:cubicBezTo>
                  <a:cubicBezTo>
                    <a:pt x="365" y="823"/>
                    <a:pt x="361" y="831"/>
                    <a:pt x="356" y="835"/>
                  </a:cubicBezTo>
                  <a:cubicBezTo>
                    <a:pt x="351" y="840"/>
                    <a:pt x="345" y="842"/>
                    <a:pt x="338" y="842"/>
                  </a:cubicBezTo>
                  <a:cubicBezTo>
                    <a:pt x="331" y="842"/>
                    <a:pt x="323" y="840"/>
                    <a:pt x="317" y="836"/>
                  </a:cubicBezTo>
                  <a:cubicBezTo>
                    <a:pt x="306" y="829"/>
                    <a:pt x="290" y="829"/>
                    <a:pt x="274" y="829"/>
                  </a:cubicBezTo>
                  <a:cubicBezTo>
                    <a:pt x="266" y="829"/>
                    <a:pt x="258" y="829"/>
                    <a:pt x="251" y="828"/>
                  </a:cubicBezTo>
                  <a:cubicBezTo>
                    <a:pt x="244" y="828"/>
                    <a:pt x="237" y="827"/>
                    <a:pt x="233" y="825"/>
                  </a:cubicBezTo>
                  <a:cubicBezTo>
                    <a:pt x="227" y="822"/>
                    <a:pt x="221" y="820"/>
                    <a:pt x="215" y="820"/>
                  </a:cubicBezTo>
                  <a:cubicBezTo>
                    <a:pt x="209" y="820"/>
                    <a:pt x="203" y="822"/>
                    <a:pt x="198" y="826"/>
                  </a:cubicBezTo>
                  <a:cubicBezTo>
                    <a:pt x="194" y="830"/>
                    <a:pt x="192" y="836"/>
                    <a:pt x="192" y="842"/>
                  </a:cubicBezTo>
                  <a:cubicBezTo>
                    <a:pt x="192" y="847"/>
                    <a:pt x="194" y="852"/>
                    <a:pt x="197" y="855"/>
                  </a:cubicBezTo>
                  <a:cubicBezTo>
                    <a:pt x="201" y="860"/>
                    <a:pt x="208" y="863"/>
                    <a:pt x="216" y="865"/>
                  </a:cubicBezTo>
                  <a:cubicBezTo>
                    <a:pt x="224" y="867"/>
                    <a:pt x="233" y="868"/>
                    <a:pt x="242" y="868"/>
                  </a:cubicBezTo>
                  <a:cubicBezTo>
                    <a:pt x="253" y="869"/>
                    <a:pt x="265" y="870"/>
                    <a:pt x="276" y="871"/>
                  </a:cubicBezTo>
                  <a:cubicBezTo>
                    <a:pt x="287" y="872"/>
                    <a:pt x="296" y="873"/>
                    <a:pt x="303" y="877"/>
                  </a:cubicBezTo>
                  <a:cubicBezTo>
                    <a:pt x="314" y="883"/>
                    <a:pt x="329" y="888"/>
                    <a:pt x="342" y="888"/>
                  </a:cubicBezTo>
                  <a:cubicBezTo>
                    <a:pt x="347" y="888"/>
                    <a:pt x="351" y="887"/>
                    <a:pt x="355" y="886"/>
                  </a:cubicBezTo>
                  <a:cubicBezTo>
                    <a:pt x="361" y="885"/>
                    <a:pt x="366" y="883"/>
                    <a:pt x="370" y="883"/>
                  </a:cubicBezTo>
                  <a:cubicBezTo>
                    <a:pt x="372" y="883"/>
                    <a:pt x="373" y="883"/>
                    <a:pt x="375" y="884"/>
                  </a:cubicBezTo>
                  <a:cubicBezTo>
                    <a:pt x="378" y="886"/>
                    <a:pt x="381" y="889"/>
                    <a:pt x="385" y="896"/>
                  </a:cubicBezTo>
                  <a:cubicBezTo>
                    <a:pt x="388" y="903"/>
                    <a:pt x="392" y="912"/>
                    <a:pt x="396" y="926"/>
                  </a:cubicBezTo>
                  <a:cubicBezTo>
                    <a:pt x="404" y="954"/>
                    <a:pt x="409" y="969"/>
                    <a:pt x="413" y="980"/>
                  </a:cubicBezTo>
                  <a:cubicBezTo>
                    <a:pt x="417" y="990"/>
                    <a:pt x="420" y="995"/>
                    <a:pt x="424" y="1003"/>
                  </a:cubicBezTo>
                  <a:cubicBezTo>
                    <a:pt x="428" y="1010"/>
                    <a:pt x="430" y="1017"/>
                    <a:pt x="430" y="1023"/>
                  </a:cubicBezTo>
                  <a:cubicBezTo>
                    <a:pt x="430" y="1028"/>
                    <a:pt x="429" y="1032"/>
                    <a:pt x="426" y="1035"/>
                  </a:cubicBezTo>
                  <a:cubicBezTo>
                    <a:pt x="424" y="1039"/>
                    <a:pt x="420" y="1041"/>
                    <a:pt x="413" y="1042"/>
                  </a:cubicBezTo>
                  <a:cubicBezTo>
                    <a:pt x="403" y="1044"/>
                    <a:pt x="388" y="1051"/>
                    <a:pt x="375" y="1060"/>
                  </a:cubicBezTo>
                  <a:cubicBezTo>
                    <a:pt x="368" y="1065"/>
                    <a:pt x="362" y="1071"/>
                    <a:pt x="358" y="1077"/>
                  </a:cubicBezTo>
                  <a:cubicBezTo>
                    <a:pt x="354" y="1083"/>
                    <a:pt x="351" y="1090"/>
                    <a:pt x="351" y="1097"/>
                  </a:cubicBezTo>
                  <a:cubicBezTo>
                    <a:pt x="351" y="1100"/>
                    <a:pt x="352" y="1104"/>
                    <a:pt x="353" y="1107"/>
                  </a:cubicBezTo>
                  <a:cubicBezTo>
                    <a:pt x="355" y="1113"/>
                    <a:pt x="360" y="1118"/>
                    <a:pt x="365" y="1121"/>
                  </a:cubicBezTo>
                  <a:cubicBezTo>
                    <a:pt x="371" y="1124"/>
                    <a:pt x="377" y="1125"/>
                    <a:pt x="384" y="1125"/>
                  </a:cubicBezTo>
                  <a:cubicBezTo>
                    <a:pt x="395" y="1125"/>
                    <a:pt x="407" y="1122"/>
                    <a:pt x="418" y="1116"/>
                  </a:cubicBezTo>
                  <a:cubicBezTo>
                    <a:pt x="430" y="1110"/>
                    <a:pt x="440" y="1102"/>
                    <a:pt x="446" y="1091"/>
                  </a:cubicBezTo>
                  <a:cubicBezTo>
                    <a:pt x="453" y="1081"/>
                    <a:pt x="461" y="1072"/>
                    <a:pt x="468" y="1067"/>
                  </a:cubicBezTo>
                  <a:cubicBezTo>
                    <a:pt x="475" y="1061"/>
                    <a:pt x="482" y="1058"/>
                    <a:pt x="487" y="1058"/>
                  </a:cubicBezTo>
                  <a:cubicBezTo>
                    <a:pt x="493" y="1058"/>
                    <a:pt x="498" y="1061"/>
                    <a:pt x="502" y="1067"/>
                  </a:cubicBezTo>
                  <a:cubicBezTo>
                    <a:pt x="504" y="1069"/>
                    <a:pt x="505" y="1072"/>
                    <a:pt x="505" y="1075"/>
                  </a:cubicBezTo>
                  <a:cubicBezTo>
                    <a:pt x="505" y="1079"/>
                    <a:pt x="503" y="1084"/>
                    <a:pt x="500" y="1089"/>
                  </a:cubicBezTo>
                  <a:cubicBezTo>
                    <a:pt x="491" y="1104"/>
                    <a:pt x="470" y="1123"/>
                    <a:pt x="448" y="1140"/>
                  </a:cubicBezTo>
                  <a:cubicBezTo>
                    <a:pt x="412" y="1167"/>
                    <a:pt x="392" y="1190"/>
                    <a:pt x="364" y="1245"/>
                  </a:cubicBezTo>
                  <a:cubicBezTo>
                    <a:pt x="350" y="1273"/>
                    <a:pt x="339" y="1293"/>
                    <a:pt x="329" y="1308"/>
                  </a:cubicBezTo>
                  <a:cubicBezTo>
                    <a:pt x="318" y="1324"/>
                    <a:pt x="307" y="1335"/>
                    <a:pt x="293" y="1346"/>
                  </a:cubicBezTo>
                  <a:cubicBezTo>
                    <a:pt x="275" y="1359"/>
                    <a:pt x="259" y="1388"/>
                    <a:pt x="259" y="1418"/>
                  </a:cubicBezTo>
                  <a:cubicBezTo>
                    <a:pt x="259" y="1440"/>
                    <a:pt x="268" y="1462"/>
                    <a:pt x="293" y="1478"/>
                  </a:cubicBezTo>
                  <a:cubicBezTo>
                    <a:pt x="297" y="1481"/>
                    <a:pt x="301" y="1482"/>
                    <a:pt x="306" y="1482"/>
                  </a:cubicBezTo>
                  <a:cubicBezTo>
                    <a:pt x="313" y="1482"/>
                    <a:pt x="320" y="1478"/>
                    <a:pt x="327" y="1472"/>
                  </a:cubicBezTo>
                  <a:cubicBezTo>
                    <a:pt x="340" y="1461"/>
                    <a:pt x="352" y="1442"/>
                    <a:pt x="364" y="1420"/>
                  </a:cubicBezTo>
                  <a:cubicBezTo>
                    <a:pt x="382" y="1385"/>
                    <a:pt x="400" y="1342"/>
                    <a:pt x="418" y="1304"/>
                  </a:cubicBezTo>
                  <a:cubicBezTo>
                    <a:pt x="426" y="1284"/>
                    <a:pt x="435" y="1266"/>
                    <a:pt x="444" y="1251"/>
                  </a:cubicBezTo>
                  <a:cubicBezTo>
                    <a:pt x="453" y="1236"/>
                    <a:pt x="461" y="1224"/>
                    <a:pt x="469" y="1217"/>
                  </a:cubicBezTo>
                  <a:cubicBezTo>
                    <a:pt x="497" y="1192"/>
                    <a:pt x="511" y="1180"/>
                    <a:pt x="522" y="1169"/>
                  </a:cubicBezTo>
                  <a:cubicBezTo>
                    <a:pt x="534" y="1158"/>
                    <a:pt x="541" y="1147"/>
                    <a:pt x="554" y="1124"/>
                  </a:cubicBezTo>
                  <a:cubicBezTo>
                    <a:pt x="559" y="1115"/>
                    <a:pt x="565" y="1108"/>
                    <a:pt x="570" y="1104"/>
                  </a:cubicBezTo>
                  <a:cubicBezTo>
                    <a:pt x="576" y="1100"/>
                    <a:pt x="582" y="1099"/>
                    <a:pt x="588" y="1099"/>
                  </a:cubicBezTo>
                  <a:cubicBezTo>
                    <a:pt x="595" y="1099"/>
                    <a:pt x="603" y="1101"/>
                    <a:pt x="610" y="1106"/>
                  </a:cubicBezTo>
                  <a:cubicBezTo>
                    <a:pt x="616" y="1110"/>
                    <a:pt x="623" y="1116"/>
                    <a:pt x="627" y="1122"/>
                  </a:cubicBezTo>
                  <a:cubicBezTo>
                    <a:pt x="633" y="1128"/>
                    <a:pt x="637" y="1135"/>
                    <a:pt x="642" y="1139"/>
                  </a:cubicBezTo>
                  <a:cubicBezTo>
                    <a:pt x="644" y="1142"/>
                    <a:pt x="646" y="1144"/>
                    <a:pt x="648" y="1145"/>
                  </a:cubicBezTo>
                  <a:cubicBezTo>
                    <a:pt x="651" y="1146"/>
                    <a:pt x="653" y="1147"/>
                    <a:pt x="656" y="1147"/>
                  </a:cubicBezTo>
                  <a:cubicBezTo>
                    <a:pt x="659" y="1147"/>
                    <a:pt x="661" y="1146"/>
                    <a:pt x="664" y="1144"/>
                  </a:cubicBezTo>
                  <a:cubicBezTo>
                    <a:pt x="667" y="1142"/>
                    <a:pt x="670" y="1140"/>
                    <a:pt x="673" y="1136"/>
                  </a:cubicBezTo>
                  <a:cubicBezTo>
                    <a:pt x="679" y="1129"/>
                    <a:pt x="683" y="1124"/>
                    <a:pt x="686" y="1121"/>
                  </a:cubicBezTo>
                  <a:cubicBezTo>
                    <a:pt x="687" y="1119"/>
                    <a:pt x="689" y="1118"/>
                    <a:pt x="690" y="1118"/>
                  </a:cubicBezTo>
                  <a:cubicBezTo>
                    <a:pt x="691" y="1117"/>
                    <a:pt x="691" y="1117"/>
                    <a:pt x="692" y="1117"/>
                  </a:cubicBezTo>
                  <a:cubicBezTo>
                    <a:pt x="692" y="1117"/>
                    <a:pt x="693" y="1117"/>
                    <a:pt x="694" y="1118"/>
                  </a:cubicBezTo>
                  <a:cubicBezTo>
                    <a:pt x="695" y="1119"/>
                    <a:pt x="697" y="1120"/>
                    <a:pt x="698" y="1122"/>
                  </a:cubicBezTo>
                  <a:cubicBezTo>
                    <a:pt x="701" y="1124"/>
                    <a:pt x="703" y="1126"/>
                    <a:pt x="706" y="1128"/>
                  </a:cubicBezTo>
                  <a:cubicBezTo>
                    <a:pt x="708" y="1129"/>
                    <a:pt x="711" y="1130"/>
                    <a:pt x="714" y="1130"/>
                  </a:cubicBezTo>
                  <a:cubicBezTo>
                    <a:pt x="717" y="1130"/>
                    <a:pt x="720" y="1130"/>
                    <a:pt x="723" y="1128"/>
                  </a:cubicBezTo>
                  <a:cubicBezTo>
                    <a:pt x="726" y="1126"/>
                    <a:pt x="728" y="1123"/>
                    <a:pt x="731" y="1120"/>
                  </a:cubicBezTo>
                  <a:cubicBezTo>
                    <a:pt x="735" y="1116"/>
                    <a:pt x="738" y="1112"/>
                    <a:pt x="740" y="1110"/>
                  </a:cubicBezTo>
                  <a:cubicBezTo>
                    <a:pt x="743" y="1108"/>
                    <a:pt x="745" y="1107"/>
                    <a:pt x="746" y="1107"/>
                  </a:cubicBezTo>
                  <a:cubicBezTo>
                    <a:pt x="746" y="1107"/>
                    <a:pt x="747" y="1107"/>
                    <a:pt x="747" y="1108"/>
                  </a:cubicBezTo>
                  <a:cubicBezTo>
                    <a:pt x="748" y="1108"/>
                    <a:pt x="748" y="1109"/>
                    <a:pt x="749" y="1110"/>
                  </a:cubicBezTo>
                  <a:cubicBezTo>
                    <a:pt x="750" y="1112"/>
                    <a:pt x="750" y="1114"/>
                    <a:pt x="751" y="1117"/>
                  </a:cubicBezTo>
                  <a:cubicBezTo>
                    <a:pt x="752" y="1121"/>
                    <a:pt x="752" y="1128"/>
                    <a:pt x="752" y="1137"/>
                  </a:cubicBezTo>
                  <a:cubicBezTo>
                    <a:pt x="753" y="1150"/>
                    <a:pt x="754" y="1166"/>
                    <a:pt x="756" y="1179"/>
                  </a:cubicBezTo>
                  <a:cubicBezTo>
                    <a:pt x="757" y="1185"/>
                    <a:pt x="759" y="1191"/>
                    <a:pt x="761" y="1195"/>
                  </a:cubicBezTo>
                  <a:cubicBezTo>
                    <a:pt x="762" y="1197"/>
                    <a:pt x="764" y="1199"/>
                    <a:pt x="765" y="1200"/>
                  </a:cubicBezTo>
                  <a:cubicBezTo>
                    <a:pt x="767" y="1202"/>
                    <a:pt x="769" y="1202"/>
                    <a:pt x="771" y="1202"/>
                  </a:cubicBezTo>
                  <a:cubicBezTo>
                    <a:pt x="772" y="1202"/>
                    <a:pt x="772" y="1202"/>
                    <a:pt x="772" y="1202"/>
                  </a:cubicBezTo>
                  <a:cubicBezTo>
                    <a:pt x="772" y="1202"/>
                    <a:pt x="772" y="1202"/>
                    <a:pt x="772" y="1202"/>
                  </a:cubicBezTo>
                  <a:cubicBezTo>
                    <a:pt x="772" y="1202"/>
                    <a:pt x="772" y="1202"/>
                    <a:pt x="772" y="1202"/>
                  </a:cubicBezTo>
                  <a:cubicBezTo>
                    <a:pt x="774" y="1202"/>
                    <a:pt x="775" y="1202"/>
                    <a:pt x="776" y="1201"/>
                  </a:cubicBezTo>
                  <a:cubicBezTo>
                    <a:pt x="779" y="1199"/>
                    <a:pt x="780" y="1196"/>
                    <a:pt x="781" y="1192"/>
                  </a:cubicBezTo>
                  <a:cubicBezTo>
                    <a:pt x="784" y="1186"/>
                    <a:pt x="785" y="1177"/>
                    <a:pt x="787" y="1167"/>
                  </a:cubicBezTo>
                  <a:cubicBezTo>
                    <a:pt x="789" y="1152"/>
                    <a:pt x="791" y="1135"/>
                    <a:pt x="796" y="1121"/>
                  </a:cubicBezTo>
                  <a:cubicBezTo>
                    <a:pt x="799" y="1115"/>
                    <a:pt x="801" y="1109"/>
                    <a:pt x="805" y="1104"/>
                  </a:cubicBezTo>
                  <a:cubicBezTo>
                    <a:pt x="809" y="1100"/>
                    <a:pt x="813" y="1097"/>
                    <a:pt x="819" y="1096"/>
                  </a:cubicBezTo>
                  <a:cubicBezTo>
                    <a:pt x="824" y="1096"/>
                    <a:pt x="829" y="1095"/>
                    <a:pt x="834" y="1095"/>
                  </a:cubicBezTo>
                  <a:cubicBezTo>
                    <a:pt x="850" y="1095"/>
                    <a:pt x="864" y="1100"/>
                    <a:pt x="878" y="1114"/>
                  </a:cubicBezTo>
                  <a:cubicBezTo>
                    <a:pt x="891" y="1129"/>
                    <a:pt x="903" y="1153"/>
                    <a:pt x="914" y="1191"/>
                  </a:cubicBezTo>
                  <a:cubicBezTo>
                    <a:pt x="920" y="1213"/>
                    <a:pt x="925" y="1245"/>
                    <a:pt x="929" y="1281"/>
                  </a:cubicBezTo>
                  <a:cubicBezTo>
                    <a:pt x="936" y="1336"/>
                    <a:pt x="941" y="1402"/>
                    <a:pt x="951" y="1459"/>
                  </a:cubicBezTo>
                  <a:cubicBezTo>
                    <a:pt x="956" y="1488"/>
                    <a:pt x="962" y="1515"/>
                    <a:pt x="969" y="1538"/>
                  </a:cubicBezTo>
                  <a:cubicBezTo>
                    <a:pt x="976" y="1560"/>
                    <a:pt x="985" y="1579"/>
                    <a:pt x="996" y="1591"/>
                  </a:cubicBezTo>
                  <a:cubicBezTo>
                    <a:pt x="1022" y="1618"/>
                    <a:pt x="1055" y="1632"/>
                    <a:pt x="1080" y="1632"/>
                  </a:cubicBezTo>
                  <a:cubicBezTo>
                    <a:pt x="1089" y="1632"/>
                    <a:pt x="1097" y="1630"/>
                    <a:pt x="1103" y="1626"/>
                  </a:cubicBezTo>
                  <a:cubicBezTo>
                    <a:pt x="1109" y="1621"/>
                    <a:pt x="1112" y="1614"/>
                    <a:pt x="1112" y="1605"/>
                  </a:cubicBezTo>
                  <a:cubicBezTo>
                    <a:pt x="1112" y="1592"/>
                    <a:pt x="1105" y="1573"/>
                    <a:pt x="1087" y="1550"/>
                  </a:cubicBezTo>
                  <a:cubicBezTo>
                    <a:pt x="1052" y="1503"/>
                    <a:pt x="1036" y="1444"/>
                    <a:pt x="1026" y="1384"/>
                  </a:cubicBezTo>
                  <a:cubicBezTo>
                    <a:pt x="1015" y="1324"/>
                    <a:pt x="1010" y="1265"/>
                    <a:pt x="997" y="1217"/>
                  </a:cubicBezTo>
                  <a:cubicBezTo>
                    <a:pt x="986" y="1180"/>
                    <a:pt x="975" y="1153"/>
                    <a:pt x="966" y="1131"/>
                  </a:cubicBezTo>
                  <a:cubicBezTo>
                    <a:pt x="957" y="1109"/>
                    <a:pt x="950" y="1093"/>
                    <a:pt x="950" y="1081"/>
                  </a:cubicBezTo>
                  <a:cubicBezTo>
                    <a:pt x="950" y="1074"/>
                    <a:pt x="953" y="1068"/>
                    <a:pt x="958" y="1063"/>
                  </a:cubicBezTo>
                  <a:cubicBezTo>
                    <a:pt x="968" y="1053"/>
                    <a:pt x="974" y="1043"/>
                    <a:pt x="979" y="1036"/>
                  </a:cubicBezTo>
                  <a:cubicBezTo>
                    <a:pt x="981" y="1032"/>
                    <a:pt x="984" y="1029"/>
                    <a:pt x="986" y="1028"/>
                  </a:cubicBezTo>
                  <a:cubicBezTo>
                    <a:pt x="989" y="1026"/>
                    <a:pt x="991" y="1025"/>
                    <a:pt x="995" y="1025"/>
                  </a:cubicBezTo>
                  <a:cubicBezTo>
                    <a:pt x="999" y="1025"/>
                    <a:pt x="1004" y="1026"/>
                    <a:pt x="1010" y="1028"/>
                  </a:cubicBezTo>
                  <a:cubicBezTo>
                    <a:pt x="1027" y="1035"/>
                    <a:pt x="1036" y="1038"/>
                    <a:pt x="1043" y="1043"/>
                  </a:cubicBezTo>
                  <a:cubicBezTo>
                    <a:pt x="1050" y="1048"/>
                    <a:pt x="1055" y="1053"/>
                    <a:pt x="1063" y="1065"/>
                  </a:cubicBezTo>
                  <a:cubicBezTo>
                    <a:pt x="1069" y="1074"/>
                    <a:pt x="1073" y="1080"/>
                    <a:pt x="1078" y="1085"/>
                  </a:cubicBezTo>
                  <a:cubicBezTo>
                    <a:pt x="1080" y="1087"/>
                    <a:pt x="1082" y="1088"/>
                    <a:pt x="1084" y="1090"/>
                  </a:cubicBezTo>
                  <a:cubicBezTo>
                    <a:pt x="1087" y="1091"/>
                    <a:pt x="1089" y="1091"/>
                    <a:pt x="1091" y="1091"/>
                  </a:cubicBezTo>
                  <a:cubicBezTo>
                    <a:pt x="1095" y="1091"/>
                    <a:pt x="1099" y="1089"/>
                    <a:pt x="1102" y="1086"/>
                  </a:cubicBezTo>
                  <a:cubicBezTo>
                    <a:pt x="1105" y="1083"/>
                    <a:pt x="1106" y="1080"/>
                    <a:pt x="1106" y="1076"/>
                  </a:cubicBezTo>
                  <a:cubicBezTo>
                    <a:pt x="1106" y="1069"/>
                    <a:pt x="1102" y="1061"/>
                    <a:pt x="1096" y="1052"/>
                  </a:cubicBezTo>
                  <a:cubicBezTo>
                    <a:pt x="1090" y="1043"/>
                    <a:pt x="1081" y="1033"/>
                    <a:pt x="1072" y="1023"/>
                  </a:cubicBezTo>
                  <a:cubicBezTo>
                    <a:pt x="1063" y="1013"/>
                    <a:pt x="1054" y="1004"/>
                    <a:pt x="1046" y="996"/>
                  </a:cubicBezTo>
                  <a:cubicBezTo>
                    <a:pt x="1039" y="987"/>
                    <a:pt x="1035" y="978"/>
                    <a:pt x="1035" y="968"/>
                  </a:cubicBezTo>
                  <a:cubicBezTo>
                    <a:pt x="1035" y="964"/>
                    <a:pt x="1036" y="958"/>
                    <a:pt x="1039" y="952"/>
                  </a:cubicBezTo>
                  <a:cubicBezTo>
                    <a:pt x="1046" y="936"/>
                    <a:pt x="1050" y="918"/>
                    <a:pt x="1057" y="903"/>
                  </a:cubicBezTo>
                  <a:cubicBezTo>
                    <a:pt x="1063" y="887"/>
                    <a:pt x="1072" y="873"/>
                    <a:pt x="1087" y="866"/>
                  </a:cubicBezTo>
                  <a:cubicBezTo>
                    <a:pt x="1094" y="862"/>
                    <a:pt x="1108" y="859"/>
                    <a:pt x="1125" y="857"/>
                  </a:cubicBezTo>
                  <a:cubicBezTo>
                    <a:pt x="1143" y="854"/>
                    <a:pt x="1164" y="853"/>
                    <a:pt x="1188" y="853"/>
                  </a:cubicBezTo>
                  <a:cubicBezTo>
                    <a:pt x="1233" y="853"/>
                    <a:pt x="1287" y="858"/>
                    <a:pt x="1337" y="873"/>
                  </a:cubicBezTo>
                  <a:cubicBezTo>
                    <a:pt x="1389" y="889"/>
                    <a:pt x="1426" y="899"/>
                    <a:pt x="1453" y="908"/>
                  </a:cubicBezTo>
                  <a:cubicBezTo>
                    <a:pt x="1480" y="918"/>
                    <a:pt x="1497" y="927"/>
                    <a:pt x="1508" y="940"/>
                  </a:cubicBezTo>
                  <a:cubicBezTo>
                    <a:pt x="1516" y="949"/>
                    <a:pt x="1530" y="958"/>
                    <a:pt x="1546" y="964"/>
                  </a:cubicBezTo>
                  <a:cubicBezTo>
                    <a:pt x="1562" y="971"/>
                    <a:pt x="1581" y="976"/>
                    <a:pt x="1597" y="976"/>
                  </a:cubicBezTo>
                  <a:cubicBezTo>
                    <a:pt x="1606" y="976"/>
                    <a:pt x="1614" y="975"/>
                    <a:pt x="1621" y="971"/>
                  </a:cubicBezTo>
                  <a:cubicBezTo>
                    <a:pt x="1628" y="967"/>
                    <a:pt x="1633" y="961"/>
                    <a:pt x="1636" y="952"/>
                  </a:cubicBezTo>
                  <a:cubicBezTo>
                    <a:pt x="1637" y="947"/>
                    <a:pt x="1637" y="943"/>
                    <a:pt x="1637" y="939"/>
                  </a:cubicBezTo>
                  <a:cubicBezTo>
                    <a:pt x="1637" y="917"/>
                    <a:pt x="1624" y="894"/>
                    <a:pt x="1606" y="877"/>
                  </a:cubicBezTo>
                  <a:cubicBezTo>
                    <a:pt x="1587" y="859"/>
                    <a:pt x="1562" y="846"/>
                    <a:pt x="1538" y="843"/>
                  </a:cubicBezTo>
                  <a:cubicBezTo>
                    <a:pt x="1513" y="841"/>
                    <a:pt x="1492" y="830"/>
                    <a:pt x="1471" y="820"/>
                  </a:cubicBezTo>
                  <a:cubicBezTo>
                    <a:pt x="1450" y="810"/>
                    <a:pt x="1429" y="801"/>
                    <a:pt x="1408" y="801"/>
                  </a:cubicBezTo>
                  <a:cubicBezTo>
                    <a:pt x="1406" y="801"/>
                    <a:pt x="1404" y="801"/>
                    <a:pt x="1403" y="801"/>
                  </a:cubicBezTo>
                  <a:cubicBezTo>
                    <a:pt x="1400" y="802"/>
                    <a:pt x="1397" y="802"/>
                    <a:pt x="1395" y="802"/>
                  </a:cubicBezTo>
                  <a:cubicBezTo>
                    <a:pt x="1375" y="802"/>
                    <a:pt x="1357" y="797"/>
                    <a:pt x="1339" y="792"/>
                  </a:cubicBezTo>
                  <a:cubicBezTo>
                    <a:pt x="1320" y="787"/>
                    <a:pt x="1301" y="782"/>
                    <a:pt x="1280" y="782"/>
                  </a:cubicBezTo>
                  <a:cubicBezTo>
                    <a:pt x="1279" y="782"/>
                    <a:pt x="1278" y="782"/>
                    <a:pt x="1277" y="782"/>
                  </a:cubicBezTo>
                  <a:cubicBezTo>
                    <a:pt x="1274" y="782"/>
                    <a:pt x="1272" y="782"/>
                    <a:pt x="1269" y="782"/>
                  </a:cubicBezTo>
                  <a:cubicBezTo>
                    <a:pt x="1242" y="782"/>
                    <a:pt x="1195" y="780"/>
                    <a:pt x="1155" y="775"/>
                  </a:cubicBezTo>
                  <a:cubicBezTo>
                    <a:pt x="1136" y="772"/>
                    <a:pt x="1117" y="769"/>
                    <a:pt x="1104" y="764"/>
                  </a:cubicBezTo>
                  <a:cubicBezTo>
                    <a:pt x="1098" y="762"/>
                    <a:pt x="1092" y="759"/>
                    <a:pt x="1089" y="757"/>
                  </a:cubicBezTo>
                  <a:cubicBezTo>
                    <a:pt x="1087" y="756"/>
                    <a:pt x="1086" y="754"/>
                    <a:pt x="1085" y="753"/>
                  </a:cubicBezTo>
                  <a:cubicBezTo>
                    <a:pt x="1084" y="752"/>
                    <a:pt x="1084" y="751"/>
                    <a:pt x="1084" y="749"/>
                  </a:cubicBezTo>
                  <a:cubicBezTo>
                    <a:pt x="1084" y="748"/>
                    <a:pt x="1084" y="747"/>
                    <a:pt x="1085" y="746"/>
                  </a:cubicBezTo>
                  <a:cubicBezTo>
                    <a:pt x="1087" y="743"/>
                    <a:pt x="1091" y="741"/>
                    <a:pt x="1097" y="738"/>
                  </a:cubicBezTo>
                  <a:cubicBezTo>
                    <a:pt x="1107" y="734"/>
                    <a:pt x="1122" y="731"/>
                    <a:pt x="1139" y="727"/>
                  </a:cubicBezTo>
                  <a:cubicBezTo>
                    <a:pt x="1164" y="722"/>
                    <a:pt x="1192" y="717"/>
                    <a:pt x="1215" y="710"/>
                  </a:cubicBezTo>
                  <a:cubicBezTo>
                    <a:pt x="1226" y="707"/>
                    <a:pt x="1236" y="703"/>
                    <a:pt x="1243" y="698"/>
                  </a:cubicBezTo>
                  <a:cubicBezTo>
                    <a:pt x="1247" y="696"/>
                    <a:pt x="1250" y="694"/>
                    <a:pt x="1252" y="691"/>
                  </a:cubicBezTo>
                  <a:cubicBezTo>
                    <a:pt x="1254" y="688"/>
                    <a:pt x="1255" y="685"/>
                    <a:pt x="1255" y="682"/>
                  </a:cubicBezTo>
                  <a:cubicBezTo>
                    <a:pt x="1255" y="681"/>
                    <a:pt x="1255" y="680"/>
                    <a:pt x="1255" y="679"/>
                  </a:cubicBezTo>
                  <a:cubicBezTo>
                    <a:pt x="1254" y="676"/>
                    <a:pt x="1253" y="674"/>
                    <a:pt x="1252" y="672"/>
                  </a:cubicBezTo>
                  <a:cubicBezTo>
                    <a:pt x="1249" y="669"/>
                    <a:pt x="1246" y="667"/>
                    <a:pt x="1241" y="666"/>
                  </a:cubicBezTo>
                  <a:cubicBezTo>
                    <a:pt x="1237" y="665"/>
                    <a:pt x="1232" y="665"/>
                    <a:pt x="1227" y="665"/>
                  </a:cubicBezTo>
                  <a:cubicBezTo>
                    <a:pt x="1210" y="665"/>
                    <a:pt x="1189" y="669"/>
                    <a:pt x="1167" y="673"/>
                  </a:cubicBezTo>
                  <a:cubicBezTo>
                    <a:pt x="1145" y="677"/>
                    <a:pt x="1124" y="681"/>
                    <a:pt x="1108" y="681"/>
                  </a:cubicBezTo>
                  <a:cubicBezTo>
                    <a:pt x="1101" y="681"/>
                    <a:pt x="1095" y="680"/>
                    <a:pt x="1091" y="678"/>
                  </a:cubicBezTo>
                  <a:cubicBezTo>
                    <a:pt x="1089" y="677"/>
                    <a:pt x="1088" y="676"/>
                    <a:pt x="1087" y="675"/>
                  </a:cubicBezTo>
                  <a:cubicBezTo>
                    <a:pt x="1086" y="673"/>
                    <a:pt x="1085" y="671"/>
                    <a:pt x="1085" y="669"/>
                  </a:cubicBezTo>
                  <a:cubicBezTo>
                    <a:pt x="1085" y="668"/>
                    <a:pt x="1085" y="668"/>
                    <a:pt x="1085" y="668"/>
                  </a:cubicBezTo>
                  <a:cubicBezTo>
                    <a:pt x="1085" y="664"/>
                    <a:pt x="1087" y="659"/>
                    <a:pt x="1091" y="655"/>
                  </a:cubicBezTo>
                  <a:cubicBezTo>
                    <a:pt x="1098" y="647"/>
                    <a:pt x="1112" y="639"/>
                    <a:pt x="1128" y="631"/>
                  </a:cubicBezTo>
                  <a:cubicBezTo>
                    <a:pt x="1153" y="620"/>
                    <a:pt x="1184" y="608"/>
                    <a:pt x="1213" y="594"/>
                  </a:cubicBezTo>
                  <a:cubicBezTo>
                    <a:pt x="1241" y="580"/>
                    <a:pt x="1267" y="565"/>
                    <a:pt x="1279" y="544"/>
                  </a:cubicBezTo>
                  <a:cubicBezTo>
                    <a:pt x="1292" y="525"/>
                    <a:pt x="1301" y="511"/>
                    <a:pt x="1307" y="501"/>
                  </a:cubicBezTo>
                  <a:cubicBezTo>
                    <a:pt x="1313" y="490"/>
                    <a:pt x="1316" y="484"/>
                    <a:pt x="1316" y="478"/>
                  </a:cubicBezTo>
                  <a:cubicBezTo>
                    <a:pt x="1316" y="476"/>
                    <a:pt x="1315" y="473"/>
                    <a:pt x="1314" y="471"/>
                  </a:cubicBezTo>
                  <a:cubicBezTo>
                    <a:pt x="1312" y="469"/>
                    <a:pt x="1310" y="467"/>
                    <a:pt x="1307" y="465"/>
                  </a:cubicBezTo>
                  <a:cubicBezTo>
                    <a:pt x="1304" y="462"/>
                    <a:pt x="1300" y="461"/>
                    <a:pt x="1296" y="461"/>
                  </a:cubicBezTo>
                  <a:cubicBezTo>
                    <a:pt x="1287" y="461"/>
                    <a:pt x="1276" y="466"/>
                    <a:pt x="1266" y="474"/>
                  </a:cubicBezTo>
                  <a:cubicBezTo>
                    <a:pt x="1257" y="482"/>
                    <a:pt x="1247" y="492"/>
                    <a:pt x="1240" y="503"/>
                  </a:cubicBezTo>
                  <a:cubicBezTo>
                    <a:pt x="1224" y="529"/>
                    <a:pt x="1191" y="549"/>
                    <a:pt x="1166" y="556"/>
                  </a:cubicBezTo>
                  <a:cubicBezTo>
                    <a:pt x="1154" y="560"/>
                    <a:pt x="1137" y="567"/>
                    <a:pt x="1121" y="573"/>
                  </a:cubicBezTo>
                  <a:cubicBezTo>
                    <a:pt x="1105" y="580"/>
                    <a:pt x="1091" y="587"/>
                    <a:pt x="1084" y="592"/>
                  </a:cubicBezTo>
                  <a:cubicBezTo>
                    <a:pt x="1079" y="595"/>
                    <a:pt x="1074" y="599"/>
                    <a:pt x="1067" y="602"/>
                  </a:cubicBezTo>
                  <a:cubicBezTo>
                    <a:pt x="1061" y="606"/>
                    <a:pt x="1054" y="608"/>
                    <a:pt x="1048" y="608"/>
                  </a:cubicBezTo>
                  <a:cubicBezTo>
                    <a:pt x="1044" y="608"/>
                    <a:pt x="1040" y="607"/>
                    <a:pt x="1036" y="605"/>
                  </a:cubicBezTo>
                  <a:cubicBezTo>
                    <a:pt x="1032" y="603"/>
                    <a:pt x="1029" y="599"/>
                    <a:pt x="1026" y="592"/>
                  </a:cubicBezTo>
                  <a:cubicBezTo>
                    <a:pt x="1024" y="588"/>
                    <a:pt x="1023" y="584"/>
                    <a:pt x="1023" y="579"/>
                  </a:cubicBezTo>
                  <a:cubicBezTo>
                    <a:pt x="1022" y="563"/>
                    <a:pt x="1034" y="542"/>
                    <a:pt x="1052" y="520"/>
                  </a:cubicBezTo>
                  <a:cubicBezTo>
                    <a:pt x="1071" y="497"/>
                    <a:pt x="1097" y="472"/>
                    <a:pt x="1125" y="447"/>
                  </a:cubicBezTo>
                  <a:cubicBezTo>
                    <a:pt x="1191" y="389"/>
                    <a:pt x="1234" y="335"/>
                    <a:pt x="1268" y="295"/>
                  </a:cubicBezTo>
                  <a:cubicBezTo>
                    <a:pt x="1282" y="278"/>
                    <a:pt x="1308" y="252"/>
                    <a:pt x="1331" y="225"/>
                  </a:cubicBezTo>
                  <a:cubicBezTo>
                    <a:pt x="1342" y="211"/>
                    <a:pt x="1353" y="196"/>
                    <a:pt x="1361" y="183"/>
                  </a:cubicBezTo>
                  <a:cubicBezTo>
                    <a:pt x="1368" y="169"/>
                    <a:pt x="1373" y="156"/>
                    <a:pt x="1373" y="144"/>
                  </a:cubicBezTo>
                  <a:cubicBezTo>
                    <a:pt x="1373" y="134"/>
                    <a:pt x="1369" y="125"/>
                    <a:pt x="1360" y="118"/>
                  </a:cubicBezTo>
                  <a:cubicBezTo>
                    <a:pt x="1354" y="113"/>
                    <a:pt x="1347" y="111"/>
                    <a:pt x="1340" y="111"/>
                  </a:cubicBezTo>
                  <a:cubicBezTo>
                    <a:pt x="1327" y="111"/>
                    <a:pt x="1313" y="118"/>
                    <a:pt x="1299" y="129"/>
                  </a:cubicBezTo>
                  <a:cubicBezTo>
                    <a:pt x="1279" y="146"/>
                    <a:pt x="1257" y="171"/>
                    <a:pt x="1239" y="195"/>
                  </a:cubicBezTo>
                  <a:cubicBezTo>
                    <a:pt x="1220" y="220"/>
                    <a:pt x="1204" y="244"/>
                    <a:pt x="1194" y="257"/>
                  </a:cubicBezTo>
                  <a:cubicBezTo>
                    <a:pt x="1179" y="278"/>
                    <a:pt x="1161" y="302"/>
                    <a:pt x="1143" y="324"/>
                  </a:cubicBezTo>
                  <a:cubicBezTo>
                    <a:pt x="1125" y="346"/>
                    <a:pt x="1106" y="366"/>
                    <a:pt x="1091" y="376"/>
                  </a:cubicBezTo>
                  <a:cubicBezTo>
                    <a:pt x="1083" y="381"/>
                    <a:pt x="1072" y="391"/>
                    <a:pt x="1060" y="404"/>
                  </a:cubicBezTo>
                  <a:cubicBezTo>
                    <a:pt x="1041" y="423"/>
                    <a:pt x="1019" y="448"/>
                    <a:pt x="998" y="468"/>
                  </a:cubicBezTo>
                  <a:cubicBezTo>
                    <a:pt x="988" y="478"/>
                    <a:pt x="978" y="487"/>
                    <a:pt x="970" y="493"/>
                  </a:cubicBezTo>
                  <a:cubicBezTo>
                    <a:pt x="966" y="497"/>
                    <a:pt x="962" y="499"/>
                    <a:pt x="959" y="501"/>
                  </a:cubicBezTo>
                  <a:cubicBezTo>
                    <a:pt x="955" y="502"/>
                    <a:pt x="952" y="503"/>
                    <a:pt x="950" y="503"/>
                  </a:cubicBezTo>
                  <a:cubicBezTo>
                    <a:pt x="948" y="503"/>
                    <a:pt x="947" y="503"/>
                    <a:pt x="946" y="502"/>
                  </a:cubicBezTo>
                  <a:cubicBezTo>
                    <a:pt x="945" y="500"/>
                    <a:pt x="944" y="498"/>
                    <a:pt x="944" y="495"/>
                  </a:cubicBezTo>
                  <a:cubicBezTo>
                    <a:pt x="944" y="489"/>
                    <a:pt x="947" y="479"/>
                    <a:pt x="952" y="469"/>
                  </a:cubicBezTo>
                  <a:cubicBezTo>
                    <a:pt x="959" y="453"/>
                    <a:pt x="970" y="434"/>
                    <a:pt x="980" y="416"/>
                  </a:cubicBezTo>
                  <a:cubicBezTo>
                    <a:pt x="984" y="407"/>
                    <a:pt x="988" y="399"/>
                    <a:pt x="991" y="391"/>
                  </a:cubicBezTo>
                  <a:cubicBezTo>
                    <a:pt x="995" y="383"/>
                    <a:pt x="996" y="376"/>
                    <a:pt x="996" y="370"/>
                  </a:cubicBezTo>
                  <a:cubicBezTo>
                    <a:pt x="996" y="367"/>
                    <a:pt x="996" y="365"/>
                    <a:pt x="995" y="362"/>
                  </a:cubicBezTo>
                  <a:cubicBezTo>
                    <a:pt x="994" y="360"/>
                    <a:pt x="993" y="358"/>
                    <a:pt x="991" y="357"/>
                  </a:cubicBezTo>
                  <a:cubicBezTo>
                    <a:pt x="989" y="355"/>
                    <a:pt x="987" y="354"/>
                    <a:pt x="985" y="354"/>
                  </a:cubicBezTo>
                  <a:cubicBezTo>
                    <a:pt x="981" y="354"/>
                    <a:pt x="977" y="357"/>
                    <a:pt x="973" y="360"/>
                  </a:cubicBezTo>
                  <a:cubicBezTo>
                    <a:pt x="966" y="366"/>
                    <a:pt x="958" y="375"/>
                    <a:pt x="950" y="386"/>
                  </a:cubicBezTo>
                  <a:cubicBezTo>
                    <a:pt x="938" y="403"/>
                    <a:pt x="925" y="424"/>
                    <a:pt x="911" y="440"/>
                  </a:cubicBezTo>
                  <a:cubicBezTo>
                    <a:pt x="904" y="449"/>
                    <a:pt x="897" y="456"/>
                    <a:pt x="890" y="461"/>
                  </a:cubicBezTo>
                  <a:cubicBezTo>
                    <a:pt x="882" y="466"/>
                    <a:pt x="875" y="469"/>
                    <a:pt x="868" y="469"/>
                  </a:cubicBezTo>
                  <a:cubicBezTo>
                    <a:pt x="865" y="469"/>
                    <a:pt x="863" y="468"/>
                    <a:pt x="860" y="467"/>
                  </a:cubicBezTo>
                  <a:cubicBezTo>
                    <a:pt x="834" y="459"/>
                    <a:pt x="813" y="453"/>
                    <a:pt x="796" y="439"/>
                  </a:cubicBezTo>
                  <a:cubicBezTo>
                    <a:pt x="778" y="425"/>
                    <a:pt x="762" y="402"/>
                    <a:pt x="746" y="361"/>
                  </a:cubicBezTo>
                  <a:cubicBezTo>
                    <a:pt x="733" y="328"/>
                    <a:pt x="717" y="297"/>
                    <a:pt x="704" y="267"/>
                  </a:cubicBezTo>
                  <a:cubicBezTo>
                    <a:pt x="691" y="238"/>
                    <a:pt x="682" y="210"/>
                    <a:pt x="682" y="186"/>
                  </a:cubicBezTo>
                  <a:cubicBezTo>
                    <a:pt x="682" y="171"/>
                    <a:pt x="685" y="158"/>
                    <a:pt x="692" y="146"/>
                  </a:cubicBezTo>
                  <a:cubicBezTo>
                    <a:pt x="706" y="125"/>
                    <a:pt x="724" y="105"/>
                    <a:pt x="738" y="86"/>
                  </a:cubicBezTo>
                  <a:cubicBezTo>
                    <a:pt x="752" y="67"/>
                    <a:pt x="763" y="48"/>
                    <a:pt x="763" y="31"/>
                  </a:cubicBezTo>
                  <a:cubicBezTo>
                    <a:pt x="763" y="22"/>
                    <a:pt x="760" y="13"/>
                    <a:pt x="752" y="5"/>
                  </a:cubicBezTo>
                  <a:cubicBezTo>
                    <a:pt x="750" y="6"/>
                    <a:pt x="750" y="6"/>
                    <a:pt x="750" y="6"/>
                  </a:cubicBezTo>
                  <a:cubicBezTo>
                    <a:pt x="749" y="7"/>
                    <a:pt x="749" y="7"/>
                    <a:pt x="749" y="7"/>
                  </a:cubicBezTo>
                  <a:cubicBezTo>
                    <a:pt x="756" y="15"/>
                    <a:pt x="759" y="23"/>
                    <a:pt x="759" y="31"/>
                  </a:cubicBezTo>
                  <a:cubicBezTo>
                    <a:pt x="759" y="47"/>
                    <a:pt x="749" y="64"/>
                    <a:pt x="735" y="83"/>
                  </a:cubicBezTo>
                  <a:cubicBezTo>
                    <a:pt x="721" y="102"/>
                    <a:pt x="703" y="123"/>
                    <a:pt x="689" y="144"/>
                  </a:cubicBezTo>
                  <a:cubicBezTo>
                    <a:pt x="681" y="157"/>
                    <a:pt x="678" y="171"/>
                    <a:pt x="678" y="186"/>
                  </a:cubicBezTo>
                  <a:cubicBezTo>
                    <a:pt x="678" y="211"/>
                    <a:pt x="687" y="239"/>
                    <a:pt x="700" y="269"/>
                  </a:cubicBezTo>
                  <a:cubicBezTo>
                    <a:pt x="713" y="299"/>
                    <a:pt x="729" y="330"/>
                    <a:pt x="742" y="362"/>
                  </a:cubicBezTo>
                  <a:cubicBezTo>
                    <a:pt x="759" y="404"/>
                    <a:pt x="774" y="427"/>
                    <a:pt x="793" y="442"/>
                  </a:cubicBezTo>
                  <a:cubicBezTo>
                    <a:pt x="812" y="457"/>
                    <a:pt x="833" y="463"/>
                    <a:pt x="859" y="471"/>
                  </a:cubicBezTo>
                  <a:cubicBezTo>
                    <a:pt x="862" y="472"/>
                    <a:pt x="865" y="473"/>
                    <a:pt x="868" y="473"/>
                  </a:cubicBezTo>
                  <a:cubicBezTo>
                    <a:pt x="881" y="473"/>
                    <a:pt x="892" y="465"/>
                    <a:pt x="904" y="454"/>
                  </a:cubicBezTo>
                  <a:cubicBezTo>
                    <a:pt x="921" y="438"/>
                    <a:pt x="936" y="414"/>
                    <a:pt x="950" y="394"/>
                  </a:cubicBezTo>
                  <a:cubicBezTo>
                    <a:pt x="957" y="384"/>
                    <a:pt x="964" y="375"/>
                    <a:pt x="970" y="368"/>
                  </a:cubicBezTo>
                  <a:cubicBezTo>
                    <a:pt x="973" y="365"/>
                    <a:pt x="975" y="363"/>
                    <a:pt x="978" y="361"/>
                  </a:cubicBezTo>
                  <a:cubicBezTo>
                    <a:pt x="980" y="359"/>
                    <a:pt x="983" y="358"/>
                    <a:pt x="985" y="358"/>
                  </a:cubicBezTo>
                  <a:cubicBezTo>
                    <a:pt x="986" y="358"/>
                    <a:pt x="987" y="359"/>
                    <a:pt x="989" y="360"/>
                  </a:cubicBezTo>
                  <a:cubicBezTo>
                    <a:pt x="990" y="361"/>
                    <a:pt x="991" y="362"/>
                    <a:pt x="992" y="364"/>
                  </a:cubicBezTo>
                  <a:cubicBezTo>
                    <a:pt x="992" y="365"/>
                    <a:pt x="992" y="367"/>
                    <a:pt x="992" y="370"/>
                  </a:cubicBezTo>
                  <a:cubicBezTo>
                    <a:pt x="992" y="377"/>
                    <a:pt x="989" y="386"/>
                    <a:pt x="984" y="397"/>
                  </a:cubicBezTo>
                  <a:cubicBezTo>
                    <a:pt x="977" y="414"/>
                    <a:pt x="966" y="433"/>
                    <a:pt x="957" y="450"/>
                  </a:cubicBezTo>
                  <a:cubicBezTo>
                    <a:pt x="952" y="459"/>
                    <a:pt x="948" y="467"/>
                    <a:pt x="945" y="475"/>
                  </a:cubicBezTo>
                  <a:cubicBezTo>
                    <a:pt x="942" y="483"/>
                    <a:pt x="940" y="489"/>
                    <a:pt x="940" y="495"/>
                  </a:cubicBezTo>
                  <a:cubicBezTo>
                    <a:pt x="940" y="499"/>
                    <a:pt x="941" y="502"/>
                    <a:pt x="943" y="505"/>
                  </a:cubicBezTo>
                  <a:cubicBezTo>
                    <a:pt x="945" y="507"/>
                    <a:pt x="948" y="507"/>
                    <a:pt x="950" y="507"/>
                  </a:cubicBezTo>
                  <a:cubicBezTo>
                    <a:pt x="954" y="507"/>
                    <a:pt x="959" y="505"/>
                    <a:pt x="964" y="502"/>
                  </a:cubicBezTo>
                  <a:cubicBezTo>
                    <a:pt x="973" y="497"/>
                    <a:pt x="984" y="487"/>
                    <a:pt x="996" y="476"/>
                  </a:cubicBezTo>
                  <a:cubicBezTo>
                    <a:pt x="1014" y="459"/>
                    <a:pt x="1033" y="438"/>
                    <a:pt x="1050" y="419"/>
                  </a:cubicBezTo>
                  <a:cubicBezTo>
                    <a:pt x="1059" y="410"/>
                    <a:pt x="1067" y="401"/>
                    <a:pt x="1075" y="394"/>
                  </a:cubicBezTo>
                  <a:cubicBezTo>
                    <a:pt x="1082" y="387"/>
                    <a:pt x="1088" y="382"/>
                    <a:pt x="1093" y="379"/>
                  </a:cubicBezTo>
                  <a:cubicBezTo>
                    <a:pt x="1109" y="369"/>
                    <a:pt x="1128" y="349"/>
                    <a:pt x="1146" y="327"/>
                  </a:cubicBezTo>
                  <a:cubicBezTo>
                    <a:pt x="1164" y="305"/>
                    <a:pt x="1182" y="280"/>
                    <a:pt x="1197" y="260"/>
                  </a:cubicBezTo>
                  <a:cubicBezTo>
                    <a:pt x="1211" y="241"/>
                    <a:pt x="1234" y="205"/>
                    <a:pt x="1261" y="173"/>
                  </a:cubicBezTo>
                  <a:cubicBezTo>
                    <a:pt x="1274" y="158"/>
                    <a:pt x="1288" y="143"/>
                    <a:pt x="1302" y="132"/>
                  </a:cubicBezTo>
                  <a:cubicBezTo>
                    <a:pt x="1316" y="122"/>
                    <a:pt x="1329" y="115"/>
                    <a:pt x="1340" y="115"/>
                  </a:cubicBezTo>
                  <a:cubicBezTo>
                    <a:pt x="1347" y="115"/>
                    <a:pt x="1352" y="117"/>
                    <a:pt x="1358" y="121"/>
                  </a:cubicBezTo>
                  <a:cubicBezTo>
                    <a:pt x="1366" y="127"/>
                    <a:pt x="1369" y="135"/>
                    <a:pt x="1369" y="144"/>
                  </a:cubicBezTo>
                  <a:cubicBezTo>
                    <a:pt x="1369" y="155"/>
                    <a:pt x="1365" y="167"/>
                    <a:pt x="1357" y="181"/>
                  </a:cubicBezTo>
                  <a:cubicBezTo>
                    <a:pt x="1346" y="201"/>
                    <a:pt x="1328" y="223"/>
                    <a:pt x="1311" y="242"/>
                  </a:cubicBezTo>
                  <a:cubicBezTo>
                    <a:pt x="1293" y="262"/>
                    <a:pt x="1276" y="280"/>
                    <a:pt x="1265" y="292"/>
                  </a:cubicBezTo>
                  <a:cubicBezTo>
                    <a:pt x="1231" y="332"/>
                    <a:pt x="1188" y="386"/>
                    <a:pt x="1122" y="444"/>
                  </a:cubicBezTo>
                  <a:cubicBezTo>
                    <a:pt x="1094" y="469"/>
                    <a:pt x="1068" y="494"/>
                    <a:pt x="1049" y="517"/>
                  </a:cubicBezTo>
                  <a:cubicBezTo>
                    <a:pt x="1030" y="540"/>
                    <a:pt x="1019" y="561"/>
                    <a:pt x="1019" y="579"/>
                  </a:cubicBezTo>
                  <a:cubicBezTo>
                    <a:pt x="1019" y="584"/>
                    <a:pt x="1020" y="590"/>
                    <a:pt x="1022" y="594"/>
                  </a:cubicBezTo>
                  <a:cubicBezTo>
                    <a:pt x="1025" y="601"/>
                    <a:pt x="1029" y="605"/>
                    <a:pt x="1034" y="608"/>
                  </a:cubicBezTo>
                  <a:cubicBezTo>
                    <a:pt x="1038" y="611"/>
                    <a:pt x="1043" y="612"/>
                    <a:pt x="1048" y="612"/>
                  </a:cubicBezTo>
                  <a:cubicBezTo>
                    <a:pt x="1055" y="612"/>
                    <a:pt x="1063" y="610"/>
                    <a:pt x="1069" y="606"/>
                  </a:cubicBezTo>
                  <a:cubicBezTo>
                    <a:pt x="1076" y="602"/>
                    <a:pt x="1082" y="598"/>
                    <a:pt x="1086" y="595"/>
                  </a:cubicBezTo>
                  <a:cubicBezTo>
                    <a:pt x="1093" y="590"/>
                    <a:pt x="1107" y="583"/>
                    <a:pt x="1122" y="577"/>
                  </a:cubicBezTo>
                  <a:cubicBezTo>
                    <a:pt x="1138" y="570"/>
                    <a:pt x="1155" y="564"/>
                    <a:pt x="1167" y="560"/>
                  </a:cubicBezTo>
                  <a:cubicBezTo>
                    <a:pt x="1193" y="552"/>
                    <a:pt x="1226" y="532"/>
                    <a:pt x="1243" y="505"/>
                  </a:cubicBezTo>
                  <a:cubicBezTo>
                    <a:pt x="1250" y="495"/>
                    <a:pt x="1259" y="485"/>
                    <a:pt x="1269" y="477"/>
                  </a:cubicBezTo>
                  <a:cubicBezTo>
                    <a:pt x="1278" y="470"/>
                    <a:pt x="1288" y="465"/>
                    <a:pt x="1296" y="465"/>
                  </a:cubicBezTo>
                  <a:cubicBezTo>
                    <a:pt x="1299" y="465"/>
                    <a:pt x="1302" y="466"/>
                    <a:pt x="1305" y="468"/>
                  </a:cubicBezTo>
                  <a:cubicBezTo>
                    <a:pt x="1307" y="470"/>
                    <a:pt x="1309" y="472"/>
                    <a:pt x="1310" y="473"/>
                  </a:cubicBezTo>
                  <a:cubicBezTo>
                    <a:pt x="1312" y="475"/>
                    <a:pt x="1312" y="476"/>
                    <a:pt x="1312" y="478"/>
                  </a:cubicBezTo>
                  <a:cubicBezTo>
                    <a:pt x="1312" y="482"/>
                    <a:pt x="1310" y="489"/>
                    <a:pt x="1304" y="499"/>
                  </a:cubicBezTo>
                  <a:cubicBezTo>
                    <a:pt x="1298" y="509"/>
                    <a:pt x="1289" y="522"/>
                    <a:pt x="1276" y="542"/>
                  </a:cubicBezTo>
                  <a:cubicBezTo>
                    <a:pt x="1267" y="557"/>
                    <a:pt x="1250" y="569"/>
                    <a:pt x="1230" y="580"/>
                  </a:cubicBezTo>
                  <a:cubicBezTo>
                    <a:pt x="1201" y="597"/>
                    <a:pt x="1163" y="611"/>
                    <a:pt x="1134" y="624"/>
                  </a:cubicBezTo>
                  <a:cubicBezTo>
                    <a:pt x="1119" y="631"/>
                    <a:pt x="1106" y="638"/>
                    <a:pt x="1096" y="645"/>
                  </a:cubicBezTo>
                  <a:cubicBezTo>
                    <a:pt x="1092" y="648"/>
                    <a:pt x="1088" y="652"/>
                    <a:pt x="1085" y="656"/>
                  </a:cubicBezTo>
                  <a:cubicBezTo>
                    <a:pt x="1082" y="660"/>
                    <a:pt x="1081" y="664"/>
                    <a:pt x="1081" y="668"/>
                  </a:cubicBezTo>
                  <a:cubicBezTo>
                    <a:pt x="1081" y="669"/>
                    <a:pt x="1081" y="669"/>
                    <a:pt x="1081" y="669"/>
                  </a:cubicBezTo>
                  <a:cubicBezTo>
                    <a:pt x="1081" y="672"/>
                    <a:pt x="1082" y="675"/>
                    <a:pt x="1083" y="677"/>
                  </a:cubicBezTo>
                  <a:cubicBezTo>
                    <a:pt x="1086" y="680"/>
                    <a:pt x="1089" y="682"/>
                    <a:pt x="1093" y="683"/>
                  </a:cubicBezTo>
                  <a:cubicBezTo>
                    <a:pt x="1098" y="685"/>
                    <a:pt x="1103" y="685"/>
                    <a:pt x="1108" y="685"/>
                  </a:cubicBezTo>
                  <a:cubicBezTo>
                    <a:pt x="1125" y="685"/>
                    <a:pt x="1146" y="681"/>
                    <a:pt x="1168" y="677"/>
                  </a:cubicBezTo>
                  <a:cubicBezTo>
                    <a:pt x="1189" y="673"/>
                    <a:pt x="1211" y="669"/>
                    <a:pt x="1227" y="669"/>
                  </a:cubicBezTo>
                  <a:cubicBezTo>
                    <a:pt x="1234" y="669"/>
                    <a:pt x="1240" y="670"/>
                    <a:pt x="1244" y="671"/>
                  </a:cubicBezTo>
                  <a:cubicBezTo>
                    <a:pt x="1246" y="672"/>
                    <a:pt x="1247" y="673"/>
                    <a:pt x="1249" y="675"/>
                  </a:cubicBezTo>
                  <a:cubicBezTo>
                    <a:pt x="1250" y="676"/>
                    <a:pt x="1250" y="678"/>
                    <a:pt x="1251" y="680"/>
                  </a:cubicBezTo>
                  <a:cubicBezTo>
                    <a:pt x="1251" y="680"/>
                    <a:pt x="1251" y="681"/>
                    <a:pt x="1251" y="682"/>
                  </a:cubicBezTo>
                  <a:cubicBezTo>
                    <a:pt x="1251" y="686"/>
                    <a:pt x="1249" y="689"/>
                    <a:pt x="1244" y="693"/>
                  </a:cubicBezTo>
                  <a:cubicBezTo>
                    <a:pt x="1237" y="699"/>
                    <a:pt x="1222" y="704"/>
                    <a:pt x="1206" y="709"/>
                  </a:cubicBezTo>
                  <a:cubicBezTo>
                    <a:pt x="1181" y="715"/>
                    <a:pt x="1149" y="721"/>
                    <a:pt x="1125" y="726"/>
                  </a:cubicBezTo>
                  <a:cubicBezTo>
                    <a:pt x="1112" y="729"/>
                    <a:pt x="1101" y="732"/>
                    <a:pt x="1093" y="736"/>
                  </a:cubicBezTo>
                  <a:cubicBezTo>
                    <a:pt x="1089" y="738"/>
                    <a:pt x="1086" y="739"/>
                    <a:pt x="1084" y="742"/>
                  </a:cubicBezTo>
                  <a:cubicBezTo>
                    <a:pt x="1081" y="744"/>
                    <a:pt x="1080" y="746"/>
                    <a:pt x="1080" y="749"/>
                  </a:cubicBezTo>
                  <a:cubicBezTo>
                    <a:pt x="1080" y="751"/>
                    <a:pt x="1080" y="753"/>
                    <a:pt x="1082" y="755"/>
                  </a:cubicBezTo>
                  <a:cubicBezTo>
                    <a:pt x="1084" y="759"/>
                    <a:pt x="1088" y="761"/>
                    <a:pt x="1093" y="764"/>
                  </a:cubicBezTo>
                  <a:cubicBezTo>
                    <a:pt x="1101" y="768"/>
                    <a:pt x="1114" y="772"/>
                    <a:pt x="1129" y="774"/>
                  </a:cubicBezTo>
                  <a:cubicBezTo>
                    <a:pt x="1172" y="783"/>
                    <a:pt x="1236" y="786"/>
                    <a:pt x="1269" y="786"/>
                  </a:cubicBezTo>
                  <a:cubicBezTo>
                    <a:pt x="1272" y="786"/>
                    <a:pt x="1274" y="786"/>
                    <a:pt x="1277" y="786"/>
                  </a:cubicBezTo>
                  <a:cubicBezTo>
                    <a:pt x="1278" y="786"/>
                    <a:pt x="1279" y="786"/>
                    <a:pt x="1280" y="786"/>
                  </a:cubicBezTo>
                  <a:cubicBezTo>
                    <a:pt x="1300" y="786"/>
                    <a:pt x="1319" y="791"/>
                    <a:pt x="1338" y="796"/>
                  </a:cubicBezTo>
                  <a:cubicBezTo>
                    <a:pt x="1356" y="801"/>
                    <a:pt x="1375" y="806"/>
                    <a:pt x="1395" y="806"/>
                  </a:cubicBezTo>
                  <a:cubicBezTo>
                    <a:pt x="1397" y="806"/>
                    <a:pt x="1400" y="806"/>
                    <a:pt x="1403" y="805"/>
                  </a:cubicBezTo>
                  <a:cubicBezTo>
                    <a:pt x="1405" y="805"/>
                    <a:pt x="1406" y="805"/>
                    <a:pt x="1408" y="805"/>
                  </a:cubicBezTo>
                  <a:cubicBezTo>
                    <a:pt x="1428" y="805"/>
                    <a:pt x="1448" y="814"/>
                    <a:pt x="1469" y="824"/>
                  </a:cubicBezTo>
                  <a:cubicBezTo>
                    <a:pt x="1490" y="834"/>
                    <a:pt x="1512" y="844"/>
                    <a:pt x="1538" y="847"/>
                  </a:cubicBezTo>
                  <a:cubicBezTo>
                    <a:pt x="1561" y="850"/>
                    <a:pt x="1585" y="863"/>
                    <a:pt x="1603" y="880"/>
                  </a:cubicBezTo>
                  <a:cubicBezTo>
                    <a:pt x="1621" y="897"/>
                    <a:pt x="1633" y="918"/>
                    <a:pt x="1633" y="939"/>
                  </a:cubicBezTo>
                  <a:cubicBezTo>
                    <a:pt x="1633" y="943"/>
                    <a:pt x="1633" y="947"/>
                    <a:pt x="1632" y="951"/>
                  </a:cubicBezTo>
                  <a:cubicBezTo>
                    <a:pt x="1630" y="959"/>
                    <a:pt x="1625" y="964"/>
                    <a:pt x="1619" y="967"/>
                  </a:cubicBezTo>
                  <a:cubicBezTo>
                    <a:pt x="1613" y="971"/>
                    <a:pt x="1605" y="972"/>
                    <a:pt x="1597" y="972"/>
                  </a:cubicBezTo>
                  <a:cubicBezTo>
                    <a:pt x="1581" y="972"/>
                    <a:pt x="1564" y="968"/>
                    <a:pt x="1548" y="961"/>
                  </a:cubicBezTo>
                  <a:cubicBezTo>
                    <a:pt x="1532" y="954"/>
                    <a:pt x="1518" y="945"/>
                    <a:pt x="1511" y="937"/>
                  </a:cubicBezTo>
                  <a:cubicBezTo>
                    <a:pt x="1499" y="923"/>
                    <a:pt x="1482" y="914"/>
                    <a:pt x="1454" y="904"/>
                  </a:cubicBezTo>
                  <a:cubicBezTo>
                    <a:pt x="1427" y="895"/>
                    <a:pt x="1390" y="885"/>
                    <a:pt x="1338" y="869"/>
                  </a:cubicBezTo>
                  <a:cubicBezTo>
                    <a:pt x="1288" y="854"/>
                    <a:pt x="1234" y="849"/>
                    <a:pt x="1188" y="849"/>
                  </a:cubicBezTo>
                  <a:cubicBezTo>
                    <a:pt x="1164" y="849"/>
                    <a:pt x="1142" y="850"/>
                    <a:pt x="1125" y="853"/>
                  </a:cubicBezTo>
                  <a:cubicBezTo>
                    <a:pt x="1107" y="855"/>
                    <a:pt x="1093" y="859"/>
                    <a:pt x="1085" y="863"/>
                  </a:cubicBezTo>
                  <a:cubicBezTo>
                    <a:pt x="1069" y="870"/>
                    <a:pt x="1060" y="885"/>
                    <a:pt x="1053" y="901"/>
                  </a:cubicBezTo>
                  <a:cubicBezTo>
                    <a:pt x="1046" y="917"/>
                    <a:pt x="1042" y="935"/>
                    <a:pt x="1035" y="951"/>
                  </a:cubicBezTo>
                  <a:cubicBezTo>
                    <a:pt x="1032" y="957"/>
                    <a:pt x="1031" y="963"/>
                    <a:pt x="1031" y="968"/>
                  </a:cubicBezTo>
                  <a:cubicBezTo>
                    <a:pt x="1031" y="980"/>
                    <a:pt x="1036" y="989"/>
                    <a:pt x="1043" y="998"/>
                  </a:cubicBezTo>
                  <a:cubicBezTo>
                    <a:pt x="1051" y="1007"/>
                    <a:pt x="1060" y="1016"/>
                    <a:pt x="1069" y="1026"/>
                  </a:cubicBezTo>
                  <a:cubicBezTo>
                    <a:pt x="1078" y="1036"/>
                    <a:pt x="1087" y="1045"/>
                    <a:pt x="1093" y="1054"/>
                  </a:cubicBezTo>
                  <a:cubicBezTo>
                    <a:pt x="1099" y="1063"/>
                    <a:pt x="1102" y="1070"/>
                    <a:pt x="1102" y="1076"/>
                  </a:cubicBezTo>
                  <a:cubicBezTo>
                    <a:pt x="1102" y="1079"/>
                    <a:pt x="1101" y="1081"/>
                    <a:pt x="1099" y="1083"/>
                  </a:cubicBezTo>
                  <a:cubicBezTo>
                    <a:pt x="1096" y="1086"/>
                    <a:pt x="1093" y="1087"/>
                    <a:pt x="1091" y="1087"/>
                  </a:cubicBezTo>
                  <a:cubicBezTo>
                    <a:pt x="1089" y="1087"/>
                    <a:pt x="1088" y="1087"/>
                    <a:pt x="1086" y="1086"/>
                  </a:cubicBezTo>
                  <a:cubicBezTo>
                    <a:pt x="1081" y="1083"/>
                    <a:pt x="1075" y="1076"/>
                    <a:pt x="1066" y="1063"/>
                  </a:cubicBezTo>
                  <a:cubicBezTo>
                    <a:pt x="1058" y="1051"/>
                    <a:pt x="1053" y="1045"/>
                    <a:pt x="1045" y="1040"/>
                  </a:cubicBezTo>
                  <a:cubicBezTo>
                    <a:pt x="1038" y="1034"/>
                    <a:pt x="1028" y="1031"/>
                    <a:pt x="1012" y="1024"/>
                  </a:cubicBezTo>
                  <a:cubicBezTo>
                    <a:pt x="1005" y="1022"/>
                    <a:pt x="1000" y="1021"/>
                    <a:pt x="995" y="1021"/>
                  </a:cubicBezTo>
                  <a:cubicBezTo>
                    <a:pt x="991" y="1021"/>
                    <a:pt x="987" y="1022"/>
                    <a:pt x="984" y="1024"/>
                  </a:cubicBezTo>
                  <a:cubicBezTo>
                    <a:pt x="979" y="1028"/>
                    <a:pt x="976" y="1033"/>
                    <a:pt x="972" y="1040"/>
                  </a:cubicBezTo>
                  <a:cubicBezTo>
                    <a:pt x="968" y="1046"/>
                    <a:pt x="963" y="1053"/>
                    <a:pt x="955" y="1060"/>
                  </a:cubicBezTo>
                  <a:cubicBezTo>
                    <a:pt x="949" y="1066"/>
                    <a:pt x="946" y="1073"/>
                    <a:pt x="946" y="1081"/>
                  </a:cubicBezTo>
                  <a:cubicBezTo>
                    <a:pt x="946" y="1094"/>
                    <a:pt x="953" y="1110"/>
                    <a:pt x="962" y="1132"/>
                  </a:cubicBezTo>
                  <a:cubicBezTo>
                    <a:pt x="971" y="1154"/>
                    <a:pt x="983" y="1182"/>
                    <a:pt x="993" y="1218"/>
                  </a:cubicBezTo>
                  <a:cubicBezTo>
                    <a:pt x="1006" y="1265"/>
                    <a:pt x="1011" y="1325"/>
                    <a:pt x="1022" y="1385"/>
                  </a:cubicBezTo>
                  <a:cubicBezTo>
                    <a:pt x="1032" y="1445"/>
                    <a:pt x="1048" y="1505"/>
                    <a:pt x="1084" y="1553"/>
                  </a:cubicBezTo>
                  <a:cubicBezTo>
                    <a:pt x="1101" y="1575"/>
                    <a:pt x="1108" y="1593"/>
                    <a:pt x="1108" y="1605"/>
                  </a:cubicBezTo>
                  <a:cubicBezTo>
                    <a:pt x="1108" y="1613"/>
                    <a:pt x="1105" y="1619"/>
                    <a:pt x="1100" y="1623"/>
                  </a:cubicBezTo>
                  <a:cubicBezTo>
                    <a:pt x="1095" y="1626"/>
                    <a:pt x="1088" y="1628"/>
                    <a:pt x="1080" y="1628"/>
                  </a:cubicBezTo>
                  <a:cubicBezTo>
                    <a:pt x="1057" y="1628"/>
                    <a:pt x="1024" y="1614"/>
                    <a:pt x="999" y="1588"/>
                  </a:cubicBezTo>
                  <a:cubicBezTo>
                    <a:pt x="985" y="1573"/>
                    <a:pt x="974" y="1546"/>
                    <a:pt x="966" y="1513"/>
                  </a:cubicBezTo>
                  <a:cubicBezTo>
                    <a:pt x="953" y="1463"/>
                    <a:pt x="946" y="1399"/>
                    <a:pt x="939" y="1339"/>
                  </a:cubicBezTo>
                  <a:cubicBezTo>
                    <a:pt x="933" y="1279"/>
                    <a:pt x="927" y="1223"/>
                    <a:pt x="918" y="1190"/>
                  </a:cubicBezTo>
                  <a:cubicBezTo>
                    <a:pt x="907" y="1151"/>
                    <a:pt x="894" y="1127"/>
                    <a:pt x="880" y="1112"/>
                  </a:cubicBezTo>
                  <a:cubicBezTo>
                    <a:pt x="867" y="1096"/>
                    <a:pt x="851" y="1091"/>
                    <a:pt x="834" y="1091"/>
                  </a:cubicBezTo>
                  <a:cubicBezTo>
                    <a:pt x="829" y="1091"/>
                    <a:pt x="824" y="1092"/>
                    <a:pt x="819" y="1092"/>
                  </a:cubicBezTo>
                  <a:cubicBezTo>
                    <a:pt x="813" y="1093"/>
                    <a:pt x="809" y="1096"/>
                    <a:pt x="805" y="1099"/>
                  </a:cubicBezTo>
                  <a:cubicBezTo>
                    <a:pt x="798" y="1105"/>
                    <a:pt x="794" y="1115"/>
                    <a:pt x="791" y="1125"/>
                  </a:cubicBezTo>
                  <a:cubicBezTo>
                    <a:pt x="786" y="1141"/>
                    <a:pt x="784" y="1160"/>
                    <a:pt x="781" y="1174"/>
                  </a:cubicBezTo>
                  <a:cubicBezTo>
                    <a:pt x="780" y="1181"/>
                    <a:pt x="779" y="1188"/>
                    <a:pt x="777" y="1192"/>
                  </a:cubicBezTo>
                  <a:cubicBezTo>
                    <a:pt x="776" y="1194"/>
                    <a:pt x="775" y="1196"/>
                    <a:pt x="774" y="1197"/>
                  </a:cubicBezTo>
                  <a:cubicBezTo>
                    <a:pt x="773" y="1198"/>
                    <a:pt x="773" y="1198"/>
                    <a:pt x="772" y="1198"/>
                  </a:cubicBezTo>
                  <a:cubicBezTo>
                    <a:pt x="772" y="1198"/>
                    <a:pt x="772" y="1198"/>
                    <a:pt x="772" y="1198"/>
                  </a:cubicBezTo>
                  <a:cubicBezTo>
                    <a:pt x="771" y="1198"/>
                    <a:pt x="771" y="1198"/>
                    <a:pt x="771" y="1198"/>
                  </a:cubicBezTo>
                  <a:cubicBezTo>
                    <a:pt x="770" y="1198"/>
                    <a:pt x="768" y="1198"/>
                    <a:pt x="767" y="1196"/>
                  </a:cubicBezTo>
                  <a:cubicBezTo>
                    <a:pt x="764" y="1193"/>
                    <a:pt x="762" y="1188"/>
                    <a:pt x="761" y="1181"/>
                  </a:cubicBezTo>
                  <a:cubicBezTo>
                    <a:pt x="758" y="1171"/>
                    <a:pt x="757" y="1157"/>
                    <a:pt x="757" y="1145"/>
                  </a:cubicBezTo>
                  <a:cubicBezTo>
                    <a:pt x="756" y="1133"/>
                    <a:pt x="756" y="1122"/>
                    <a:pt x="755" y="1116"/>
                  </a:cubicBezTo>
                  <a:cubicBezTo>
                    <a:pt x="754" y="1112"/>
                    <a:pt x="753" y="1109"/>
                    <a:pt x="752" y="1107"/>
                  </a:cubicBezTo>
                  <a:cubicBezTo>
                    <a:pt x="751" y="1106"/>
                    <a:pt x="750" y="1105"/>
                    <a:pt x="749" y="1104"/>
                  </a:cubicBezTo>
                  <a:cubicBezTo>
                    <a:pt x="748" y="1104"/>
                    <a:pt x="747" y="1103"/>
                    <a:pt x="746" y="1103"/>
                  </a:cubicBezTo>
                  <a:cubicBezTo>
                    <a:pt x="743" y="1103"/>
                    <a:pt x="740" y="1105"/>
                    <a:pt x="737" y="1107"/>
                  </a:cubicBezTo>
                  <a:cubicBezTo>
                    <a:pt x="735" y="1110"/>
                    <a:pt x="732" y="1113"/>
                    <a:pt x="728" y="1117"/>
                  </a:cubicBezTo>
                  <a:cubicBezTo>
                    <a:pt x="725" y="1121"/>
                    <a:pt x="723" y="1123"/>
                    <a:pt x="721" y="1124"/>
                  </a:cubicBezTo>
                  <a:cubicBezTo>
                    <a:pt x="718" y="1126"/>
                    <a:pt x="716" y="1126"/>
                    <a:pt x="714" y="1126"/>
                  </a:cubicBezTo>
                  <a:cubicBezTo>
                    <a:pt x="712" y="1126"/>
                    <a:pt x="710" y="1126"/>
                    <a:pt x="708" y="1124"/>
                  </a:cubicBezTo>
                  <a:cubicBezTo>
                    <a:pt x="706" y="1123"/>
                    <a:pt x="703" y="1121"/>
                    <a:pt x="701" y="1119"/>
                  </a:cubicBezTo>
                  <a:cubicBezTo>
                    <a:pt x="700" y="1117"/>
                    <a:pt x="698" y="1116"/>
                    <a:pt x="697" y="1115"/>
                  </a:cubicBezTo>
                  <a:cubicBezTo>
                    <a:pt x="695" y="1114"/>
                    <a:pt x="694" y="1113"/>
                    <a:pt x="692" y="1113"/>
                  </a:cubicBezTo>
                  <a:cubicBezTo>
                    <a:pt x="690" y="1113"/>
                    <a:pt x="689" y="1114"/>
                    <a:pt x="687" y="1114"/>
                  </a:cubicBezTo>
                  <a:cubicBezTo>
                    <a:pt x="683" y="1117"/>
                    <a:pt x="679" y="1123"/>
                    <a:pt x="670" y="1133"/>
                  </a:cubicBezTo>
                  <a:cubicBezTo>
                    <a:pt x="667" y="1137"/>
                    <a:pt x="664" y="1139"/>
                    <a:pt x="662" y="1141"/>
                  </a:cubicBezTo>
                  <a:cubicBezTo>
                    <a:pt x="660" y="1143"/>
                    <a:pt x="658" y="1143"/>
                    <a:pt x="656" y="1143"/>
                  </a:cubicBezTo>
                  <a:cubicBezTo>
                    <a:pt x="654" y="1143"/>
                    <a:pt x="652" y="1143"/>
                    <a:pt x="651" y="1142"/>
                  </a:cubicBezTo>
                  <a:cubicBezTo>
                    <a:pt x="648" y="1140"/>
                    <a:pt x="645" y="1137"/>
                    <a:pt x="641" y="1133"/>
                  </a:cubicBezTo>
                  <a:cubicBezTo>
                    <a:pt x="638" y="1129"/>
                    <a:pt x="635" y="1124"/>
                    <a:pt x="630" y="1119"/>
                  </a:cubicBezTo>
                  <a:cubicBezTo>
                    <a:pt x="625" y="1113"/>
                    <a:pt x="619" y="1107"/>
                    <a:pt x="612" y="1102"/>
                  </a:cubicBezTo>
                  <a:cubicBezTo>
                    <a:pt x="605" y="1098"/>
                    <a:pt x="596" y="1095"/>
                    <a:pt x="588" y="1095"/>
                  </a:cubicBezTo>
                  <a:cubicBezTo>
                    <a:pt x="581" y="1095"/>
                    <a:pt x="575" y="1097"/>
                    <a:pt x="568" y="1101"/>
                  </a:cubicBezTo>
                  <a:cubicBezTo>
                    <a:pt x="562" y="1105"/>
                    <a:pt x="556" y="1112"/>
                    <a:pt x="550" y="1122"/>
                  </a:cubicBezTo>
                  <a:cubicBezTo>
                    <a:pt x="538" y="1145"/>
                    <a:pt x="530" y="1155"/>
                    <a:pt x="520" y="1166"/>
                  </a:cubicBezTo>
                  <a:cubicBezTo>
                    <a:pt x="509" y="1177"/>
                    <a:pt x="494" y="1189"/>
                    <a:pt x="466" y="1214"/>
                  </a:cubicBezTo>
                  <a:cubicBezTo>
                    <a:pt x="453" y="1226"/>
                    <a:pt x="440" y="1248"/>
                    <a:pt x="427" y="1275"/>
                  </a:cubicBezTo>
                  <a:cubicBezTo>
                    <a:pt x="406" y="1316"/>
                    <a:pt x="386" y="1367"/>
                    <a:pt x="365" y="1408"/>
                  </a:cubicBezTo>
                  <a:cubicBezTo>
                    <a:pt x="355" y="1428"/>
                    <a:pt x="345" y="1446"/>
                    <a:pt x="335" y="1458"/>
                  </a:cubicBezTo>
                  <a:cubicBezTo>
                    <a:pt x="330" y="1465"/>
                    <a:pt x="325" y="1470"/>
                    <a:pt x="320" y="1473"/>
                  </a:cubicBezTo>
                  <a:cubicBezTo>
                    <a:pt x="315" y="1476"/>
                    <a:pt x="310" y="1478"/>
                    <a:pt x="306" y="1478"/>
                  </a:cubicBezTo>
                  <a:cubicBezTo>
                    <a:pt x="302" y="1478"/>
                    <a:pt x="299" y="1477"/>
                    <a:pt x="295" y="1475"/>
                  </a:cubicBezTo>
                  <a:cubicBezTo>
                    <a:pt x="271" y="1459"/>
                    <a:pt x="263" y="1438"/>
                    <a:pt x="263" y="1418"/>
                  </a:cubicBezTo>
                  <a:cubicBezTo>
                    <a:pt x="263" y="1389"/>
                    <a:pt x="279" y="1361"/>
                    <a:pt x="295" y="1349"/>
                  </a:cubicBezTo>
                  <a:cubicBezTo>
                    <a:pt x="310" y="1338"/>
                    <a:pt x="321" y="1326"/>
                    <a:pt x="332" y="1310"/>
                  </a:cubicBezTo>
                  <a:cubicBezTo>
                    <a:pt x="343" y="1295"/>
                    <a:pt x="354" y="1275"/>
                    <a:pt x="368" y="1247"/>
                  </a:cubicBezTo>
                  <a:cubicBezTo>
                    <a:pt x="396" y="1192"/>
                    <a:pt x="415" y="1170"/>
                    <a:pt x="450" y="1143"/>
                  </a:cubicBezTo>
                  <a:cubicBezTo>
                    <a:pt x="465" y="1132"/>
                    <a:pt x="479" y="1120"/>
                    <a:pt x="490" y="1108"/>
                  </a:cubicBezTo>
                  <a:cubicBezTo>
                    <a:pt x="496" y="1102"/>
                    <a:pt x="501" y="1097"/>
                    <a:pt x="504" y="1091"/>
                  </a:cubicBezTo>
                  <a:cubicBezTo>
                    <a:pt x="507" y="1086"/>
                    <a:pt x="509" y="1080"/>
                    <a:pt x="509" y="1075"/>
                  </a:cubicBezTo>
                  <a:cubicBezTo>
                    <a:pt x="509" y="1071"/>
                    <a:pt x="508" y="1067"/>
                    <a:pt x="505" y="1064"/>
                  </a:cubicBezTo>
                  <a:cubicBezTo>
                    <a:pt x="501" y="1058"/>
                    <a:pt x="494" y="1054"/>
                    <a:pt x="487" y="1054"/>
                  </a:cubicBezTo>
                  <a:cubicBezTo>
                    <a:pt x="480" y="1054"/>
                    <a:pt x="473" y="1058"/>
                    <a:pt x="465" y="1064"/>
                  </a:cubicBezTo>
                  <a:cubicBezTo>
                    <a:pt x="458" y="1070"/>
                    <a:pt x="450" y="1078"/>
                    <a:pt x="443" y="1089"/>
                  </a:cubicBezTo>
                  <a:cubicBezTo>
                    <a:pt x="437" y="1099"/>
                    <a:pt x="427" y="1107"/>
                    <a:pt x="417" y="1112"/>
                  </a:cubicBezTo>
                  <a:cubicBezTo>
                    <a:pt x="406" y="1118"/>
                    <a:pt x="394" y="1121"/>
                    <a:pt x="384" y="1121"/>
                  </a:cubicBezTo>
                  <a:cubicBezTo>
                    <a:pt x="378" y="1121"/>
                    <a:pt x="372" y="1120"/>
                    <a:pt x="367" y="1117"/>
                  </a:cubicBezTo>
                  <a:cubicBezTo>
                    <a:pt x="362" y="1115"/>
                    <a:pt x="359" y="1111"/>
                    <a:pt x="357" y="1106"/>
                  </a:cubicBezTo>
                  <a:cubicBezTo>
                    <a:pt x="355" y="1103"/>
                    <a:pt x="355" y="1100"/>
                    <a:pt x="355" y="1097"/>
                  </a:cubicBezTo>
                  <a:cubicBezTo>
                    <a:pt x="355" y="1091"/>
                    <a:pt x="357" y="1085"/>
                    <a:pt x="361" y="1079"/>
                  </a:cubicBezTo>
                  <a:cubicBezTo>
                    <a:pt x="367" y="1071"/>
                    <a:pt x="377" y="1063"/>
                    <a:pt x="387" y="1057"/>
                  </a:cubicBezTo>
                  <a:cubicBezTo>
                    <a:pt x="397" y="1052"/>
                    <a:pt x="407" y="1048"/>
                    <a:pt x="414" y="1046"/>
                  </a:cubicBezTo>
                  <a:cubicBezTo>
                    <a:pt x="421" y="1045"/>
                    <a:pt x="426" y="1042"/>
                    <a:pt x="429" y="1038"/>
                  </a:cubicBezTo>
                  <a:cubicBezTo>
                    <a:pt x="432" y="1034"/>
                    <a:pt x="434" y="1029"/>
                    <a:pt x="434" y="1023"/>
                  </a:cubicBezTo>
                  <a:cubicBezTo>
                    <a:pt x="434" y="1016"/>
                    <a:pt x="431" y="1008"/>
                    <a:pt x="428" y="1001"/>
                  </a:cubicBezTo>
                  <a:cubicBezTo>
                    <a:pt x="423" y="993"/>
                    <a:pt x="420" y="988"/>
                    <a:pt x="417" y="978"/>
                  </a:cubicBezTo>
                  <a:cubicBezTo>
                    <a:pt x="413" y="968"/>
                    <a:pt x="408" y="953"/>
                    <a:pt x="400" y="925"/>
                  </a:cubicBezTo>
                  <a:cubicBezTo>
                    <a:pt x="394" y="906"/>
                    <a:pt x="389" y="895"/>
                    <a:pt x="385" y="888"/>
                  </a:cubicBezTo>
                  <a:cubicBezTo>
                    <a:pt x="382" y="885"/>
                    <a:pt x="380" y="882"/>
                    <a:pt x="377" y="881"/>
                  </a:cubicBezTo>
                  <a:cubicBezTo>
                    <a:pt x="375" y="879"/>
                    <a:pt x="372" y="879"/>
                    <a:pt x="370" y="879"/>
                  </a:cubicBezTo>
                  <a:cubicBezTo>
                    <a:pt x="365" y="879"/>
                    <a:pt x="360" y="881"/>
                    <a:pt x="354" y="882"/>
                  </a:cubicBezTo>
                  <a:cubicBezTo>
                    <a:pt x="351" y="883"/>
                    <a:pt x="347" y="884"/>
                    <a:pt x="342" y="884"/>
                  </a:cubicBezTo>
                  <a:cubicBezTo>
                    <a:pt x="329" y="884"/>
                    <a:pt x="315" y="879"/>
                    <a:pt x="305" y="874"/>
                  </a:cubicBezTo>
                  <a:cubicBezTo>
                    <a:pt x="297" y="869"/>
                    <a:pt x="287" y="868"/>
                    <a:pt x="276" y="867"/>
                  </a:cubicBezTo>
                  <a:cubicBezTo>
                    <a:pt x="265" y="866"/>
                    <a:pt x="253" y="865"/>
                    <a:pt x="242" y="864"/>
                  </a:cubicBezTo>
                  <a:cubicBezTo>
                    <a:pt x="231" y="863"/>
                    <a:pt x="219" y="862"/>
                    <a:pt x="210" y="858"/>
                  </a:cubicBezTo>
                  <a:cubicBezTo>
                    <a:pt x="206" y="857"/>
                    <a:pt x="202" y="855"/>
                    <a:pt x="200" y="852"/>
                  </a:cubicBezTo>
                  <a:cubicBezTo>
                    <a:pt x="197" y="849"/>
                    <a:pt x="196" y="846"/>
                    <a:pt x="196" y="842"/>
                  </a:cubicBezTo>
                  <a:cubicBezTo>
                    <a:pt x="196" y="836"/>
                    <a:pt x="198" y="832"/>
                    <a:pt x="201" y="829"/>
                  </a:cubicBezTo>
                  <a:cubicBezTo>
                    <a:pt x="204" y="826"/>
                    <a:pt x="209" y="824"/>
                    <a:pt x="215" y="824"/>
                  </a:cubicBezTo>
                  <a:cubicBezTo>
                    <a:pt x="220" y="824"/>
                    <a:pt x="225" y="826"/>
                    <a:pt x="231" y="828"/>
                  </a:cubicBezTo>
                  <a:cubicBezTo>
                    <a:pt x="236" y="831"/>
                    <a:pt x="243" y="832"/>
                    <a:pt x="250" y="832"/>
                  </a:cubicBezTo>
                  <a:cubicBezTo>
                    <a:pt x="261" y="833"/>
                    <a:pt x="274" y="832"/>
                    <a:pt x="286" y="833"/>
                  </a:cubicBezTo>
                  <a:cubicBezTo>
                    <a:pt x="297" y="833"/>
                    <a:pt x="308" y="835"/>
                    <a:pt x="315" y="839"/>
                  </a:cubicBezTo>
                  <a:cubicBezTo>
                    <a:pt x="322" y="843"/>
                    <a:pt x="330" y="846"/>
                    <a:pt x="338" y="846"/>
                  </a:cubicBezTo>
                  <a:cubicBezTo>
                    <a:pt x="346" y="846"/>
                    <a:pt x="353" y="844"/>
                    <a:pt x="359" y="838"/>
                  </a:cubicBezTo>
                  <a:cubicBezTo>
                    <a:pt x="365" y="833"/>
                    <a:pt x="369" y="824"/>
                    <a:pt x="371" y="813"/>
                  </a:cubicBezTo>
                  <a:cubicBezTo>
                    <a:pt x="371" y="809"/>
                    <a:pt x="371" y="806"/>
                    <a:pt x="371" y="803"/>
                  </a:cubicBezTo>
                  <a:cubicBezTo>
                    <a:pt x="371" y="796"/>
                    <a:pt x="370" y="789"/>
                    <a:pt x="367" y="783"/>
                  </a:cubicBezTo>
                  <a:cubicBezTo>
                    <a:pt x="362" y="775"/>
                    <a:pt x="353" y="768"/>
                    <a:pt x="341" y="762"/>
                  </a:cubicBezTo>
                  <a:cubicBezTo>
                    <a:pt x="328" y="756"/>
                    <a:pt x="311" y="751"/>
                    <a:pt x="290" y="746"/>
                  </a:cubicBezTo>
                  <a:cubicBezTo>
                    <a:pt x="260" y="739"/>
                    <a:pt x="229" y="722"/>
                    <a:pt x="204" y="701"/>
                  </a:cubicBezTo>
                  <a:cubicBezTo>
                    <a:pt x="179" y="681"/>
                    <a:pt x="160" y="658"/>
                    <a:pt x="155" y="640"/>
                  </a:cubicBezTo>
                  <a:cubicBezTo>
                    <a:pt x="149" y="621"/>
                    <a:pt x="145" y="611"/>
                    <a:pt x="138" y="601"/>
                  </a:cubicBezTo>
                  <a:cubicBezTo>
                    <a:pt x="131" y="592"/>
                    <a:pt x="121" y="584"/>
                    <a:pt x="103" y="571"/>
                  </a:cubicBezTo>
                  <a:cubicBezTo>
                    <a:pt x="96" y="566"/>
                    <a:pt x="87" y="555"/>
                    <a:pt x="76" y="541"/>
                  </a:cubicBezTo>
                  <a:cubicBezTo>
                    <a:pt x="60" y="519"/>
                    <a:pt x="42" y="488"/>
                    <a:pt x="28" y="458"/>
                  </a:cubicBezTo>
                  <a:cubicBezTo>
                    <a:pt x="14" y="427"/>
                    <a:pt x="4" y="396"/>
                    <a:pt x="4" y="372"/>
                  </a:cubicBezTo>
                  <a:cubicBezTo>
                    <a:pt x="4" y="362"/>
                    <a:pt x="6" y="353"/>
                    <a:pt x="10" y="346"/>
                  </a:cubicBezTo>
                  <a:cubicBezTo>
                    <a:pt x="14" y="339"/>
                    <a:pt x="20" y="335"/>
                    <a:pt x="29" y="332"/>
                  </a:cubicBezTo>
                  <a:cubicBezTo>
                    <a:pt x="29" y="332"/>
                    <a:pt x="29" y="332"/>
                    <a:pt x="29" y="332"/>
                  </a:cubicBezTo>
                  <a:cubicBezTo>
                    <a:pt x="34" y="331"/>
                    <a:pt x="38" y="331"/>
                    <a:pt x="42" y="331"/>
                  </a:cubicBezTo>
                  <a:cubicBezTo>
                    <a:pt x="50" y="331"/>
                    <a:pt x="57" y="333"/>
                    <a:pt x="63" y="337"/>
                  </a:cubicBezTo>
                  <a:cubicBezTo>
                    <a:pt x="75" y="344"/>
                    <a:pt x="84" y="358"/>
                    <a:pt x="93" y="376"/>
                  </a:cubicBezTo>
                  <a:cubicBezTo>
                    <a:pt x="106" y="402"/>
                    <a:pt x="116" y="438"/>
                    <a:pt x="128" y="477"/>
                  </a:cubicBezTo>
                  <a:cubicBezTo>
                    <a:pt x="140" y="516"/>
                    <a:pt x="153" y="558"/>
                    <a:pt x="170" y="596"/>
                  </a:cubicBezTo>
                  <a:cubicBezTo>
                    <a:pt x="186" y="630"/>
                    <a:pt x="209" y="653"/>
                    <a:pt x="233" y="666"/>
                  </a:cubicBezTo>
                  <a:cubicBezTo>
                    <a:pt x="257" y="680"/>
                    <a:pt x="283" y="685"/>
                    <a:pt x="306" y="685"/>
                  </a:cubicBezTo>
                  <a:cubicBezTo>
                    <a:pt x="324" y="685"/>
                    <a:pt x="341" y="682"/>
                    <a:pt x="354" y="678"/>
                  </a:cubicBezTo>
                  <a:cubicBezTo>
                    <a:pt x="360" y="676"/>
                    <a:pt x="366" y="674"/>
                    <a:pt x="370" y="671"/>
                  </a:cubicBezTo>
                  <a:cubicBezTo>
                    <a:pt x="375" y="669"/>
                    <a:pt x="378" y="666"/>
                    <a:pt x="381" y="664"/>
                  </a:cubicBezTo>
                  <a:cubicBezTo>
                    <a:pt x="390" y="654"/>
                    <a:pt x="398" y="648"/>
                    <a:pt x="406" y="642"/>
                  </a:cubicBezTo>
                  <a:cubicBezTo>
                    <a:pt x="414" y="636"/>
                    <a:pt x="422" y="630"/>
                    <a:pt x="430" y="619"/>
                  </a:cubicBezTo>
                  <a:cubicBezTo>
                    <a:pt x="437" y="608"/>
                    <a:pt x="441" y="601"/>
                    <a:pt x="446" y="594"/>
                  </a:cubicBezTo>
                  <a:cubicBezTo>
                    <a:pt x="451" y="587"/>
                    <a:pt x="458" y="580"/>
                    <a:pt x="473" y="569"/>
                  </a:cubicBezTo>
                  <a:cubicBezTo>
                    <a:pt x="477" y="566"/>
                    <a:pt x="480" y="561"/>
                    <a:pt x="482" y="556"/>
                  </a:cubicBezTo>
                  <a:cubicBezTo>
                    <a:pt x="483" y="551"/>
                    <a:pt x="484" y="545"/>
                    <a:pt x="484" y="538"/>
                  </a:cubicBezTo>
                  <a:cubicBezTo>
                    <a:pt x="484" y="524"/>
                    <a:pt x="481" y="508"/>
                    <a:pt x="479" y="492"/>
                  </a:cubicBezTo>
                  <a:cubicBezTo>
                    <a:pt x="476" y="475"/>
                    <a:pt x="473" y="459"/>
                    <a:pt x="473" y="446"/>
                  </a:cubicBezTo>
                  <a:cubicBezTo>
                    <a:pt x="473" y="439"/>
                    <a:pt x="474" y="433"/>
                    <a:pt x="476" y="429"/>
                  </a:cubicBezTo>
                  <a:cubicBezTo>
                    <a:pt x="478" y="425"/>
                    <a:pt x="481" y="422"/>
                    <a:pt x="485" y="421"/>
                  </a:cubicBezTo>
                  <a:cubicBezTo>
                    <a:pt x="486" y="420"/>
                    <a:pt x="488" y="420"/>
                    <a:pt x="489" y="420"/>
                  </a:cubicBezTo>
                  <a:cubicBezTo>
                    <a:pt x="492" y="420"/>
                    <a:pt x="494" y="421"/>
                    <a:pt x="497" y="423"/>
                  </a:cubicBezTo>
                  <a:cubicBezTo>
                    <a:pt x="502" y="427"/>
                    <a:pt x="506" y="435"/>
                    <a:pt x="510" y="444"/>
                  </a:cubicBezTo>
                  <a:cubicBezTo>
                    <a:pt x="516" y="457"/>
                    <a:pt x="521" y="474"/>
                    <a:pt x="528" y="487"/>
                  </a:cubicBezTo>
                  <a:cubicBezTo>
                    <a:pt x="531" y="494"/>
                    <a:pt x="535" y="500"/>
                    <a:pt x="539" y="504"/>
                  </a:cubicBezTo>
                  <a:cubicBezTo>
                    <a:pt x="543" y="508"/>
                    <a:pt x="548" y="511"/>
                    <a:pt x="554" y="511"/>
                  </a:cubicBezTo>
                  <a:cubicBezTo>
                    <a:pt x="559" y="511"/>
                    <a:pt x="563" y="509"/>
                    <a:pt x="569" y="506"/>
                  </a:cubicBezTo>
                  <a:cubicBezTo>
                    <a:pt x="593" y="491"/>
                    <a:pt x="602" y="469"/>
                    <a:pt x="602" y="446"/>
                  </a:cubicBezTo>
                  <a:cubicBezTo>
                    <a:pt x="601" y="410"/>
                    <a:pt x="580" y="370"/>
                    <a:pt x="566" y="348"/>
                  </a:cubicBezTo>
                  <a:cubicBezTo>
                    <a:pt x="555" y="330"/>
                    <a:pt x="549" y="307"/>
                    <a:pt x="549" y="285"/>
                  </a:cubicBezTo>
                  <a:cubicBezTo>
                    <a:pt x="549" y="262"/>
                    <a:pt x="556" y="241"/>
                    <a:pt x="569" y="228"/>
                  </a:cubicBezTo>
                  <a:cubicBezTo>
                    <a:pt x="576" y="222"/>
                    <a:pt x="582" y="220"/>
                    <a:pt x="586" y="220"/>
                  </a:cubicBezTo>
                  <a:cubicBezTo>
                    <a:pt x="588" y="220"/>
                    <a:pt x="590" y="221"/>
                    <a:pt x="591" y="222"/>
                  </a:cubicBezTo>
                  <a:cubicBezTo>
                    <a:pt x="594" y="223"/>
                    <a:pt x="596" y="226"/>
                    <a:pt x="597" y="230"/>
                  </a:cubicBezTo>
                  <a:cubicBezTo>
                    <a:pt x="598" y="234"/>
                    <a:pt x="599" y="238"/>
                    <a:pt x="599" y="242"/>
                  </a:cubicBezTo>
                  <a:cubicBezTo>
                    <a:pt x="599" y="246"/>
                    <a:pt x="599" y="250"/>
                    <a:pt x="598" y="253"/>
                  </a:cubicBezTo>
                  <a:cubicBezTo>
                    <a:pt x="596" y="259"/>
                    <a:pt x="595" y="266"/>
                    <a:pt x="595" y="272"/>
                  </a:cubicBezTo>
                  <a:cubicBezTo>
                    <a:pt x="595" y="284"/>
                    <a:pt x="598" y="295"/>
                    <a:pt x="604" y="305"/>
                  </a:cubicBezTo>
                  <a:cubicBezTo>
                    <a:pt x="613" y="316"/>
                    <a:pt x="621" y="335"/>
                    <a:pt x="621" y="359"/>
                  </a:cubicBezTo>
                  <a:cubicBezTo>
                    <a:pt x="621" y="363"/>
                    <a:pt x="621" y="367"/>
                    <a:pt x="620" y="372"/>
                  </a:cubicBezTo>
                  <a:cubicBezTo>
                    <a:pt x="620" y="375"/>
                    <a:pt x="619" y="380"/>
                    <a:pt x="619" y="384"/>
                  </a:cubicBezTo>
                  <a:cubicBezTo>
                    <a:pt x="619" y="400"/>
                    <a:pt x="622" y="419"/>
                    <a:pt x="628" y="434"/>
                  </a:cubicBezTo>
                  <a:cubicBezTo>
                    <a:pt x="630" y="441"/>
                    <a:pt x="634" y="448"/>
                    <a:pt x="638" y="453"/>
                  </a:cubicBezTo>
                  <a:cubicBezTo>
                    <a:pt x="643" y="458"/>
                    <a:pt x="648" y="461"/>
                    <a:pt x="655" y="461"/>
                  </a:cubicBezTo>
                  <a:cubicBezTo>
                    <a:pt x="655" y="461"/>
                    <a:pt x="655" y="461"/>
                    <a:pt x="656" y="461"/>
                  </a:cubicBezTo>
                  <a:cubicBezTo>
                    <a:pt x="662" y="460"/>
                    <a:pt x="666" y="460"/>
                    <a:pt x="670" y="458"/>
                  </a:cubicBezTo>
                  <a:cubicBezTo>
                    <a:pt x="673" y="456"/>
                    <a:pt x="676" y="454"/>
                    <a:pt x="678" y="451"/>
                  </a:cubicBezTo>
                  <a:cubicBezTo>
                    <a:pt x="680" y="446"/>
                    <a:pt x="682" y="439"/>
                    <a:pt x="683" y="430"/>
                  </a:cubicBezTo>
                  <a:cubicBezTo>
                    <a:pt x="683" y="421"/>
                    <a:pt x="684" y="408"/>
                    <a:pt x="684" y="392"/>
                  </a:cubicBezTo>
                  <a:cubicBezTo>
                    <a:pt x="684" y="383"/>
                    <a:pt x="684" y="372"/>
                    <a:pt x="684" y="360"/>
                  </a:cubicBezTo>
                  <a:cubicBezTo>
                    <a:pt x="683" y="338"/>
                    <a:pt x="681" y="324"/>
                    <a:pt x="678" y="312"/>
                  </a:cubicBezTo>
                  <a:cubicBezTo>
                    <a:pt x="673" y="294"/>
                    <a:pt x="665" y="283"/>
                    <a:pt x="657" y="263"/>
                  </a:cubicBezTo>
                  <a:cubicBezTo>
                    <a:pt x="649" y="244"/>
                    <a:pt x="641" y="216"/>
                    <a:pt x="635" y="164"/>
                  </a:cubicBezTo>
                  <a:cubicBezTo>
                    <a:pt x="634" y="156"/>
                    <a:pt x="634" y="147"/>
                    <a:pt x="634" y="140"/>
                  </a:cubicBezTo>
                  <a:cubicBezTo>
                    <a:pt x="634" y="91"/>
                    <a:pt x="652" y="57"/>
                    <a:pt x="674" y="35"/>
                  </a:cubicBezTo>
                  <a:cubicBezTo>
                    <a:pt x="685" y="24"/>
                    <a:pt x="697" y="17"/>
                    <a:pt x="708" y="12"/>
                  </a:cubicBezTo>
                  <a:cubicBezTo>
                    <a:pt x="719" y="6"/>
                    <a:pt x="730" y="4"/>
                    <a:pt x="737" y="4"/>
                  </a:cubicBezTo>
                  <a:cubicBezTo>
                    <a:pt x="743" y="4"/>
                    <a:pt x="747" y="6"/>
                    <a:pt x="749" y="7"/>
                  </a:cubicBezTo>
                  <a:lnTo>
                    <a:pt x="750" y="6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" name="Freeform 6"/>
            <p:cNvSpPr>
              <a:spLocks/>
            </p:cNvSpPr>
            <p:nvPr/>
          </p:nvSpPr>
          <p:spPr bwMode="auto">
            <a:xfrm>
              <a:off x="3442" y="2095"/>
              <a:ext cx="506" cy="500"/>
            </a:xfrm>
            <a:custGeom>
              <a:avLst/>
              <a:gdLst>
                <a:gd name="T0" fmla="*/ 617 w 355"/>
                <a:gd name="T1" fmla="*/ 91 h 351"/>
                <a:gd name="T2" fmla="*/ 577 w 355"/>
                <a:gd name="T3" fmla="*/ 506 h 351"/>
                <a:gd name="T4" fmla="*/ 87 w 355"/>
                <a:gd name="T5" fmla="*/ 623 h 351"/>
                <a:gd name="T6" fmla="*/ 177 w 355"/>
                <a:gd name="T7" fmla="*/ 175 h 351"/>
                <a:gd name="T8" fmla="*/ 617 w 355"/>
                <a:gd name="T9" fmla="*/ 91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5" h="351">
                  <a:moveTo>
                    <a:pt x="304" y="45"/>
                  </a:moveTo>
                  <a:cubicBezTo>
                    <a:pt x="348" y="89"/>
                    <a:pt x="355" y="180"/>
                    <a:pt x="284" y="249"/>
                  </a:cubicBezTo>
                  <a:cubicBezTo>
                    <a:pt x="213" y="318"/>
                    <a:pt x="87" y="351"/>
                    <a:pt x="43" y="307"/>
                  </a:cubicBezTo>
                  <a:cubicBezTo>
                    <a:pt x="0" y="262"/>
                    <a:pt x="16" y="155"/>
                    <a:pt x="87" y="86"/>
                  </a:cubicBezTo>
                  <a:cubicBezTo>
                    <a:pt x="158" y="17"/>
                    <a:pt x="261" y="0"/>
                    <a:pt x="304" y="45"/>
                  </a:cubicBezTo>
                  <a:close/>
                </a:path>
              </a:pathLst>
            </a:custGeom>
            <a:solidFill>
              <a:srgbClr val="6EB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2" name="Freeform 7"/>
            <p:cNvSpPr>
              <a:spLocks/>
            </p:cNvSpPr>
            <p:nvPr/>
          </p:nvSpPr>
          <p:spPr bwMode="auto">
            <a:xfrm>
              <a:off x="3328" y="2069"/>
              <a:ext cx="513" cy="459"/>
            </a:xfrm>
            <a:custGeom>
              <a:avLst/>
              <a:gdLst>
                <a:gd name="T0" fmla="*/ 660 w 360"/>
                <a:gd name="T1" fmla="*/ 94 h 322"/>
                <a:gd name="T2" fmla="*/ 559 w 360"/>
                <a:gd name="T3" fmla="*/ 488 h 322"/>
                <a:gd name="T4" fmla="*/ 71 w 360"/>
                <a:gd name="T5" fmla="*/ 563 h 322"/>
                <a:gd name="T6" fmla="*/ 224 w 360"/>
                <a:gd name="T7" fmla="*/ 140 h 322"/>
                <a:gd name="T8" fmla="*/ 660 w 360"/>
                <a:gd name="T9" fmla="*/ 94 h 3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" h="322">
                  <a:moveTo>
                    <a:pt x="325" y="46"/>
                  </a:moveTo>
                  <a:cubicBezTo>
                    <a:pt x="360" y="92"/>
                    <a:pt x="353" y="179"/>
                    <a:pt x="275" y="240"/>
                  </a:cubicBezTo>
                  <a:cubicBezTo>
                    <a:pt x="197" y="300"/>
                    <a:pt x="71" y="322"/>
                    <a:pt x="35" y="277"/>
                  </a:cubicBezTo>
                  <a:cubicBezTo>
                    <a:pt x="0" y="231"/>
                    <a:pt x="31" y="130"/>
                    <a:pt x="110" y="69"/>
                  </a:cubicBezTo>
                  <a:cubicBezTo>
                    <a:pt x="188" y="9"/>
                    <a:pt x="289" y="0"/>
                    <a:pt x="325" y="46"/>
                  </a:cubicBezTo>
                </a:path>
              </a:pathLst>
            </a:custGeom>
            <a:solidFill>
              <a:srgbClr val="AB72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" name="Freeform 8"/>
            <p:cNvSpPr>
              <a:spLocks/>
            </p:cNvSpPr>
            <p:nvPr/>
          </p:nvSpPr>
          <p:spPr bwMode="auto">
            <a:xfrm>
              <a:off x="3337" y="2213"/>
              <a:ext cx="482" cy="317"/>
            </a:xfrm>
            <a:custGeom>
              <a:avLst/>
              <a:gdLst>
                <a:gd name="T0" fmla="*/ 165 w 338"/>
                <a:gd name="T1" fmla="*/ 173 h 222"/>
                <a:gd name="T2" fmla="*/ 147 w 338"/>
                <a:gd name="T3" fmla="*/ 0 h 222"/>
                <a:gd name="T4" fmla="*/ 61 w 338"/>
                <a:gd name="T5" fmla="*/ 361 h 222"/>
                <a:gd name="T6" fmla="*/ 549 w 338"/>
                <a:gd name="T7" fmla="*/ 286 h 222"/>
                <a:gd name="T8" fmla="*/ 687 w 338"/>
                <a:gd name="T9" fmla="*/ 70 h 222"/>
                <a:gd name="T10" fmla="*/ 165 w 338"/>
                <a:gd name="T11" fmla="*/ 173 h 2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8" h="222">
                  <a:moveTo>
                    <a:pt x="81" y="85"/>
                  </a:moveTo>
                  <a:cubicBezTo>
                    <a:pt x="68" y="71"/>
                    <a:pt x="63" y="34"/>
                    <a:pt x="72" y="0"/>
                  </a:cubicBezTo>
                  <a:cubicBezTo>
                    <a:pt x="18" y="60"/>
                    <a:pt x="0" y="138"/>
                    <a:pt x="30" y="177"/>
                  </a:cubicBezTo>
                  <a:cubicBezTo>
                    <a:pt x="65" y="222"/>
                    <a:pt x="192" y="200"/>
                    <a:pt x="270" y="140"/>
                  </a:cubicBezTo>
                  <a:cubicBezTo>
                    <a:pt x="311" y="108"/>
                    <a:pt x="332" y="70"/>
                    <a:pt x="338" y="34"/>
                  </a:cubicBezTo>
                  <a:cubicBezTo>
                    <a:pt x="322" y="112"/>
                    <a:pt x="158" y="170"/>
                    <a:pt x="81" y="85"/>
                  </a:cubicBezTo>
                </a:path>
              </a:pathLst>
            </a:custGeom>
            <a:solidFill>
              <a:srgbClr val="9A6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4" name="Freeform 9"/>
            <p:cNvSpPr>
              <a:spLocks/>
            </p:cNvSpPr>
            <p:nvPr/>
          </p:nvSpPr>
          <p:spPr bwMode="auto">
            <a:xfrm>
              <a:off x="3355" y="2090"/>
              <a:ext cx="468" cy="411"/>
            </a:xfrm>
            <a:custGeom>
              <a:avLst/>
              <a:gdLst>
                <a:gd name="T0" fmla="*/ 624 w 328"/>
                <a:gd name="T1" fmla="*/ 63 h 288"/>
                <a:gd name="T2" fmla="*/ 619 w 328"/>
                <a:gd name="T3" fmla="*/ 66 h 288"/>
                <a:gd name="T4" fmla="*/ 659 w 328"/>
                <a:gd name="T5" fmla="*/ 196 h 288"/>
                <a:gd name="T6" fmla="*/ 519 w 328"/>
                <a:gd name="T7" fmla="*/ 454 h 288"/>
                <a:gd name="T8" fmla="*/ 173 w 328"/>
                <a:gd name="T9" fmla="*/ 578 h 288"/>
                <a:gd name="T10" fmla="*/ 37 w 328"/>
                <a:gd name="T11" fmla="*/ 529 h 288"/>
                <a:gd name="T12" fmla="*/ 9 w 328"/>
                <a:gd name="T13" fmla="*/ 434 h 288"/>
                <a:gd name="T14" fmla="*/ 187 w 328"/>
                <a:gd name="T15" fmla="*/ 114 h 288"/>
                <a:gd name="T16" fmla="*/ 471 w 328"/>
                <a:gd name="T17" fmla="*/ 9 h 288"/>
                <a:gd name="T18" fmla="*/ 619 w 328"/>
                <a:gd name="T19" fmla="*/ 66 h 288"/>
                <a:gd name="T20" fmla="*/ 624 w 328"/>
                <a:gd name="T21" fmla="*/ 63 h 288"/>
                <a:gd name="T22" fmla="*/ 625 w 328"/>
                <a:gd name="T23" fmla="*/ 61 h 288"/>
                <a:gd name="T24" fmla="*/ 471 w 328"/>
                <a:gd name="T25" fmla="*/ 0 h 288"/>
                <a:gd name="T26" fmla="*/ 181 w 328"/>
                <a:gd name="T27" fmla="*/ 108 h 288"/>
                <a:gd name="T28" fmla="*/ 0 w 328"/>
                <a:gd name="T29" fmla="*/ 434 h 288"/>
                <a:gd name="T30" fmla="*/ 30 w 328"/>
                <a:gd name="T31" fmla="*/ 535 h 288"/>
                <a:gd name="T32" fmla="*/ 173 w 328"/>
                <a:gd name="T33" fmla="*/ 587 h 288"/>
                <a:gd name="T34" fmla="*/ 525 w 328"/>
                <a:gd name="T35" fmla="*/ 461 h 288"/>
                <a:gd name="T36" fmla="*/ 668 w 328"/>
                <a:gd name="T37" fmla="*/ 196 h 288"/>
                <a:gd name="T38" fmla="*/ 625 w 328"/>
                <a:gd name="T39" fmla="*/ 61 h 288"/>
                <a:gd name="T40" fmla="*/ 624 w 328"/>
                <a:gd name="T41" fmla="*/ 63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8" h="288">
                  <a:moveTo>
                    <a:pt x="306" y="31"/>
                  </a:moveTo>
                  <a:cubicBezTo>
                    <a:pt x="304" y="32"/>
                    <a:pt x="304" y="32"/>
                    <a:pt x="304" y="32"/>
                  </a:cubicBezTo>
                  <a:cubicBezTo>
                    <a:pt x="317" y="49"/>
                    <a:pt x="324" y="71"/>
                    <a:pt x="324" y="96"/>
                  </a:cubicBezTo>
                  <a:cubicBezTo>
                    <a:pt x="324" y="137"/>
                    <a:pt x="304" y="185"/>
                    <a:pt x="255" y="223"/>
                  </a:cubicBezTo>
                  <a:cubicBezTo>
                    <a:pt x="206" y="261"/>
                    <a:pt x="137" y="284"/>
                    <a:pt x="85" y="284"/>
                  </a:cubicBezTo>
                  <a:cubicBezTo>
                    <a:pt x="55" y="284"/>
                    <a:pt x="30" y="276"/>
                    <a:pt x="18" y="260"/>
                  </a:cubicBezTo>
                  <a:cubicBezTo>
                    <a:pt x="8" y="248"/>
                    <a:pt x="4" y="232"/>
                    <a:pt x="4" y="213"/>
                  </a:cubicBezTo>
                  <a:cubicBezTo>
                    <a:pt x="4" y="164"/>
                    <a:pt x="36" y="100"/>
                    <a:pt x="92" y="56"/>
                  </a:cubicBezTo>
                  <a:cubicBezTo>
                    <a:pt x="136" y="21"/>
                    <a:pt x="189" y="4"/>
                    <a:pt x="231" y="4"/>
                  </a:cubicBezTo>
                  <a:cubicBezTo>
                    <a:pt x="263" y="4"/>
                    <a:pt x="290" y="14"/>
                    <a:pt x="304" y="32"/>
                  </a:cubicBezTo>
                  <a:cubicBezTo>
                    <a:pt x="306" y="31"/>
                    <a:pt x="306" y="31"/>
                    <a:pt x="306" y="31"/>
                  </a:cubicBezTo>
                  <a:cubicBezTo>
                    <a:pt x="307" y="30"/>
                    <a:pt x="307" y="30"/>
                    <a:pt x="307" y="30"/>
                  </a:cubicBezTo>
                  <a:cubicBezTo>
                    <a:pt x="292" y="10"/>
                    <a:pt x="264" y="0"/>
                    <a:pt x="231" y="0"/>
                  </a:cubicBezTo>
                  <a:cubicBezTo>
                    <a:pt x="187" y="0"/>
                    <a:pt x="134" y="18"/>
                    <a:pt x="89" y="53"/>
                  </a:cubicBezTo>
                  <a:cubicBezTo>
                    <a:pt x="32" y="97"/>
                    <a:pt x="0" y="163"/>
                    <a:pt x="0" y="213"/>
                  </a:cubicBezTo>
                  <a:cubicBezTo>
                    <a:pt x="0" y="233"/>
                    <a:pt x="4" y="250"/>
                    <a:pt x="15" y="263"/>
                  </a:cubicBezTo>
                  <a:cubicBezTo>
                    <a:pt x="28" y="280"/>
                    <a:pt x="54" y="288"/>
                    <a:pt x="85" y="288"/>
                  </a:cubicBezTo>
                  <a:cubicBezTo>
                    <a:pt x="138" y="288"/>
                    <a:pt x="208" y="265"/>
                    <a:pt x="258" y="226"/>
                  </a:cubicBezTo>
                  <a:cubicBezTo>
                    <a:pt x="307" y="188"/>
                    <a:pt x="328" y="139"/>
                    <a:pt x="328" y="96"/>
                  </a:cubicBezTo>
                  <a:cubicBezTo>
                    <a:pt x="328" y="70"/>
                    <a:pt x="321" y="47"/>
                    <a:pt x="307" y="30"/>
                  </a:cubicBezTo>
                  <a:cubicBezTo>
                    <a:pt x="306" y="31"/>
                    <a:pt x="306" y="31"/>
                    <a:pt x="306" y="31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5" name="Freeform 10"/>
            <p:cNvSpPr>
              <a:spLocks/>
            </p:cNvSpPr>
            <p:nvPr/>
          </p:nvSpPr>
          <p:spPr bwMode="auto">
            <a:xfrm>
              <a:off x="3566" y="2126"/>
              <a:ext cx="157" cy="131"/>
            </a:xfrm>
            <a:custGeom>
              <a:avLst/>
              <a:gdLst>
                <a:gd name="T0" fmla="*/ 187 w 110"/>
                <a:gd name="T1" fmla="*/ 9 h 92"/>
                <a:gd name="T2" fmla="*/ 143 w 110"/>
                <a:gd name="T3" fmla="*/ 1 h 92"/>
                <a:gd name="T4" fmla="*/ 70 w 110"/>
                <a:gd name="T5" fmla="*/ 10 h 92"/>
                <a:gd name="T6" fmla="*/ 1 w 110"/>
                <a:gd name="T7" fmla="*/ 107 h 92"/>
                <a:gd name="T8" fmla="*/ 140 w 110"/>
                <a:gd name="T9" fmla="*/ 177 h 92"/>
                <a:gd name="T10" fmla="*/ 220 w 110"/>
                <a:gd name="T11" fmla="*/ 97 h 92"/>
                <a:gd name="T12" fmla="*/ 196 w 110"/>
                <a:gd name="T13" fmla="*/ 23 h 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0" h="92">
                  <a:moveTo>
                    <a:pt x="92" y="4"/>
                  </a:moveTo>
                  <a:cubicBezTo>
                    <a:pt x="85" y="5"/>
                    <a:pt x="77" y="1"/>
                    <a:pt x="70" y="1"/>
                  </a:cubicBezTo>
                  <a:cubicBezTo>
                    <a:pt x="58" y="0"/>
                    <a:pt x="45" y="1"/>
                    <a:pt x="34" y="5"/>
                  </a:cubicBezTo>
                  <a:cubicBezTo>
                    <a:pt x="15" y="12"/>
                    <a:pt x="2" y="33"/>
                    <a:pt x="1" y="53"/>
                  </a:cubicBezTo>
                  <a:cubicBezTo>
                    <a:pt x="0" y="85"/>
                    <a:pt x="45" y="92"/>
                    <a:pt x="69" y="87"/>
                  </a:cubicBezTo>
                  <a:cubicBezTo>
                    <a:pt x="90" y="82"/>
                    <a:pt x="104" y="69"/>
                    <a:pt x="108" y="48"/>
                  </a:cubicBezTo>
                  <a:cubicBezTo>
                    <a:pt x="110" y="40"/>
                    <a:pt x="108" y="8"/>
                    <a:pt x="96" y="11"/>
                  </a:cubicBezTo>
                </a:path>
              </a:pathLst>
            </a:custGeom>
            <a:solidFill>
              <a:srgbClr val="B58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6" name="Oval 11"/>
            <p:cNvSpPr>
              <a:spLocks noChangeArrowheads="1"/>
            </p:cNvSpPr>
            <p:nvPr/>
          </p:nvSpPr>
          <p:spPr bwMode="auto">
            <a:xfrm>
              <a:off x="3697" y="2162"/>
              <a:ext cx="42" cy="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7" name="Oval 12"/>
            <p:cNvSpPr>
              <a:spLocks noChangeArrowheads="1"/>
            </p:cNvSpPr>
            <p:nvPr/>
          </p:nvSpPr>
          <p:spPr bwMode="auto">
            <a:xfrm>
              <a:off x="3730" y="2240"/>
              <a:ext cx="26" cy="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8" name="Freeform 13"/>
            <p:cNvSpPr>
              <a:spLocks/>
            </p:cNvSpPr>
            <p:nvPr/>
          </p:nvSpPr>
          <p:spPr bwMode="auto">
            <a:xfrm>
              <a:off x="3666" y="1420"/>
              <a:ext cx="822" cy="1609"/>
            </a:xfrm>
            <a:custGeom>
              <a:avLst/>
              <a:gdLst>
                <a:gd name="T0" fmla="*/ 238 w 576"/>
                <a:gd name="T1" fmla="*/ 598 h 1128"/>
                <a:gd name="T2" fmla="*/ 321 w 576"/>
                <a:gd name="T3" fmla="*/ 598 h 1128"/>
                <a:gd name="T4" fmla="*/ 464 w 576"/>
                <a:gd name="T5" fmla="*/ 616 h 1128"/>
                <a:gd name="T6" fmla="*/ 688 w 576"/>
                <a:gd name="T7" fmla="*/ 419 h 1128"/>
                <a:gd name="T8" fmla="*/ 891 w 576"/>
                <a:gd name="T9" fmla="*/ 257 h 1128"/>
                <a:gd name="T10" fmla="*/ 1036 w 576"/>
                <a:gd name="T11" fmla="*/ 110 h 1128"/>
                <a:gd name="T12" fmla="*/ 1115 w 576"/>
                <a:gd name="T13" fmla="*/ 0 h 1128"/>
                <a:gd name="T14" fmla="*/ 581 w 576"/>
                <a:gd name="T15" fmla="*/ 596 h 1128"/>
                <a:gd name="T16" fmla="*/ 509 w 576"/>
                <a:gd name="T17" fmla="*/ 879 h 1128"/>
                <a:gd name="T18" fmla="*/ 748 w 576"/>
                <a:gd name="T19" fmla="*/ 830 h 1128"/>
                <a:gd name="T20" fmla="*/ 581 w 576"/>
                <a:gd name="T21" fmla="*/ 996 h 1128"/>
                <a:gd name="T22" fmla="*/ 752 w 576"/>
                <a:gd name="T23" fmla="*/ 1017 h 1128"/>
                <a:gd name="T24" fmla="*/ 592 w 576"/>
                <a:gd name="T25" fmla="*/ 1101 h 1128"/>
                <a:gd name="T26" fmla="*/ 587 w 576"/>
                <a:gd name="T27" fmla="*/ 1184 h 1128"/>
                <a:gd name="T28" fmla="*/ 681 w 576"/>
                <a:gd name="T29" fmla="*/ 1230 h 1128"/>
                <a:gd name="T30" fmla="*/ 869 w 576"/>
                <a:gd name="T31" fmla="*/ 1268 h 1128"/>
                <a:gd name="T32" fmla="*/ 1092 w 576"/>
                <a:gd name="T33" fmla="*/ 1299 h 1128"/>
                <a:gd name="T34" fmla="*/ 855 w 576"/>
                <a:gd name="T35" fmla="*/ 1279 h 1128"/>
                <a:gd name="T36" fmla="*/ 605 w 576"/>
                <a:gd name="T37" fmla="*/ 1282 h 1128"/>
                <a:gd name="T38" fmla="*/ 509 w 576"/>
                <a:gd name="T39" fmla="*/ 1446 h 1128"/>
                <a:gd name="T40" fmla="*/ 477 w 576"/>
                <a:gd name="T41" fmla="*/ 1536 h 1128"/>
                <a:gd name="T42" fmla="*/ 507 w 576"/>
                <a:gd name="T43" fmla="*/ 1613 h 1128"/>
                <a:gd name="T44" fmla="*/ 414 w 576"/>
                <a:gd name="T45" fmla="*/ 1613 h 1128"/>
                <a:gd name="T46" fmla="*/ 361 w 576"/>
                <a:gd name="T47" fmla="*/ 1693 h 1128"/>
                <a:gd name="T48" fmla="*/ 310 w 576"/>
                <a:gd name="T49" fmla="*/ 1760 h 1128"/>
                <a:gd name="T50" fmla="*/ 330 w 576"/>
                <a:gd name="T51" fmla="*/ 1853 h 1128"/>
                <a:gd name="T52" fmla="*/ 438 w 576"/>
                <a:gd name="T53" fmla="*/ 2295 h 1128"/>
                <a:gd name="T54" fmla="*/ 350 w 576"/>
                <a:gd name="T55" fmla="*/ 2037 h 1128"/>
                <a:gd name="T56" fmla="*/ 280 w 576"/>
                <a:gd name="T57" fmla="*/ 1822 h 1128"/>
                <a:gd name="T58" fmla="*/ 144 w 576"/>
                <a:gd name="T59" fmla="*/ 1762 h 1128"/>
                <a:gd name="T60" fmla="*/ 258 w 576"/>
                <a:gd name="T61" fmla="*/ 1608 h 1128"/>
                <a:gd name="T62" fmla="*/ 430 w 576"/>
                <a:gd name="T63" fmla="*/ 1351 h 1128"/>
                <a:gd name="T64" fmla="*/ 509 w 576"/>
                <a:gd name="T65" fmla="*/ 1184 h 1128"/>
                <a:gd name="T66" fmla="*/ 478 w 576"/>
                <a:gd name="T67" fmla="*/ 1054 h 1128"/>
                <a:gd name="T68" fmla="*/ 432 w 576"/>
                <a:gd name="T69" fmla="*/ 849 h 1128"/>
                <a:gd name="T70" fmla="*/ 258 w 576"/>
                <a:gd name="T71" fmla="*/ 676 h 112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76" h="1128">
                  <a:moveTo>
                    <a:pt x="117" y="294"/>
                  </a:moveTo>
                  <a:cubicBezTo>
                    <a:pt x="126" y="321"/>
                    <a:pt x="140" y="294"/>
                    <a:pt x="158" y="294"/>
                  </a:cubicBezTo>
                  <a:cubicBezTo>
                    <a:pt x="154" y="357"/>
                    <a:pt x="197" y="330"/>
                    <a:pt x="228" y="303"/>
                  </a:cubicBezTo>
                  <a:cubicBezTo>
                    <a:pt x="266" y="270"/>
                    <a:pt x="292" y="229"/>
                    <a:pt x="338" y="206"/>
                  </a:cubicBezTo>
                  <a:cubicBezTo>
                    <a:pt x="379" y="186"/>
                    <a:pt x="403" y="158"/>
                    <a:pt x="437" y="126"/>
                  </a:cubicBezTo>
                  <a:cubicBezTo>
                    <a:pt x="461" y="103"/>
                    <a:pt x="490" y="82"/>
                    <a:pt x="509" y="54"/>
                  </a:cubicBezTo>
                  <a:cubicBezTo>
                    <a:pt x="521" y="37"/>
                    <a:pt x="526" y="9"/>
                    <a:pt x="547" y="0"/>
                  </a:cubicBezTo>
                  <a:cubicBezTo>
                    <a:pt x="576" y="34"/>
                    <a:pt x="310" y="259"/>
                    <a:pt x="285" y="293"/>
                  </a:cubicBezTo>
                  <a:cubicBezTo>
                    <a:pt x="261" y="324"/>
                    <a:pt x="203" y="402"/>
                    <a:pt x="250" y="432"/>
                  </a:cubicBezTo>
                  <a:cubicBezTo>
                    <a:pt x="288" y="457"/>
                    <a:pt x="328" y="402"/>
                    <a:pt x="367" y="408"/>
                  </a:cubicBezTo>
                  <a:cubicBezTo>
                    <a:pt x="341" y="432"/>
                    <a:pt x="279" y="445"/>
                    <a:pt x="285" y="489"/>
                  </a:cubicBezTo>
                  <a:cubicBezTo>
                    <a:pt x="314" y="485"/>
                    <a:pt x="338" y="510"/>
                    <a:pt x="369" y="500"/>
                  </a:cubicBezTo>
                  <a:cubicBezTo>
                    <a:pt x="368" y="526"/>
                    <a:pt x="308" y="520"/>
                    <a:pt x="291" y="541"/>
                  </a:cubicBezTo>
                  <a:cubicBezTo>
                    <a:pt x="279" y="555"/>
                    <a:pt x="280" y="566"/>
                    <a:pt x="288" y="582"/>
                  </a:cubicBezTo>
                  <a:cubicBezTo>
                    <a:pt x="299" y="605"/>
                    <a:pt x="314" y="599"/>
                    <a:pt x="334" y="604"/>
                  </a:cubicBezTo>
                  <a:cubicBezTo>
                    <a:pt x="365" y="611"/>
                    <a:pt x="396" y="617"/>
                    <a:pt x="427" y="623"/>
                  </a:cubicBezTo>
                  <a:cubicBezTo>
                    <a:pt x="458" y="630"/>
                    <a:pt x="513" y="612"/>
                    <a:pt x="536" y="639"/>
                  </a:cubicBezTo>
                  <a:cubicBezTo>
                    <a:pt x="506" y="657"/>
                    <a:pt x="454" y="631"/>
                    <a:pt x="420" y="629"/>
                  </a:cubicBezTo>
                  <a:cubicBezTo>
                    <a:pt x="384" y="627"/>
                    <a:pt x="332" y="620"/>
                    <a:pt x="297" y="630"/>
                  </a:cubicBezTo>
                  <a:cubicBezTo>
                    <a:pt x="259" y="640"/>
                    <a:pt x="263" y="678"/>
                    <a:pt x="250" y="711"/>
                  </a:cubicBezTo>
                  <a:cubicBezTo>
                    <a:pt x="243" y="726"/>
                    <a:pt x="232" y="738"/>
                    <a:pt x="234" y="755"/>
                  </a:cubicBezTo>
                  <a:cubicBezTo>
                    <a:pt x="236" y="772"/>
                    <a:pt x="250" y="777"/>
                    <a:pt x="249" y="793"/>
                  </a:cubicBezTo>
                  <a:cubicBezTo>
                    <a:pt x="237" y="794"/>
                    <a:pt x="214" y="789"/>
                    <a:pt x="203" y="793"/>
                  </a:cubicBezTo>
                  <a:cubicBezTo>
                    <a:pt x="182" y="801"/>
                    <a:pt x="187" y="818"/>
                    <a:pt x="177" y="832"/>
                  </a:cubicBezTo>
                  <a:cubicBezTo>
                    <a:pt x="165" y="849"/>
                    <a:pt x="154" y="841"/>
                    <a:pt x="152" y="865"/>
                  </a:cubicBezTo>
                  <a:cubicBezTo>
                    <a:pt x="151" y="876"/>
                    <a:pt x="158" y="901"/>
                    <a:pt x="162" y="911"/>
                  </a:cubicBezTo>
                  <a:cubicBezTo>
                    <a:pt x="187" y="982"/>
                    <a:pt x="219" y="1051"/>
                    <a:pt x="215" y="1128"/>
                  </a:cubicBezTo>
                  <a:cubicBezTo>
                    <a:pt x="178" y="1110"/>
                    <a:pt x="179" y="1036"/>
                    <a:pt x="172" y="1001"/>
                  </a:cubicBezTo>
                  <a:cubicBezTo>
                    <a:pt x="164" y="968"/>
                    <a:pt x="154" y="924"/>
                    <a:pt x="137" y="895"/>
                  </a:cubicBezTo>
                  <a:cubicBezTo>
                    <a:pt x="117" y="862"/>
                    <a:pt x="102" y="881"/>
                    <a:pt x="71" y="866"/>
                  </a:cubicBezTo>
                  <a:cubicBezTo>
                    <a:pt x="0" y="830"/>
                    <a:pt x="106" y="808"/>
                    <a:pt x="127" y="790"/>
                  </a:cubicBezTo>
                  <a:cubicBezTo>
                    <a:pt x="163" y="761"/>
                    <a:pt x="181" y="701"/>
                    <a:pt x="211" y="664"/>
                  </a:cubicBezTo>
                  <a:cubicBezTo>
                    <a:pt x="235" y="634"/>
                    <a:pt x="250" y="622"/>
                    <a:pt x="250" y="582"/>
                  </a:cubicBezTo>
                  <a:cubicBezTo>
                    <a:pt x="250" y="556"/>
                    <a:pt x="241" y="542"/>
                    <a:pt x="235" y="518"/>
                  </a:cubicBezTo>
                  <a:cubicBezTo>
                    <a:pt x="227" y="486"/>
                    <a:pt x="234" y="446"/>
                    <a:pt x="212" y="417"/>
                  </a:cubicBezTo>
                  <a:cubicBezTo>
                    <a:pt x="193" y="392"/>
                    <a:pt x="127" y="367"/>
                    <a:pt x="127" y="332"/>
                  </a:cubicBezTo>
                </a:path>
              </a:pathLst>
            </a:custGeom>
            <a:solidFill>
              <a:srgbClr val="6EB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9" name="Freeform 14"/>
            <p:cNvSpPr>
              <a:spLocks/>
            </p:cNvSpPr>
            <p:nvPr/>
          </p:nvSpPr>
          <p:spPr bwMode="auto">
            <a:xfrm>
              <a:off x="3551" y="1136"/>
              <a:ext cx="141" cy="157"/>
            </a:xfrm>
            <a:custGeom>
              <a:avLst/>
              <a:gdLst>
                <a:gd name="T0" fmla="*/ 0 w 99"/>
                <a:gd name="T1" fmla="*/ 116 h 110"/>
                <a:gd name="T2" fmla="*/ 150 w 99"/>
                <a:gd name="T3" fmla="*/ 57 h 110"/>
                <a:gd name="T4" fmla="*/ 85 w 99"/>
                <a:gd name="T5" fmla="*/ 224 h 110"/>
                <a:gd name="T6" fmla="*/ 135 w 99"/>
                <a:gd name="T7" fmla="*/ 67 h 110"/>
                <a:gd name="T8" fmla="*/ 0 w 99"/>
                <a:gd name="T9" fmla="*/ 116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" h="110">
                  <a:moveTo>
                    <a:pt x="0" y="57"/>
                  </a:moveTo>
                  <a:cubicBezTo>
                    <a:pt x="0" y="57"/>
                    <a:pt x="50" y="0"/>
                    <a:pt x="74" y="28"/>
                  </a:cubicBezTo>
                  <a:cubicBezTo>
                    <a:pt x="99" y="55"/>
                    <a:pt x="63" y="84"/>
                    <a:pt x="42" y="110"/>
                  </a:cubicBezTo>
                  <a:cubicBezTo>
                    <a:pt x="42" y="110"/>
                    <a:pt x="94" y="58"/>
                    <a:pt x="67" y="33"/>
                  </a:cubicBezTo>
                  <a:cubicBezTo>
                    <a:pt x="39" y="7"/>
                    <a:pt x="2" y="52"/>
                    <a:pt x="0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0" name="Freeform 15"/>
            <p:cNvSpPr>
              <a:spLocks/>
            </p:cNvSpPr>
            <p:nvPr/>
          </p:nvSpPr>
          <p:spPr bwMode="auto">
            <a:xfrm>
              <a:off x="3375" y="1466"/>
              <a:ext cx="63" cy="175"/>
            </a:xfrm>
            <a:custGeom>
              <a:avLst/>
              <a:gdLst>
                <a:gd name="T0" fmla="*/ 89 w 44"/>
                <a:gd name="T1" fmla="*/ 44 h 123"/>
                <a:gd name="T2" fmla="*/ 49 w 44"/>
                <a:gd name="T3" fmla="*/ 16 h 123"/>
                <a:gd name="T4" fmla="*/ 13 w 44"/>
                <a:gd name="T5" fmla="*/ 81 h 123"/>
                <a:gd name="T6" fmla="*/ 47 w 44"/>
                <a:gd name="T7" fmla="*/ 249 h 123"/>
                <a:gd name="T8" fmla="*/ 24 w 44"/>
                <a:gd name="T9" fmla="*/ 166 h 123"/>
                <a:gd name="T10" fmla="*/ 16 w 44"/>
                <a:gd name="T11" fmla="*/ 120 h 123"/>
                <a:gd name="T12" fmla="*/ 30 w 44"/>
                <a:gd name="T13" fmla="*/ 63 h 123"/>
                <a:gd name="T14" fmla="*/ 60 w 44"/>
                <a:gd name="T15" fmla="*/ 24 h 123"/>
                <a:gd name="T16" fmla="*/ 90 w 44"/>
                <a:gd name="T17" fmla="*/ 34 h 1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4" h="123">
                  <a:moveTo>
                    <a:pt x="43" y="22"/>
                  </a:moveTo>
                  <a:cubicBezTo>
                    <a:pt x="43" y="11"/>
                    <a:pt x="36" y="0"/>
                    <a:pt x="24" y="8"/>
                  </a:cubicBezTo>
                  <a:cubicBezTo>
                    <a:pt x="14" y="15"/>
                    <a:pt x="8" y="28"/>
                    <a:pt x="6" y="40"/>
                  </a:cubicBezTo>
                  <a:cubicBezTo>
                    <a:pt x="0" y="69"/>
                    <a:pt x="5" y="99"/>
                    <a:pt x="23" y="123"/>
                  </a:cubicBezTo>
                  <a:cubicBezTo>
                    <a:pt x="15" y="111"/>
                    <a:pt x="15" y="95"/>
                    <a:pt x="12" y="82"/>
                  </a:cubicBezTo>
                  <a:cubicBezTo>
                    <a:pt x="10" y="74"/>
                    <a:pt x="9" y="67"/>
                    <a:pt x="8" y="59"/>
                  </a:cubicBezTo>
                  <a:cubicBezTo>
                    <a:pt x="6" y="48"/>
                    <a:pt x="10" y="41"/>
                    <a:pt x="15" y="31"/>
                  </a:cubicBezTo>
                  <a:cubicBezTo>
                    <a:pt x="18" y="24"/>
                    <a:pt x="23" y="17"/>
                    <a:pt x="29" y="12"/>
                  </a:cubicBezTo>
                  <a:cubicBezTo>
                    <a:pt x="36" y="8"/>
                    <a:pt x="40" y="11"/>
                    <a:pt x="44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1" name="Freeform 16"/>
            <p:cNvSpPr>
              <a:spLocks/>
            </p:cNvSpPr>
            <p:nvPr/>
          </p:nvSpPr>
          <p:spPr bwMode="auto">
            <a:xfrm>
              <a:off x="3257" y="1752"/>
              <a:ext cx="44" cy="123"/>
            </a:xfrm>
            <a:custGeom>
              <a:avLst/>
              <a:gdLst>
                <a:gd name="T0" fmla="*/ 61 w 31"/>
                <a:gd name="T1" fmla="*/ 14 h 86"/>
                <a:gd name="T2" fmla="*/ 37 w 31"/>
                <a:gd name="T3" fmla="*/ 6 h 86"/>
                <a:gd name="T4" fmla="*/ 20 w 31"/>
                <a:gd name="T5" fmla="*/ 44 h 86"/>
                <a:gd name="T6" fmla="*/ 23 w 31"/>
                <a:gd name="T7" fmla="*/ 104 h 86"/>
                <a:gd name="T8" fmla="*/ 28 w 31"/>
                <a:gd name="T9" fmla="*/ 142 h 86"/>
                <a:gd name="T10" fmla="*/ 37 w 31"/>
                <a:gd name="T11" fmla="*/ 176 h 86"/>
                <a:gd name="T12" fmla="*/ 57 w 31"/>
                <a:gd name="T13" fmla="*/ 6 h 86"/>
                <a:gd name="T14" fmla="*/ 58 w 31"/>
                <a:gd name="T15" fmla="*/ 13 h 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1" h="86">
                  <a:moveTo>
                    <a:pt x="30" y="7"/>
                  </a:moveTo>
                  <a:cubicBezTo>
                    <a:pt x="31" y="1"/>
                    <a:pt x="21" y="0"/>
                    <a:pt x="18" y="3"/>
                  </a:cubicBezTo>
                  <a:cubicBezTo>
                    <a:pt x="13" y="6"/>
                    <a:pt x="10" y="16"/>
                    <a:pt x="10" y="22"/>
                  </a:cubicBezTo>
                  <a:cubicBezTo>
                    <a:pt x="8" y="31"/>
                    <a:pt x="10" y="42"/>
                    <a:pt x="11" y="51"/>
                  </a:cubicBezTo>
                  <a:cubicBezTo>
                    <a:pt x="12" y="57"/>
                    <a:pt x="13" y="63"/>
                    <a:pt x="14" y="69"/>
                  </a:cubicBezTo>
                  <a:cubicBezTo>
                    <a:pt x="16" y="75"/>
                    <a:pt x="18" y="81"/>
                    <a:pt x="18" y="86"/>
                  </a:cubicBezTo>
                  <a:cubicBezTo>
                    <a:pt x="18" y="67"/>
                    <a:pt x="0" y="14"/>
                    <a:pt x="28" y="3"/>
                  </a:cubicBezTo>
                  <a:cubicBezTo>
                    <a:pt x="29" y="4"/>
                    <a:pt x="29" y="5"/>
                    <a:pt x="2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2" name="Freeform 17"/>
            <p:cNvSpPr>
              <a:spLocks/>
            </p:cNvSpPr>
            <p:nvPr/>
          </p:nvSpPr>
          <p:spPr bwMode="auto">
            <a:xfrm>
              <a:off x="3503" y="1794"/>
              <a:ext cx="62" cy="23"/>
            </a:xfrm>
            <a:custGeom>
              <a:avLst/>
              <a:gdLst>
                <a:gd name="T0" fmla="*/ 4 w 43"/>
                <a:gd name="T1" fmla="*/ 20 h 16"/>
                <a:gd name="T2" fmla="*/ 53 w 43"/>
                <a:gd name="T3" fmla="*/ 29 h 16"/>
                <a:gd name="T4" fmla="*/ 89 w 43"/>
                <a:gd name="T5" fmla="*/ 0 h 16"/>
                <a:gd name="T6" fmla="*/ 43 w 43"/>
                <a:gd name="T7" fmla="*/ 33 h 16"/>
                <a:gd name="T8" fmla="*/ 0 w 43"/>
                <a:gd name="T9" fmla="*/ 23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16">
                  <a:moveTo>
                    <a:pt x="2" y="10"/>
                  </a:moveTo>
                  <a:cubicBezTo>
                    <a:pt x="2" y="15"/>
                    <a:pt x="21" y="15"/>
                    <a:pt x="26" y="14"/>
                  </a:cubicBezTo>
                  <a:cubicBezTo>
                    <a:pt x="32" y="12"/>
                    <a:pt x="40" y="6"/>
                    <a:pt x="43" y="0"/>
                  </a:cubicBezTo>
                  <a:cubicBezTo>
                    <a:pt x="40" y="11"/>
                    <a:pt x="32" y="16"/>
                    <a:pt x="21" y="16"/>
                  </a:cubicBezTo>
                  <a:cubicBezTo>
                    <a:pt x="14" y="15"/>
                    <a:pt x="7" y="12"/>
                    <a:pt x="0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3" name="Freeform 18"/>
            <p:cNvSpPr>
              <a:spLocks/>
            </p:cNvSpPr>
            <p:nvPr/>
          </p:nvSpPr>
          <p:spPr bwMode="auto">
            <a:xfrm>
              <a:off x="3909" y="1854"/>
              <a:ext cx="58" cy="48"/>
            </a:xfrm>
            <a:custGeom>
              <a:avLst/>
              <a:gdLst>
                <a:gd name="T0" fmla="*/ 20 w 41"/>
                <a:gd name="T1" fmla="*/ 0 h 34"/>
                <a:gd name="T2" fmla="*/ 82 w 41"/>
                <a:gd name="T3" fmla="*/ 32 h 34"/>
                <a:gd name="T4" fmla="*/ 20 w 41"/>
                <a:gd name="T5" fmla="*/ 0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" h="34">
                  <a:moveTo>
                    <a:pt x="10" y="0"/>
                  </a:moveTo>
                  <a:cubicBezTo>
                    <a:pt x="10" y="0"/>
                    <a:pt x="4" y="26"/>
                    <a:pt x="41" y="16"/>
                  </a:cubicBezTo>
                  <a:cubicBezTo>
                    <a:pt x="41" y="16"/>
                    <a:pt x="0" y="34"/>
                    <a:pt x="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" name="Freeform 19"/>
            <p:cNvSpPr>
              <a:spLocks/>
            </p:cNvSpPr>
            <p:nvPr/>
          </p:nvSpPr>
          <p:spPr bwMode="auto">
            <a:xfrm>
              <a:off x="4007" y="1962"/>
              <a:ext cx="83" cy="101"/>
            </a:xfrm>
            <a:custGeom>
              <a:avLst/>
              <a:gdLst>
                <a:gd name="T0" fmla="*/ 33 w 58"/>
                <a:gd name="T1" fmla="*/ 0 h 71"/>
                <a:gd name="T2" fmla="*/ 119 w 58"/>
                <a:gd name="T3" fmla="*/ 110 h 71"/>
                <a:gd name="T4" fmla="*/ 33 w 58"/>
                <a:gd name="T5" fmla="*/ 0 h 7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" h="71">
                  <a:moveTo>
                    <a:pt x="16" y="0"/>
                  </a:moveTo>
                  <a:cubicBezTo>
                    <a:pt x="16" y="0"/>
                    <a:pt x="7" y="61"/>
                    <a:pt x="58" y="54"/>
                  </a:cubicBezTo>
                  <a:cubicBezTo>
                    <a:pt x="58" y="54"/>
                    <a:pt x="0" y="71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" name="Freeform 20"/>
            <p:cNvSpPr>
              <a:spLocks/>
            </p:cNvSpPr>
            <p:nvPr/>
          </p:nvSpPr>
          <p:spPr bwMode="auto">
            <a:xfrm>
              <a:off x="3247" y="2602"/>
              <a:ext cx="110" cy="103"/>
            </a:xfrm>
            <a:custGeom>
              <a:avLst/>
              <a:gdLst>
                <a:gd name="T0" fmla="*/ 0 w 77"/>
                <a:gd name="T1" fmla="*/ 84 h 72"/>
                <a:gd name="T2" fmla="*/ 106 w 77"/>
                <a:gd name="T3" fmla="*/ 147 h 72"/>
                <a:gd name="T4" fmla="*/ 0 w 77"/>
                <a:gd name="T5" fmla="*/ 84 h 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7" h="72">
                  <a:moveTo>
                    <a:pt x="0" y="41"/>
                  </a:moveTo>
                  <a:cubicBezTo>
                    <a:pt x="0" y="41"/>
                    <a:pt x="68" y="6"/>
                    <a:pt x="52" y="72"/>
                  </a:cubicBezTo>
                  <a:cubicBezTo>
                    <a:pt x="52" y="72"/>
                    <a:pt x="77" y="0"/>
                    <a:pt x="0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6" name="Freeform 21"/>
            <p:cNvSpPr>
              <a:spLocks/>
            </p:cNvSpPr>
            <p:nvPr/>
          </p:nvSpPr>
          <p:spPr bwMode="auto">
            <a:xfrm>
              <a:off x="3632" y="2685"/>
              <a:ext cx="44" cy="58"/>
            </a:xfrm>
            <a:custGeom>
              <a:avLst/>
              <a:gdLst>
                <a:gd name="T0" fmla="*/ 0 w 31"/>
                <a:gd name="T1" fmla="*/ 59 h 41"/>
                <a:gd name="T2" fmla="*/ 61 w 31"/>
                <a:gd name="T3" fmla="*/ 82 h 41"/>
                <a:gd name="T4" fmla="*/ 0 w 31"/>
                <a:gd name="T5" fmla="*/ 59 h 4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" h="41">
                  <a:moveTo>
                    <a:pt x="0" y="30"/>
                  </a:moveTo>
                  <a:cubicBezTo>
                    <a:pt x="0" y="30"/>
                    <a:pt x="27" y="7"/>
                    <a:pt x="30" y="41"/>
                  </a:cubicBezTo>
                  <a:cubicBezTo>
                    <a:pt x="30" y="41"/>
                    <a:pt x="31" y="0"/>
                    <a:pt x="0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7" name="Freeform 22"/>
            <p:cNvSpPr>
              <a:spLocks/>
            </p:cNvSpPr>
            <p:nvPr/>
          </p:nvSpPr>
          <p:spPr bwMode="auto">
            <a:xfrm>
              <a:off x="3974" y="2564"/>
              <a:ext cx="73" cy="60"/>
            </a:xfrm>
            <a:custGeom>
              <a:avLst/>
              <a:gdLst>
                <a:gd name="T0" fmla="*/ 104 w 51"/>
                <a:gd name="T1" fmla="*/ 63 h 42"/>
                <a:gd name="T2" fmla="*/ 0 w 51"/>
                <a:gd name="T3" fmla="*/ 86 h 42"/>
                <a:gd name="T4" fmla="*/ 104 w 51"/>
                <a:gd name="T5" fmla="*/ 63 h 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1" h="42">
                  <a:moveTo>
                    <a:pt x="51" y="31"/>
                  </a:moveTo>
                  <a:cubicBezTo>
                    <a:pt x="51" y="31"/>
                    <a:pt x="13" y="11"/>
                    <a:pt x="0" y="42"/>
                  </a:cubicBezTo>
                  <a:cubicBezTo>
                    <a:pt x="0" y="42"/>
                    <a:pt x="12" y="0"/>
                    <a:pt x="51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8" name="Freeform 23"/>
            <p:cNvSpPr>
              <a:spLocks/>
            </p:cNvSpPr>
            <p:nvPr/>
          </p:nvSpPr>
          <p:spPr bwMode="auto">
            <a:xfrm>
              <a:off x="4065" y="2358"/>
              <a:ext cx="85" cy="96"/>
            </a:xfrm>
            <a:custGeom>
              <a:avLst/>
              <a:gdLst>
                <a:gd name="T0" fmla="*/ 122 w 59"/>
                <a:gd name="T1" fmla="*/ 0 h 67"/>
                <a:gd name="T2" fmla="*/ 0 w 59"/>
                <a:gd name="T3" fmla="*/ 138 h 67"/>
                <a:gd name="T4" fmla="*/ 122 w 59"/>
                <a:gd name="T5" fmla="*/ 0 h 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9" h="67">
                  <a:moveTo>
                    <a:pt x="59" y="0"/>
                  </a:moveTo>
                  <a:cubicBezTo>
                    <a:pt x="59" y="0"/>
                    <a:pt x="13" y="15"/>
                    <a:pt x="0" y="67"/>
                  </a:cubicBezTo>
                  <a:cubicBezTo>
                    <a:pt x="0" y="67"/>
                    <a:pt x="2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9" name="Freeform 24"/>
            <p:cNvSpPr>
              <a:spLocks/>
            </p:cNvSpPr>
            <p:nvPr/>
          </p:nvSpPr>
          <p:spPr bwMode="auto">
            <a:xfrm>
              <a:off x="4322" y="2109"/>
              <a:ext cx="100" cy="47"/>
            </a:xfrm>
            <a:custGeom>
              <a:avLst/>
              <a:gdLst>
                <a:gd name="T0" fmla="*/ 24 w 70"/>
                <a:gd name="T1" fmla="*/ 0 h 33"/>
                <a:gd name="T2" fmla="*/ 0 w 70"/>
                <a:gd name="T3" fmla="*/ 67 h 33"/>
                <a:gd name="T4" fmla="*/ 24 w 70"/>
                <a:gd name="T5" fmla="*/ 0 h 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0" h="33">
                  <a:moveTo>
                    <a:pt x="12" y="0"/>
                  </a:moveTo>
                  <a:cubicBezTo>
                    <a:pt x="12" y="0"/>
                    <a:pt x="70" y="5"/>
                    <a:pt x="0" y="33"/>
                  </a:cubicBezTo>
                  <a:cubicBezTo>
                    <a:pt x="0" y="33"/>
                    <a:pt x="58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0" name="Freeform 25"/>
            <p:cNvSpPr>
              <a:spLocks/>
            </p:cNvSpPr>
            <p:nvPr/>
          </p:nvSpPr>
          <p:spPr bwMode="auto">
            <a:xfrm>
              <a:off x="4723" y="2351"/>
              <a:ext cx="205" cy="186"/>
            </a:xfrm>
            <a:custGeom>
              <a:avLst/>
              <a:gdLst>
                <a:gd name="T0" fmla="*/ 0 w 144"/>
                <a:gd name="T1" fmla="*/ 1 h 130"/>
                <a:gd name="T2" fmla="*/ 91 w 144"/>
                <a:gd name="T3" fmla="*/ 19 h 130"/>
                <a:gd name="T4" fmla="*/ 142 w 144"/>
                <a:gd name="T5" fmla="*/ 43 h 130"/>
                <a:gd name="T6" fmla="*/ 249 w 144"/>
                <a:gd name="T7" fmla="*/ 127 h 130"/>
                <a:gd name="T8" fmla="*/ 265 w 144"/>
                <a:gd name="T9" fmla="*/ 236 h 130"/>
                <a:gd name="T10" fmla="*/ 148 w 144"/>
                <a:gd name="T11" fmla="*/ 246 h 130"/>
                <a:gd name="T12" fmla="*/ 100 w 144"/>
                <a:gd name="T13" fmla="*/ 222 h 130"/>
                <a:gd name="T14" fmla="*/ 188 w 144"/>
                <a:gd name="T15" fmla="*/ 236 h 130"/>
                <a:gd name="T16" fmla="*/ 238 w 144"/>
                <a:gd name="T17" fmla="*/ 233 h 130"/>
                <a:gd name="T18" fmla="*/ 229 w 144"/>
                <a:gd name="T19" fmla="*/ 119 h 130"/>
                <a:gd name="T20" fmla="*/ 185 w 144"/>
                <a:gd name="T21" fmla="*/ 76 h 130"/>
                <a:gd name="T22" fmla="*/ 125 w 144"/>
                <a:gd name="T23" fmla="*/ 53 h 130"/>
                <a:gd name="T24" fmla="*/ 80 w 144"/>
                <a:gd name="T25" fmla="*/ 29 h 130"/>
                <a:gd name="T26" fmla="*/ 9 w 144"/>
                <a:gd name="T27" fmla="*/ 0 h 1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4" h="130">
                  <a:moveTo>
                    <a:pt x="0" y="1"/>
                  </a:moveTo>
                  <a:cubicBezTo>
                    <a:pt x="15" y="4"/>
                    <a:pt x="30" y="7"/>
                    <a:pt x="45" y="9"/>
                  </a:cubicBezTo>
                  <a:cubicBezTo>
                    <a:pt x="55" y="11"/>
                    <a:pt x="61" y="17"/>
                    <a:pt x="70" y="21"/>
                  </a:cubicBezTo>
                  <a:cubicBezTo>
                    <a:pt x="91" y="30"/>
                    <a:pt x="110" y="42"/>
                    <a:pt x="123" y="62"/>
                  </a:cubicBezTo>
                  <a:cubicBezTo>
                    <a:pt x="132" y="76"/>
                    <a:pt x="144" y="100"/>
                    <a:pt x="131" y="115"/>
                  </a:cubicBezTo>
                  <a:cubicBezTo>
                    <a:pt x="118" y="130"/>
                    <a:pt x="89" y="126"/>
                    <a:pt x="73" y="120"/>
                  </a:cubicBezTo>
                  <a:cubicBezTo>
                    <a:pt x="64" y="117"/>
                    <a:pt x="56" y="114"/>
                    <a:pt x="49" y="108"/>
                  </a:cubicBezTo>
                  <a:cubicBezTo>
                    <a:pt x="61" y="115"/>
                    <a:pt x="79" y="113"/>
                    <a:pt x="93" y="115"/>
                  </a:cubicBezTo>
                  <a:cubicBezTo>
                    <a:pt x="101" y="115"/>
                    <a:pt x="110" y="118"/>
                    <a:pt x="117" y="114"/>
                  </a:cubicBezTo>
                  <a:cubicBezTo>
                    <a:pt x="142" y="104"/>
                    <a:pt x="124" y="71"/>
                    <a:pt x="113" y="58"/>
                  </a:cubicBezTo>
                  <a:cubicBezTo>
                    <a:pt x="107" y="50"/>
                    <a:pt x="99" y="43"/>
                    <a:pt x="91" y="37"/>
                  </a:cubicBezTo>
                  <a:cubicBezTo>
                    <a:pt x="82" y="31"/>
                    <a:pt x="72" y="30"/>
                    <a:pt x="62" y="26"/>
                  </a:cubicBezTo>
                  <a:cubicBezTo>
                    <a:pt x="54" y="23"/>
                    <a:pt x="47" y="17"/>
                    <a:pt x="39" y="14"/>
                  </a:cubicBezTo>
                  <a:cubicBezTo>
                    <a:pt x="28" y="10"/>
                    <a:pt x="11" y="1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1" name="Freeform 26"/>
            <p:cNvSpPr>
              <a:spLocks/>
            </p:cNvSpPr>
            <p:nvPr/>
          </p:nvSpPr>
          <p:spPr bwMode="auto">
            <a:xfrm>
              <a:off x="3993" y="3358"/>
              <a:ext cx="169" cy="111"/>
            </a:xfrm>
            <a:custGeom>
              <a:avLst/>
              <a:gdLst>
                <a:gd name="T0" fmla="*/ 6 w 119"/>
                <a:gd name="T1" fmla="*/ 13 h 78"/>
                <a:gd name="T2" fmla="*/ 135 w 119"/>
                <a:gd name="T3" fmla="*/ 142 h 78"/>
                <a:gd name="T4" fmla="*/ 202 w 119"/>
                <a:gd name="T5" fmla="*/ 157 h 78"/>
                <a:gd name="T6" fmla="*/ 234 w 119"/>
                <a:gd name="T7" fmla="*/ 97 h 78"/>
                <a:gd name="T8" fmla="*/ 124 w 119"/>
                <a:gd name="T9" fmla="*/ 125 h 78"/>
                <a:gd name="T10" fmla="*/ 57 w 119"/>
                <a:gd name="T11" fmla="*/ 77 h 78"/>
                <a:gd name="T12" fmla="*/ 0 w 119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" h="78">
                  <a:moveTo>
                    <a:pt x="3" y="6"/>
                  </a:moveTo>
                  <a:cubicBezTo>
                    <a:pt x="18" y="35"/>
                    <a:pt x="36" y="57"/>
                    <a:pt x="67" y="70"/>
                  </a:cubicBezTo>
                  <a:cubicBezTo>
                    <a:pt x="74" y="73"/>
                    <a:pt x="92" y="78"/>
                    <a:pt x="100" y="77"/>
                  </a:cubicBezTo>
                  <a:cubicBezTo>
                    <a:pt x="112" y="75"/>
                    <a:pt x="119" y="58"/>
                    <a:pt x="116" y="48"/>
                  </a:cubicBezTo>
                  <a:cubicBezTo>
                    <a:pt x="117" y="78"/>
                    <a:pt x="79" y="72"/>
                    <a:pt x="61" y="62"/>
                  </a:cubicBezTo>
                  <a:cubicBezTo>
                    <a:pt x="50" y="56"/>
                    <a:pt x="38" y="47"/>
                    <a:pt x="28" y="38"/>
                  </a:cubicBezTo>
                  <a:cubicBezTo>
                    <a:pt x="15" y="27"/>
                    <a:pt x="11" y="13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2" name="Freeform 27"/>
            <p:cNvSpPr>
              <a:spLocks/>
            </p:cNvSpPr>
            <p:nvPr/>
          </p:nvSpPr>
          <p:spPr bwMode="auto">
            <a:xfrm>
              <a:off x="2977" y="3027"/>
              <a:ext cx="99" cy="241"/>
            </a:xfrm>
            <a:custGeom>
              <a:avLst/>
              <a:gdLst>
                <a:gd name="T0" fmla="*/ 136 w 69"/>
                <a:gd name="T1" fmla="*/ 0 h 169"/>
                <a:gd name="T2" fmla="*/ 85 w 69"/>
                <a:gd name="T3" fmla="*/ 53 h 169"/>
                <a:gd name="T4" fmla="*/ 49 w 69"/>
                <a:gd name="T5" fmla="*/ 87 h 169"/>
                <a:gd name="T6" fmla="*/ 4 w 69"/>
                <a:gd name="T7" fmla="*/ 197 h 169"/>
                <a:gd name="T8" fmla="*/ 47 w 69"/>
                <a:gd name="T9" fmla="*/ 315 h 169"/>
                <a:gd name="T10" fmla="*/ 142 w 69"/>
                <a:gd name="T11" fmla="*/ 221 h 169"/>
                <a:gd name="T12" fmla="*/ 72 w 69"/>
                <a:gd name="T13" fmla="*/ 299 h 169"/>
                <a:gd name="T14" fmla="*/ 23 w 69"/>
                <a:gd name="T15" fmla="*/ 207 h 169"/>
                <a:gd name="T16" fmla="*/ 52 w 69"/>
                <a:gd name="T17" fmla="*/ 106 h 169"/>
                <a:gd name="T18" fmla="*/ 100 w 69"/>
                <a:gd name="T19" fmla="*/ 51 h 169"/>
                <a:gd name="T20" fmla="*/ 136 w 69"/>
                <a:gd name="T21" fmla="*/ 0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9" h="169">
                  <a:moveTo>
                    <a:pt x="66" y="0"/>
                  </a:moveTo>
                  <a:cubicBezTo>
                    <a:pt x="63" y="10"/>
                    <a:pt x="48" y="20"/>
                    <a:pt x="41" y="26"/>
                  </a:cubicBezTo>
                  <a:cubicBezTo>
                    <a:pt x="35" y="31"/>
                    <a:pt x="30" y="37"/>
                    <a:pt x="24" y="43"/>
                  </a:cubicBezTo>
                  <a:cubicBezTo>
                    <a:pt x="12" y="56"/>
                    <a:pt x="4" y="78"/>
                    <a:pt x="2" y="97"/>
                  </a:cubicBezTo>
                  <a:cubicBezTo>
                    <a:pt x="0" y="116"/>
                    <a:pt x="4" y="144"/>
                    <a:pt x="23" y="155"/>
                  </a:cubicBezTo>
                  <a:cubicBezTo>
                    <a:pt x="47" y="169"/>
                    <a:pt x="62" y="123"/>
                    <a:pt x="69" y="109"/>
                  </a:cubicBezTo>
                  <a:cubicBezTo>
                    <a:pt x="61" y="119"/>
                    <a:pt x="48" y="145"/>
                    <a:pt x="35" y="147"/>
                  </a:cubicBezTo>
                  <a:cubicBezTo>
                    <a:pt x="15" y="149"/>
                    <a:pt x="11" y="116"/>
                    <a:pt x="11" y="102"/>
                  </a:cubicBezTo>
                  <a:cubicBezTo>
                    <a:pt x="11" y="83"/>
                    <a:pt x="14" y="67"/>
                    <a:pt x="25" y="52"/>
                  </a:cubicBezTo>
                  <a:cubicBezTo>
                    <a:pt x="32" y="42"/>
                    <a:pt x="40" y="33"/>
                    <a:pt x="49" y="25"/>
                  </a:cubicBezTo>
                  <a:cubicBezTo>
                    <a:pt x="56" y="19"/>
                    <a:pt x="67" y="9"/>
                    <a:pt x="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3" name="Freeform 28"/>
            <p:cNvSpPr>
              <a:spLocks/>
            </p:cNvSpPr>
            <p:nvPr/>
          </p:nvSpPr>
          <p:spPr bwMode="auto">
            <a:xfrm>
              <a:off x="2596" y="1631"/>
              <a:ext cx="96" cy="186"/>
            </a:xfrm>
            <a:custGeom>
              <a:avLst/>
              <a:gdLst>
                <a:gd name="T0" fmla="*/ 138 w 67"/>
                <a:gd name="T1" fmla="*/ 30 h 130"/>
                <a:gd name="T2" fmla="*/ 77 w 67"/>
                <a:gd name="T3" fmla="*/ 0 h 130"/>
                <a:gd name="T4" fmla="*/ 16 w 67"/>
                <a:gd name="T5" fmla="*/ 39 h 130"/>
                <a:gd name="T6" fmla="*/ 19 w 67"/>
                <a:gd name="T7" fmla="*/ 143 h 130"/>
                <a:gd name="T8" fmla="*/ 70 w 67"/>
                <a:gd name="T9" fmla="*/ 266 h 130"/>
                <a:gd name="T10" fmla="*/ 39 w 67"/>
                <a:gd name="T11" fmla="*/ 170 h 130"/>
                <a:gd name="T12" fmla="*/ 27 w 67"/>
                <a:gd name="T13" fmla="*/ 134 h 130"/>
                <a:gd name="T14" fmla="*/ 27 w 67"/>
                <a:gd name="T15" fmla="*/ 53 h 130"/>
                <a:gd name="T16" fmla="*/ 76 w 67"/>
                <a:gd name="T17" fmla="*/ 10 h 130"/>
                <a:gd name="T18" fmla="*/ 136 w 67"/>
                <a:gd name="T19" fmla="*/ 29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130">
                  <a:moveTo>
                    <a:pt x="67" y="15"/>
                  </a:moveTo>
                  <a:cubicBezTo>
                    <a:pt x="62" y="2"/>
                    <a:pt x="49" y="0"/>
                    <a:pt x="38" y="0"/>
                  </a:cubicBezTo>
                  <a:cubicBezTo>
                    <a:pt x="23" y="0"/>
                    <a:pt x="15" y="6"/>
                    <a:pt x="8" y="19"/>
                  </a:cubicBezTo>
                  <a:cubicBezTo>
                    <a:pt x="0" y="35"/>
                    <a:pt x="4" y="53"/>
                    <a:pt x="9" y="70"/>
                  </a:cubicBezTo>
                  <a:cubicBezTo>
                    <a:pt x="15" y="90"/>
                    <a:pt x="23" y="112"/>
                    <a:pt x="34" y="130"/>
                  </a:cubicBezTo>
                  <a:cubicBezTo>
                    <a:pt x="24" y="119"/>
                    <a:pt x="24" y="98"/>
                    <a:pt x="19" y="83"/>
                  </a:cubicBezTo>
                  <a:cubicBezTo>
                    <a:pt x="17" y="77"/>
                    <a:pt x="14" y="72"/>
                    <a:pt x="13" y="66"/>
                  </a:cubicBezTo>
                  <a:cubicBezTo>
                    <a:pt x="10" y="54"/>
                    <a:pt x="9" y="38"/>
                    <a:pt x="13" y="26"/>
                  </a:cubicBezTo>
                  <a:cubicBezTo>
                    <a:pt x="18" y="14"/>
                    <a:pt x="24" y="7"/>
                    <a:pt x="37" y="5"/>
                  </a:cubicBezTo>
                  <a:cubicBezTo>
                    <a:pt x="51" y="3"/>
                    <a:pt x="54" y="8"/>
                    <a:pt x="66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4" name="Freeform 29"/>
            <p:cNvSpPr>
              <a:spLocks/>
            </p:cNvSpPr>
            <p:nvPr/>
          </p:nvSpPr>
          <p:spPr bwMode="auto">
            <a:xfrm>
              <a:off x="3101" y="2656"/>
              <a:ext cx="59" cy="89"/>
            </a:xfrm>
            <a:custGeom>
              <a:avLst/>
              <a:gdLst>
                <a:gd name="T0" fmla="*/ 81 w 41"/>
                <a:gd name="T1" fmla="*/ 1 h 62"/>
                <a:gd name="T2" fmla="*/ 10 w 41"/>
                <a:gd name="T3" fmla="*/ 62 h 62"/>
                <a:gd name="T4" fmla="*/ 52 w 41"/>
                <a:gd name="T5" fmla="*/ 128 h 62"/>
                <a:gd name="T6" fmla="*/ 20 w 41"/>
                <a:gd name="T7" fmla="*/ 99 h 62"/>
                <a:gd name="T8" fmla="*/ 27 w 41"/>
                <a:gd name="T9" fmla="*/ 56 h 62"/>
                <a:gd name="T10" fmla="*/ 85 w 41"/>
                <a:gd name="T11" fmla="*/ 0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62">
                  <a:moveTo>
                    <a:pt x="39" y="1"/>
                  </a:moveTo>
                  <a:cubicBezTo>
                    <a:pt x="25" y="11"/>
                    <a:pt x="10" y="12"/>
                    <a:pt x="5" y="30"/>
                  </a:cubicBezTo>
                  <a:cubicBezTo>
                    <a:pt x="0" y="48"/>
                    <a:pt x="8" y="56"/>
                    <a:pt x="25" y="62"/>
                  </a:cubicBezTo>
                  <a:cubicBezTo>
                    <a:pt x="19" y="57"/>
                    <a:pt x="13" y="56"/>
                    <a:pt x="10" y="48"/>
                  </a:cubicBezTo>
                  <a:cubicBezTo>
                    <a:pt x="8" y="41"/>
                    <a:pt x="10" y="33"/>
                    <a:pt x="13" y="27"/>
                  </a:cubicBezTo>
                  <a:cubicBezTo>
                    <a:pt x="18" y="17"/>
                    <a:pt x="39" y="9"/>
                    <a:pt x="4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5" name="Freeform 30"/>
            <p:cNvSpPr>
              <a:spLocks/>
            </p:cNvSpPr>
            <p:nvPr/>
          </p:nvSpPr>
          <p:spPr bwMode="auto">
            <a:xfrm>
              <a:off x="4373" y="1323"/>
              <a:ext cx="163" cy="107"/>
            </a:xfrm>
            <a:custGeom>
              <a:avLst/>
              <a:gdLst>
                <a:gd name="T0" fmla="*/ 1 w 114"/>
                <a:gd name="T1" fmla="*/ 148 h 75"/>
                <a:gd name="T2" fmla="*/ 124 w 114"/>
                <a:gd name="T3" fmla="*/ 23 h 75"/>
                <a:gd name="T4" fmla="*/ 190 w 114"/>
                <a:gd name="T5" fmla="*/ 4 h 75"/>
                <a:gd name="T6" fmla="*/ 233 w 114"/>
                <a:gd name="T7" fmla="*/ 53 h 75"/>
                <a:gd name="T8" fmla="*/ 182 w 114"/>
                <a:gd name="T9" fmla="*/ 14 h 75"/>
                <a:gd name="T10" fmla="*/ 127 w 114"/>
                <a:gd name="T11" fmla="*/ 43 h 75"/>
                <a:gd name="T12" fmla="*/ 57 w 114"/>
                <a:gd name="T13" fmla="*/ 96 h 75"/>
                <a:gd name="T14" fmla="*/ 0 w 114"/>
                <a:gd name="T15" fmla="*/ 153 h 7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4" h="75">
                  <a:moveTo>
                    <a:pt x="1" y="73"/>
                  </a:moveTo>
                  <a:cubicBezTo>
                    <a:pt x="20" y="53"/>
                    <a:pt x="40" y="29"/>
                    <a:pt x="61" y="11"/>
                  </a:cubicBezTo>
                  <a:cubicBezTo>
                    <a:pt x="70" y="4"/>
                    <a:pt x="81" y="0"/>
                    <a:pt x="93" y="2"/>
                  </a:cubicBezTo>
                  <a:cubicBezTo>
                    <a:pt x="103" y="4"/>
                    <a:pt x="113" y="15"/>
                    <a:pt x="114" y="26"/>
                  </a:cubicBezTo>
                  <a:cubicBezTo>
                    <a:pt x="112" y="17"/>
                    <a:pt x="97" y="8"/>
                    <a:pt x="89" y="7"/>
                  </a:cubicBezTo>
                  <a:cubicBezTo>
                    <a:pt x="75" y="4"/>
                    <a:pt x="70" y="12"/>
                    <a:pt x="62" y="21"/>
                  </a:cubicBezTo>
                  <a:cubicBezTo>
                    <a:pt x="52" y="31"/>
                    <a:pt x="39" y="39"/>
                    <a:pt x="28" y="47"/>
                  </a:cubicBezTo>
                  <a:cubicBezTo>
                    <a:pt x="20" y="54"/>
                    <a:pt x="2" y="66"/>
                    <a:pt x="0" y="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6" name="Freeform 31"/>
            <p:cNvSpPr>
              <a:spLocks/>
            </p:cNvSpPr>
            <p:nvPr/>
          </p:nvSpPr>
          <p:spPr bwMode="auto">
            <a:xfrm>
              <a:off x="4354" y="1811"/>
              <a:ext cx="102" cy="97"/>
            </a:xfrm>
            <a:custGeom>
              <a:avLst/>
              <a:gdLst>
                <a:gd name="T0" fmla="*/ 140 w 72"/>
                <a:gd name="T1" fmla="*/ 30 h 68"/>
                <a:gd name="T2" fmla="*/ 64 w 72"/>
                <a:gd name="T3" fmla="*/ 43 h 68"/>
                <a:gd name="T4" fmla="*/ 34 w 72"/>
                <a:gd name="T5" fmla="*/ 91 h 68"/>
                <a:gd name="T6" fmla="*/ 0 w 72"/>
                <a:gd name="T7" fmla="*/ 138 h 68"/>
                <a:gd name="T8" fmla="*/ 74 w 72"/>
                <a:gd name="T9" fmla="*/ 43 h 68"/>
                <a:gd name="T10" fmla="*/ 139 w 72"/>
                <a:gd name="T11" fmla="*/ 27 h 68"/>
                <a:gd name="T12" fmla="*/ 139 w 72"/>
                <a:gd name="T13" fmla="*/ 24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" h="68">
                  <a:moveTo>
                    <a:pt x="70" y="15"/>
                  </a:moveTo>
                  <a:cubicBezTo>
                    <a:pt x="66" y="0"/>
                    <a:pt x="39" y="15"/>
                    <a:pt x="32" y="21"/>
                  </a:cubicBezTo>
                  <a:cubicBezTo>
                    <a:pt x="24" y="27"/>
                    <a:pt x="22" y="37"/>
                    <a:pt x="17" y="45"/>
                  </a:cubicBezTo>
                  <a:cubicBezTo>
                    <a:pt x="13" y="53"/>
                    <a:pt x="4" y="60"/>
                    <a:pt x="0" y="68"/>
                  </a:cubicBezTo>
                  <a:cubicBezTo>
                    <a:pt x="16" y="54"/>
                    <a:pt x="20" y="32"/>
                    <a:pt x="37" y="21"/>
                  </a:cubicBezTo>
                  <a:cubicBezTo>
                    <a:pt x="45" y="16"/>
                    <a:pt x="60" y="8"/>
                    <a:pt x="69" y="13"/>
                  </a:cubicBezTo>
                  <a:cubicBezTo>
                    <a:pt x="72" y="14"/>
                    <a:pt x="70" y="13"/>
                    <a:pt x="69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7" name="Freeform 32"/>
            <p:cNvSpPr>
              <a:spLocks/>
            </p:cNvSpPr>
            <p:nvPr/>
          </p:nvSpPr>
          <p:spPr bwMode="auto">
            <a:xfrm>
              <a:off x="3309" y="2346"/>
              <a:ext cx="290" cy="222"/>
            </a:xfrm>
            <a:custGeom>
              <a:avLst/>
              <a:gdLst>
                <a:gd name="T0" fmla="*/ 86 w 203"/>
                <a:gd name="T1" fmla="*/ 0 h 156"/>
                <a:gd name="T2" fmla="*/ 414 w 203"/>
                <a:gd name="T3" fmla="*/ 178 h 156"/>
                <a:gd name="T4" fmla="*/ 86 w 203"/>
                <a:gd name="T5" fmla="*/ 0 h 1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3" h="156">
                  <a:moveTo>
                    <a:pt x="42" y="0"/>
                  </a:moveTo>
                  <a:cubicBezTo>
                    <a:pt x="38" y="62"/>
                    <a:pt x="50" y="126"/>
                    <a:pt x="203" y="88"/>
                  </a:cubicBezTo>
                  <a:cubicBezTo>
                    <a:pt x="203" y="88"/>
                    <a:pt x="0" y="156"/>
                    <a:pt x="42" y="0"/>
                  </a:cubicBezTo>
                </a:path>
              </a:pathLst>
            </a:custGeom>
            <a:solidFill>
              <a:srgbClr val="732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8" name="Freeform 33"/>
            <p:cNvSpPr>
              <a:spLocks/>
            </p:cNvSpPr>
            <p:nvPr/>
          </p:nvSpPr>
          <p:spPr bwMode="auto">
            <a:xfrm>
              <a:off x="3064" y="1869"/>
              <a:ext cx="615" cy="805"/>
            </a:xfrm>
            <a:custGeom>
              <a:avLst/>
              <a:gdLst>
                <a:gd name="T0" fmla="*/ 855 w 431"/>
                <a:gd name="T1" fmla="*/ 0 h 564"/>
                <a:gd name="T2" fmla="*/ 168 w 431"/>
                <a:gd name="T3" fmla="*/ 414 h 564"/>
                <a:gd name="T4" fmla="*/ 629 w 431"/>
                <a:gd name="T5" fmla="*/ 1149 h 564"/>
                <a:gd name="T6" fmla="*/ 639 w 431"/>
                <a:gd name="T7" fmla="*/ 1149 h 564"/>
                <a:gd name="T8" fmla="*/ 558 w 431"/>
                <a:gd name="T9" fmla="*/ 901 h 564"/>
                <a:gd name="T10" fmla="*/ 445 w 431"/>
                <a:gd name="T11" fmla="*/ 852 h 564"/>
                <a:gd name="T12" fmla="*/ 415 w 431"/>
                <a:gd name="T13" fmla="*/ 749 h 564"/>
                <a:gd name="T14" fmla="*/ 432 w 431"/>
                <a:gd name="T15" fmla="*/ 657 h 564"/>
                <a:gd name="T16" fmla="*/ 878 w 431"/>
                <a:gd name="T17" fmla="*/ 0 h 564"/>
                <a:gd name="T18" fmla="*/ 855 w 431"/>
                <a:gd name="T19" fmla="*/ 0 h 5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1" h="564">
                  <a:moveTo>
                    <a:pt x="420" y="0"/>
                  </a:moveTo>
                  <a:cubicBezTo>
                    <a:pt x="368" y="0"/>
                    <a:pt x="155" y="12"/>
                    <a:pt x="83" y="203"/>
                  </a:cubicBezTo>
                  <a:cubicBezTo>
                    <a:pt x="0" y="420"/>
                    <a:pt x="163" y="553"/>
                    <a:pt x="309" y="564"/>
                  </a:cubicBezTo>
                  <a:cubicBezTo>
                    <a:pt x="311" y="564"/>
                    <a:pt x="313" y="564"/>
                    <a:pt x="314" y="564"/>
                  </a:cubicBezTo>
                  <a:cubicBezTo>
                    <a:pt x="359" y="564"/>
                    <a:pt x="320" y="514"/>
                    <a:pt x="274" y="442"/>
                  </a:cubicBezTo>
                  <a:cubicBezTo>
                    <a:pt x="250" y="440"/>
                    <a:pt x="230" y="432"/>
                    <a:pt x="219" y="418"/>
                  </a:cubicBezTo>
                  <a:cubicBezTo>
                    <a:pt x="208" y="405"/>
                    <a:pt x="204" y="388"/>
                    <a:pt x="204" y="368"/>
                  </a:cubicBezTo>
                  <a:cubicBezTo>
                    <a:pt x="204" y="354"/>
                    <a:pt x="206" y="338"/>
                    <a:pt x="212" y="322"/>
                  </a:cubicBezTo>
                  <a:cubicBezTo>
                    <a:pt x="170" y="208"/>
                    <a:pt x="185" y="80"/>
                    <a:pt x="431" y="0"/>
                  </a:cubicBezTo>
                  <a:cubicBezTo>
                    <a:pt x="431" y="0"/>
                    <a:pt x="427" y="0"/>
                    <a:pt x="420" y="0"/>
                  </a:cubicBezTo>
                </a:path>
              </a:pathLst>
            </a:custGeom>
            <a:solidFill>
              <a:srgbClr val="AFD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9" name="Freeform 34"/>
            <p:cNvSpPr>
              <a:spLocks/>
            </p:cNvSpPr>
            <p:nvPr/>
          </p:nvSpPr>
          <p:spPr bwMode="auto">
            <a:xfrm>
              <a:off x="3341" y="2337"/>
              <a:ext cx="111" cy="157"/>
            </a:xfrm>
            <a:custGeom>
              <a:avLst/>
              <a:gdLst>
                <a:gd name="T0" fmla="*/ 40 w 78"/>
                <a:gd name="T1" fmla="*/ 0 h 110"/>
                <a:gd name="T2" fmla="*/ 28 w 78"/>
                <a:gd name="T3" fmla="*/ 81 h 110"/>
                <a:gd name="T4" fmla="*/ 57 w 78"/>
                <a:gd name="T5" fmla="*/ 177 h 110"/>
                <a:gd name="T6" fmla="*/ 158 w 78"/>
                <a:gd name="T7" fmla="*/ 224 h 110"/>
                <a:gd name="T8" fmla="*/ 154 w 78"/>
                <a:gd name="T9" fmla="*/ 218 h 110"/>
                <a:gd name="T10" fmla="*/ 40 w 78"/>
                <a:gd name="T11" fmla="*/ 13 h 110"/>
                <a:gd name="T12" fmla="*/ 40 w 78"/>
                <a:gd name="T13" fmla="*/ 13 h 110"/>
                <a:gd name="T14" fmla="*/ 40 w 78"/>
                <a:gd name="T15" fmla="*/ 13 h 110"/>
                <a:gd name="T16" fmla="*/ 148 w 78"/>
                <a:gd name="T17" fmla="*/ 208 h 110"/>
                <a:gd name="T18" fmla="*/ 40 w 78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110">
                  <a:moveTo>
                    <a:pt x="20" y="0"/>
                  </a:moveTo>
                  <a:cubicBezTo>
                    <a:pt x="16" y="14"/>
                    <a:pt x="14" y="28"/>
                    <a:pt x="14" y="40"/>
                  </a:cubicBezTo>
                  <a:cubicBezTo>
                    <a:pt x="14" y="59"/>
                    <a:pt x="18" y="75"/>
                    <a:pt x="28" y="87"/>
                  </a:cubicBezTo>
                  <a:cubicBezTo>
                    <a:pt x="38" y="100"/>
                    <a:pt x="55" y="108"/>
                    <a:pt x="78" y="110"/>
                  </a:cubicBezTo>
                  <a:cubicBezTo>
                    <a:pt x="77" y="109"/>
                    <a:pt x="77" y="108"/>
                    <a:pt x="76" y="107"/>
                  </a:cubicBezTo>
                  <a:cubicBezTo>
                    <a:pt x="34" y="103"/>
                    <a:pt x="0" y="79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48"/>
                    <a:pt x="22" y="91"/>
                    <a:pt x="73" y="102"/>
                  </a:cubicBezTo>
                  <a:cubicBezTo>
                    <a:pt x="54" y="71"/>
                    <a:pt x="34" y="36"/>
                    <a:pt x="20" y="0"/>
                  </a:cubicBezTo>
                </a:path>
              </a:pathLst>
            </a:custGeom>
            <a:solidFill>
              <a:srgbClr val="B38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0" name="Freeform 35"/>
            <p:cNvSpPr>
              <a:spLocks/>
            </p:cNvSpPr>
            <p:nvPr/>
          </p:nvSpPr>
          <p:spPr bwMode="auto">
            <a:xfrm>
              <a:off x="3355" y="2328"/>
              <a:ext cx="100" cy="172"/>
            </a:xfrm>
            <a:custGeom>
              <a:avLst/>
              <a:gdLst>
                <a:gd name="T0" fmla="*/ 16 w 70"/>
                <a:gd name="T1" fmla="*/ 0 h 120"/>
                <a:gd name="T2" fmla="*/ 0 w 70"/>
                <a:gd name="T3" fmla="*/ 95 h 120"/>
                <a:gd name="T4" fmla="*/ 30 w 70"/>
                <a:gd name="T5" fmla="*/ 198 h 120"/>
                <a:gd name="T6" fmla="*/ 143 w 70"/>
                <a:gd name="T7" fmla="*/ 247 h 120"/>
                <a:gd name="T8" fmla="*/ 139 w 70"/>
                <a:gd name="T9" fmla="*/ 238 h 120"/>
                <a:gd name="T10" fmla="*/ 37 w 70"/>
                <a:gd name="T11" fmla="*/ 191 h 120"/>
                <a:gd name="T12" fmla="*/ 9 w 70"/>
                <a:gd name="T13" fmla="*/ 95 h 120"/>
                <a:gd name="T14" fmla="*/ 20 w 70"/>
                <a:gd name="T15" fmla="*/ 13 h 120"/>
                <a:gd name="T16" fmla="*/ 16 w 70"/>
                <a:gd name="T17" fmla="*/ 0 h 1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120">
                  <a:moveTo>
                    <a:pt x="8" y="0"/>
                  </a:moveTo>
                  <a:cubicBezTo>
                    <a:pt x="2" y="16"/>
                    <a:pt x="0" y="32"/>
                    <a:pt x="0" y="46"/>
                  </a:cubicBezTo>
                  <a:cubicBezTo>
                    <a:pt x="0" y="66"/>
                    <a:pt x="4" y="83"/>
                    <a:pt x="15" y="96"/>
                  </a:cubicBezTo>
                  <a:cubicBezTo>
                    <a:pt x="26" y="110"/>
                    <a:pt x="46" y="118"/>
                    <a:pt x="70" y="120"/>
                  </a:cubicBezTo>
                  <a:cubicBezTo>
                    <a:pt x="69" y="119"/>
                    <a:pt x="69" y="117"/>
                    <a:pt x="68" y="116"/>
                  </a:cubicBezTo>
                  <a:cubicBezTo>
                    <a:pt x="45" y="114"/>
                    <a:pt x="28" y="106"/>
                    <a:pt x="18" y="93"/>
                  </a:cubicBezTo>
                  <a:cubicBezTo>
                    <a:pt x="8" y="81"/>
                    <a:pt x="4" y="65"/>
                    <a:pt x="4" y="46"/>
                  </a:cubicBezTo>
                  <a:cubicBezTo>
                    <a:pt x="4" y="34"/>
                    <a:pt x="6" y="20"/>
                    <a:pt x="10" y="6"/>
                  </a:cubicBezTo>
                  <a:cubicBezTo>
                    <a:pt x="9" y="4"/>
                    <a:pt x="8" y="2"/>
                    <a:pt x="8" y="0"/>
                  </a:cubicBezTo>
                </a:path>
              </a:pathLst>
            </a:custGeom>
            <a:solidFill>
              <a:srgbClr val="5D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1" name="Freeform 36"/>
            <p:cNvSpPr>
              <a:spLocks/>
            </p:cNvSpPr>
            <p:nvPr/>
          </p:nvSpPr>
          <p:spPr bwMode="auto">
            <a:xfrm>
              <a:off x="3341" y="2346"/>
              <a:ext cx="108" cy="144"/>
            </a:xfrm>
            <a:custGeom>
              <a:avLst/>
              <a:gdLst>
                <a:gd name="T0" fmla="*/ 40 w 76"/>
                <a:gd name="T1" fmla="*/ 0 h 101"/>
                <a:gd name="T2" fmla="*/ 153 w 76"/>
                <a:gd name="T3" fmla="*/ 205 h 101"/>
                <a:gd name="T4" fmla="*/ 148 w 76"/>
                <a:gd name="T5" fmla="*/ 195 h 101"/>
                <a:gd name="T6" fmla="*/ 40 w 76"/>
                <a:gd name="T7" fmla="*/ 0 h 10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6" h="101">
                  <a:moveTo>
                    <a:pt x="20" y="0"/>
                  </a:moveTo>
                  <a:cubicBezTo>
                    <a:pt x="0" y="73"/>
                    <a:pt x="34" y="97"/>
                    <a:pt x="76" y="101"/>
                  </a:cubicBezTo>
                  <a:cubicBezTo>
                    <a:pt x="75" y="100"/>
                    <a:pt x="74" y="98"/>
                    <a:pt x="73" y="96"/>
                  </a:cubicBezTo>
                  <a:cubicBezTo>
                    <a:pt x="22" y="85"/>
                    <a:pt x="17" y="42"/>
                    <a:pt x="20" y="0"/>
                  </a:cubicBezTo>
                </a:path>
              </a:pathLst>
            </a:custGeom>
            <a:solidFill>
              <a:srgbClr val="945D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2" name="Oval 37"/>
            <p:cNvSpPr>
              <a:spLocks noChangeArrowheads="1"/>
            </p:cNvSpPr>
            <p:nvPr/>
          </p:nvSpPr>
          <p:spPr bwMode="auto">
            <a:xfrm>
              <a:off x="3341" y="2327"/>
              <a:ext cx="51" cy="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3" name="Oval 38"/>
            <p:cNvSpPr>
              <a:spLocks noChangeArrowheads="1"/>
            </p:cNvSpPr>
            <p:nvPr/>
          </p:nvSpPr>
          <p:spPr bwMode="auto">
            <a:xfrm>
              <a:off x="3329" y="2249"/>
              <a:ext cx="33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4" name="Oval 39"/>
            <p:cNvSpPr>
              <a:spLocks noChangeArrowheads="1"/>
            </p:cNvSpPr>
            <p:nvPr/>
          </p:nvSpPr>
          <p:spPr bwMode="auto">
            <a:xfrm>
              <a:off x="3398" y="2400"/>
              <a:ext cx="11" cy="1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85" name="Group 729"/>
          <p:cNvGrpSpPr>
            <a:grpSpLocks/>
          </p:cNvGrpSpPr>
          <p:nvPr/>
        </p:nvGrpSpPr>
        <p:grpSpPr bwMode="auto">
          <a:xfrm rot="1665132">
            <a:off x="3336461" y="2733316"/>
            <a:ext cx="610063" cy="338295"/>
            <a:chOff x="3801" y="2716"/>
            <a:chExt cx="1653" cy="1125"/>
          </a:xfrm>
        </p:grpSpPr>
        <p:sp>
          <p:nvSpPr>
            <p:cNvPr id="1886" name="Oval 730"/>
            <p:cNvSpPr>
              <a:spLocks noChangeArrowheads="1"/>
            </p:cNvSpPr>
            <p:nvPr/>
          </p:nvSpPr>
          <p:spPr bwMode="auto">
            <a:xfrm>
              <a:off x="4719" y="3524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7" name="Oval 731"/>
            <p:cNvSpPr>
              <a:spLocks noChangeArrowheads="1"/>
            </p:cNvSpPr>
            <p:nvPr/>
          </p:nvSpPr>
          <p:spPr bwMode="auto">
            <a:xfrm>
              <a:off x="4739" y="3548"/>
              <a:ext cx="32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8" name="Oval 732"/>
            <p:cNvSpPr>
              <a:spLocks noChangeArrowheads="1"/>
            </p:cNvSpPr>
            <p:nvPr/>
          </p:nvSpPr>
          <p:spPr bwMode="auto">
            <a:xfrm>
              <a:off x="4829" y="3511"/>
              <a:ext cx="32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9" name="Oval 733"/>
            <p:cNvSpPr>
              <a:spLocks noChangeArrowheads="1"/>
            </p:cNvSpPr>
            <p:nvPr/>
          </p:nvSpPr>
          <p:spPr bwMode="auto">
            <a:xfrm>
              <a:off x="4889" y="3492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0" name="Oval 734"/>
            <p:cNvSpPr>
              <a:spLocks noChangeArrowheads="1"/>
            </p:cNvSpPr>
            <p:nvPr/>
          </p:nvSpPr>
          <p:spPr bwMode="auto">
            <a:xfrm>
              <a:off x="5091" y="3449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1" name="Oval 735"/>
            <p:cNvSpPr>
              <a:spLocks noChangeArrowheads="1"/>
            </p:cNvSpPr>
            <p:nvPr/>
          </p:nvSpPr>
          <p:spPr bwMode="auto">
            <a:xfrm>
              <a:off x="5144" y="3412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2" name="Oval 736"/>
            <p:cNvSpPr>
              <a:spLocks noChangeArrowheads="1"/>
            </p:cNvSpPr>
            <p:nvPr/>
          </p:nvSpPr>
          <p:spPr bwMode="auto">
            <a:xfrm>
              <a:off x="4979" y="3471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3" name="Oval 737"/>
            <p:cNvSpPr>
              <a:spLocks noChangeArrowheads="1"/>
            </p:cNvSpPr>
            <p:nvPr/>
          </p:nvSpPr>
          <p:spPr bwMode="auto">
            <a:xfrm>
              <a:off x="4934" y="3516"/>
              <a:ext cx="30" cy="35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4" name="Oval 738"/>
            <p:cNvSpPr>
              <a:spLocks noChangeArrowheads="1"/>
            </p:cNvSpPr>
            <p:nvPr/>
          </p:nvSpPr>
          <p:spPr bwMode="auto">
            <a:xfrm>
              <a:off x="4861" y="3220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5" name="Oval 739"/>
            <p:cNvSpPr>
              <a:spLocks noChangeArrowheads="1"/>
            </p:cNvSpPr>
            <p:nvPr/>
          </p:nvSpPr>
          <p:spPr bwMode="auto">
            <a:xfrm>
              <a:off x="4854" y="3076"/>
              <a:ext cx="30" cy="35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6" name="Oval 740"/>
            <p:cNvSpPr>
              <a:spLocks noChangeArrowheads="1"/>
            </p:cNvSpPr>
            <p:nvPr/>
          </p:nvSpPr>
          <p:spPr bwMode="auto">
            <a:xfrm>
              <a:off x="4834" y="3103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7" name="Oval 741"/>
            <p:cNvSpPr>
              <a:spLocks noChangeArrowheads="1"/>
            </p:cNvSpPr>
            <p:nvPr/>
          </p:nvSpPr>
          <p:spPr bwMode="auto">
            <a:xfrm>
              <a:off x="4616" y="3172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8" name="Oval 742"/>
            <p:cNvSpPr>
              <a:spLocks noChangeArrowheads="1"/>
            </p:cNvSpPr>
            <p:nvPr/>
          </p:nvSpPr>
          <p:spPr bwMode="auto">
            <a:xfrm>
              <a:off x="4556" y="3167"/>
              <a:ext cx="30" cy="34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9" name="Oval 743"/>
            <p:cNvSpPr>
              <a:spLocks noChangeArrowheads="1"/>
            </p:cNvSpPr>
            <p:nvPr/>
          </p:nvSpPr>
          <p:spPr bwMode="auto">
            <a:xfrm>
              <a:off x="4561" y="3201"/>
              <a:ext cx="30" cy="35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0" name="Oval 744"/>
            <p:cNvSpPr>
              <a:spLocks noChangeArrowheads="1"/>
            </p:cNvSpPr>
            <p:nvPr/>
          </p:nvSpPr>
          <p:spPr bwMode="auto">
            <a:xfrm>
              <a:off x="4239" y="3393"/>
              <a:ext cx="30" cy="35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1" name="Oval 745"/>
            <p:cNvSpPr>
              <a:spLocks noChangeArrowheads="1"/>
            </p:cNvSpPr>
            <p:nvPr/>
          </p:nvSpPr>
          <p:spPr bwMode="auto">
            <a:xfrm>
              <a:off x="4231" y="3329"/>
              <a:ext cx="30" cy="35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2" name="Oval 746"/>
            <p:cNvSpPr>
              <a:spLocks noChangeArrowheads="1"/>
            </p:cNvSpPr>
            <p:nvPr/>
          </p:nvSpPr>
          <p:spPr bwMode="auto">
            <a:xfrm>
              <a:off x="4211" y="3591"/>
              <a:ext cx="30" cy="34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3" name="Oval 747"/>
            <p:cNvSpPr>
              <a:spLocks noChangeArrowheads="1"/>
            </p:cNvSpPr>
            <p:nvPr/>
          </p:nvSpPr>
          <p:spPr bwMode="auto">
            <a:xfrm>
              <a:off x="4241" y="3583"/>
              <a:ext cx="30" cy="34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4" name="Oval 748"/>
            <p:cNvSpPr>
              <a:spLocks noChangeArrowheads="1"/>
            </p:cNvSpPr>
            <p:nvPr/>
          </p:nvSpPr>
          <p:spPr bwMode="auto">
            <a:xfrm>
              <a:off x="4271" y="3583"/>
              <a:ext cx="30" cy="34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5" name="Oval 749"/>
            <p:cNvSpPr>
              <a:spLocks noChangeArrowheads="1"/>
            </p:cNvSpPr>
            <p:nvPr/>
          </p:nvSpPr>
          <p:spPr bwMode="auto">
            <a:xfrm>
              <a:off x="4659" y="3535"/>
              <a:ext cx="30" cy="34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6" name="Oval 750"/>
            <p:cNvSpPr>
              <a:spLocks noChangeArrowheads="1"/>
            </p:cNvSpPr>
            <p:nvPr/>
          </p:nvSpPr>
          <p:spPr bwMode="auto">
            <a:xfrm>
              <a:off x="4686" y="3524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7" name="Oval 751"/>
            <p:cNvSpPr>
              <a:spLocks noChangeArrowheads="1"/>
            </p:cNvSpPr>
            <p:nvPr/>
          </p:nvSpPr>
          <p:spPr bwMode="auto">
            <a:xfrm>
              <a:off x="4806" y="3084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8" name="Oval 752"/>
            <p:cNvSpPr>
              <a:spLocks noChangeArrowheads="1"/>
            </p:cNvSpPr>
            <p:nvPr/>
          </p:nvSpPr>
          <p:spPr bwMode="auto">
            <a:xfrm>
              <a:off x="4881" y="3057"/>
              <a:ext cx="30" cy="35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9" name="Oval 753"/>
            <p:cNvSpPr>
              <a:spLocks noChangeArrowheads="1"/>
            </p:cNvSpPr>
            <p:nvPr/>
          </p:nvSpPr>
          <p:spPr bwMode="auto">
            <a:xfrm>
              <a:off x="4904" y="3036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0" name="Oval 754"/>
            <p:cNvSpPr>
              <a:spLocks noChangeArrowheads="1"/>
            </p:cNvSpPr>
            <p:nvPr/>
          </p:nvSpPr>
          <p:spPr bwMode="auto">
            <a:xfrm>
              <a:off x="4586" y="3159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1" name="Oval 755"/>
            <p:cNvSpPr>
              <a:spLocks noChangeArrowheads="1"/>
            </p:cNvSpPr>
            <p:nvPr/>
          </p:nvSpPr>
          <p:spPr bwMode="auto">
            <a:xfrm>
              <a:off x="4629" y="3204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2" name="Oval 756"/>
            <p:cNvSpPr>
              <a:spLocks noChangeArrowheads="1"/>
            </p:cNvSpPr>
            <p:nvPr/>
          </p:nvSpPr>
          <p:spPr bwMode="auto">
            <a:xfrm>
              <a:off x="4711" y="3156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3" name="Oval 757"/>
            <p:cNvSpPr>
              <a:spLocks noChangeArrowheads="1"/>
            </p:cNvSpPr>
            <p:nvPr/>
          </p:nvSpPr>
          <p:spPr bwMode="auto">
            <a:xfrm>
              <a:off x="5059" y="3044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4" name="Oval 758"/>
            <p:cNvSpPr>
              <a:spLocks noChangeArrowheads="1"/>
            </p:cNvSpPr>
            <p:nvPr/>
          </p:nvSpPr>
          <p:spPr bwMode="auto">
            <a:xfrm>
              <a:off x="4156" y="3471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5" name="Oval 759"/>
            <p:cNvSpPr>
              <a:spLocks noChangeArrowheads="1"/>
            </p:cNvSpPr>
            <p:nvPr/>
          </p:nvSpPr>
          <p:spPr bwMode="auto">
            <a:xfrm>
              <a:off x="4536" y="3220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6" name="Oval 760"/>
            <p:cNvSpPr>
              <a:spLocks noChangeArrowheads="1"/>
            </p:cNvSpPr>
            <p:nvPr/>
          </p:nvSpPr>
          <p:spPr bwMode="auto">
            <a:xfrm>
              <a:off x="4386" y="3287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7" name="Oval 761"/>
            <p:cNvSpPr>
              <a:spLocks noChangeArrowheads="1"/>
            </p:cNvSpPr>
            <p:nvPr/>
          </p:nvSpPr>
          <p:spPr bwMode="auto">
            <a:xfrm>
              <a:off x="4249" y="3361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8" name="Oval 762"/>
            <p:cNvSpPr>
              <a:spLocks noChangeArrowheads="1"/>
            </p:cNvSpPr>
            <p:nvPr/>
          </p:nvSpPr>
          <p:spPr bwMode="auto">
            <a:xfrm>
              <a:off x="4211" y="3412"/>
              <a:ext cx="30" cy="35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9" name="Oval 763"/>
            <p:cNvSpPr>
              <a:spLocks noChangeArrowheads="1"/>
            </p:cNvSpPr>
            <p:nvPr/>
          </p:nvSpPr>
          <p:spPr bwMode="auto">
            <a:xfrm>
              <a:off x="4186" y="3577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0" name="Oval 764"/>
            <p:cNvSpPr>
              <a:spLocks noChangeArrowheads="1"/>
            </p:cNvSpPr>
            <p:nvPr/>
          </p:nvSpPr>
          <p:spPr bwMode="auto">
            <a:xfrm>
              <a:off x="4079" y="3425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1" name="Oval 765"/>
            <p:cNvSpPr>
              <a:spLocks noChangeArrowheads="1"/>
            </p:cNvSpPr>
            <p:nvPr/>
          </p:nvSpPr>
          <p:spPr bwMode="auto">
            <a:xfrm>
              <a:off x="4471" y="3535"/>
              <a:ext cx="30" cy="34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2" name="Oval 766"/>
            <p:cNvSpPr>
              <a:spLocks noChangeArrowheads="1"/>
            </p:cNvSpPr>
            <p:nvPr/>
          </p:nvSpPr>
          <p:spPr bwMode="auto">
            <a:xfrm>
              <a:off x="4634" y="3556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3" name="Oval 767"/>
            <p:cNvSpPr>
              <a:spLocks noChangeArrowheads="1"/>
            </p:cNvSpPr>
            <p:nvPr/>
          </p:nvSpPr>
          <p:spPr bwMode="auto">
            <a:xfrm>
              <a:off x="4859" y="3492"/>
              <a:ext cx="30" cy="35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4" name="Oval 768"/>
            <p:cNvSpPr>
              <a:spLocks noChangeArrowheads="1"/>
            </p:cNvSpPr>
            <p:nvPr/>
          </p:nvSpPr>
          <p:spPr bwMode="auto">
            <a:xfrm>
              <a:off x="5049" y="3497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5" name="Oval 769"/>
            <p:cNvSpPr>
              <a:spLocks noChangeArrowheads="1"/>
            </p:cNvSpPr>
            <p:nvPr/>
          </p:nvSpPr>
          <p:spPr bwMode="auto">
            <a:xfrm>
              <a:off x="5136" y="3041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6" name="Oval 770"/>
            <p:cNvSpPr>
              <a:spLocks noChangeArrowheads="1"/>
            </p:cNvSpPr>
            <p:nvPr/>
          </p:nvSpPr>
          <p:spPr bwMode="auto">
            <a:xfrm>
              <a:off x="5134" y="3116"/>
              <a:ext cx="32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7" name="Oval 771"/>
            <p:cNvSpPr>
              <a:spLocks noChangeArrowheads="1"/>
            </p:cNvSpPr>
            <p:nvPr/>
          </p:nvSpPr>
          <p:spPr bwMode="auto">
            <a:xfrm>
              <a:off x="5196" y="3185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8" name="Oval 772"/>
            <p:cNvSpPr>
              <a:spLocks noChangeArrowheads="1"/>
            </p:cNvSpPr>
            <p:nvPr/>
          </p:nvSpPr>
          <p:spPr bwMode="auto">
            <a:xfrm>
              <a:off x="5166" y="3175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9" name="Oval 773"/>
            <p:cNvSpPr>
              <a:spLocks noChangeArrowheads="1"/>
            </p:cNvSpPr>
            <p:nvPr/>
          </p:nvSpPr>
          <p:spPr bwMode="auto">
            <a:xfrm>
              <a:off x="5151" y="3143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0" name="Oval 774"/>
            <p:cNvSpPr>
              <a:spLocks noChangeArrowheads="1"/>
            </p:cNvSpPr>
            <p:nvPr/>
          </p:nvSpPr>
          <p:spPr bwMode="auto">
            <a:xfrm>
              <a:off x="5154" y="3089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1" name="Freeform 775"/>
            <p:cNvSpPr>
              <a:spLocks/>
            </p:cNvSpPr>
            <p:nvPr/>
          </p:nvSpPr>
          <p:spPr bwMode="auto">
            <a:xfrm>
              <a:off x="5219" y="3303"/>
              <a:ext cx="27" cy="32"/>
            </a:xfrm>
            <a:custGeom>
              <a:avLst/>
              <a:gdLst>
                <a:gd name="T0" fmla="*/ 37 w 11"/>
                <a:gd name="T1" fmla="*/ 0 h 12"/>
                <a:gd name="T2" fmla="*/ 0 w 11"/>
                <a:gd name="T3" fmla="*/ 43 h 12"/>
                <a:gd name="T4" fmla="*/ 37 w 11"/>
                <a:gd name="T5" fmla="*/ 85 h 12"/>
                <a:gd name="T6" fmla="*/ 54 w 11"/>
                <a:gd name="T7" fmla="*/ 77 h 12"/>
                <a:gd name="T8" fmla="*/ 66 w 11"/>
                <a:gd name="T9" fmla="*/ 21 h 12"/>
                <a:gd name="T10" fmla="*/ 37 w 11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7" y="12"/>
                    <a:pt x="8" y="12"/>
                    <a:pt x="9" y="11"/>
                  </a:cubicBezTo>
                  <a:cubicBezTo>
                    <a:pt x="10" y="8"/>
                    <a:pt x="11" y="5"/>
                    <a:pt x="11" y="3"/>
                  </a:cubicBezTo>
                  <a:cubicBezTo>
                    <a:pt x="10" y="1"/>
                    <a:pt x="8" y="0"/>
                    <a:pt x="6" y="0"/>
                  </a:cubicBezTo>
                  <a:close/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2" name="Oval 776"/>
            <p:cNvSpPr>
              <a:spLocks noChangeArrowheads="1"/>
            </p:cNvSpPr>
            <p:nvPr/>
          </p:nvSpPr>
          <p:spPr bwMode="auto">
            <a:xfrm>
              <a:off x="5129" y="3340"/>
              <a:ext cx="32" cy="35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3" name="Oval 777"/>
            <p:cNvSpPr>
              <a:spLocks noChangeArrowheads="1"/>
            </p:cNvSpPr>
            <p:nvPr/>
          </p:nvSpPr>
          <p:spPr bwMode="auto">
            <a:xfrm>
              <a:off x="5149" y="3316"/>
              <a:ext cx="32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4" name="Oval 778"/>
            <p:cNvSpPr>
              <a:spLocks noChangeArrowheads="1"/>
            </p:cNvSpPr>
            <p:nvPr/>
          </p:nvSpPr>
          <p:spPr bwMode="auto">
            <a:xfrm>
              <a:off x="5151" y="3281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5" name="Oval 779"/>
            <p:cNvSpPr>
              <a:spLocks noChangeArrowheads="1"/>
            </p:cNvSpPr>
            <p:nvPr/>
          </p:nvSpPr>
          <p:spPr bwMode="auto">
            <a:xfrm>
              <a:off x="5121" y="3436"/>
              <a:ext cx="30" cy="35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6" name="Oval 780"/>
            <p:cNvSpPr>
              <a:spLocks noChangeArrowheads="1"/>
            </p:cNvSpPr>
            <p:nvPr/>
          </p:nvSpPr>
          <p:spPr bwMode="auto">
            <a:xfrm>
              <a:off x="4929" y="3017"/>
              <a:ext cx="32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7" name="Oval 781"/>
            <p:cNvSpPr>
              <a:spLocks noChangeArrowheads="1"/>
            </p:cNvSpPr>
            <p:nvPr/>
          </p:nvSpPr>
          <p:spPr bwMode="auto">
            <a:xfrm>
              <a:off x="4779" y="3071"/>
              <a:ext cx="32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8" name="Oval 782"/>
            <p:cNvSpPr>
              <a:spLocks noChangeArrowheads="1"/>
            </p:cNvSpPr>
            <p:nvPr/>
          </p:nvSpPr>
          <p:spPr bwMode="auto">
            <a:xfrm>
              <a:off x="4806" y="3137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9" name="Oval 783"/>
            <p:cNvSpPr>
              <a:spLocks noChangeArrowheads="1"/>
            </p:cNvSpPr>
            <p:nvPr/>
          </p:nvSpPr>
          <p:spPr bwMode="auto">
            <a:xfrm>
              <a:off x="4821" y="3543"/>
              <a:ext cx="30" cy="34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0" name="Freeform 784"/>
            <p:cNvSpPr>
              <a:spLocks noEditPoints="1"/>
            </p:cNvSpPr>
            <p:nvPr/>
          </p:nvSpPr>
          <p:spPr bwMode="auto">
            <a:xfrm>
              <a:off x="3828" y="2796"/>
              <a:ext cx="1583" cy="1011"/>
            </a:xfrm>
            <a:custGeom>
              <a:avLst/>
              <a:gdLst>
                <a:gd name="T0" fmla="*/ 2576 w 633"/>
                <a:gd name="T1" fmla="*/ 85 h 379"/>
                <a:gd name="T2" fmla="*/ 1601 w 633"/>
                <a:gd name="T3" fmla="*/ 576 h 379"/>
                <a:gd name="T4" fmla="*/ 1000 w 633"/>
                <a:gd name="T5" fmla="*/ 904 h 379"/>
                <a:gd name="T6" fmla="*/ 308 w 633"/>
                <a:gd name="T7" fmla="*/ 1267 h 379"/>
                <a:gd name="T8" fmla="*/ 295 w 633"/>
                <a:gd name="T9" fmla="*/ 1280 h 379"/>
                <a:gd name="T10" fmla="*/ 295 w 633"/>
                <a:gd name="T11" fmla="*/ 1280 h 379"/>
                <a:gd name="T12" fmla="*/ 70 w 633"/>
                <a:gd name="T13" fmla="*/ 2086 h 379"/>
                <a:gd name="T14" fmla="*/ 700 w 633"/>
                <a:gd name="T15" fmla="*/ 2654 h 379"/>
                <a:gd name="T16" fmla="*/ 708 w 633"/>
                <a:gd name="T17" fmla="*/ 2654 h 379"/>
                <a:gd name="T18" fmla="*/ 708 w 633"/>
                <a:gd name="T19" fmla="*/ 2654 h 379"/>
                <a:gd name="T20" fmla="*/ 1213 w 633"/>
                <a:gd name="T21" fmla="*/ 2668 h 379"/>
                <a:gd name="T22" fmla="*/ 1738 w 633"/>
                <a:gd name="T23" fmla="*/ 2641 h 379"/>
                <a:gd name="T24" fmla="*/ 3359 w 633"/>
                <a:gd name="T25" fmla="*/ 2385 h 379"/>
                <a:gd name="T26" fmla="*/ 3384 w 633"/>
                <a:gd name="T27" fmla="*/ 2369 h 379"/>
                <a:gd name="T28" fmla="*/ 3959 w 633"/>
                <a:gd name="T29" fmla="*/ 1230 h 379"/>
                <a:gd name="T30" fmla="*/ 3921 w 633"/>
                <a:gd name="T31" fmla="*/ 846 h 379"/>
                <a:gd name="T32" fmla="*/ 3921 w 633"/>
                <a:gd name="T33" fmla="*/ 846 h 379"/>
                <a:gd name="T34" fmla="*/ 3189 w 633"/>
                <a:gd name="T35" fmla="*/ 13 h 379"/>
                <a:gd name="T36" fmla="*/ 3138 w 633"/>
                <a:gd name="T37" fmla="*/ 8 h 379"/>
                <a:gd name="T38" fmla="*/ 2576 w 633"/>
                <a:gd name="T39" fmla="*/ 85 h 379"/>
                <a:gd name="T40" fmla="*/ 738 w 633"/>
                <a:gd name="T41" fmla="*/ 2620 h 379"/>
                <a:gd name="T42" fmla="*/ 733 w 633"/>
                <a:gd name="T43" fmla="*/ 2633 h 379"/>
                <a:gd name="T44" fmla="*/ 738 w 633"/>
                <a:gd name="T45" fmla="*/ 2620 h 37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33" h="379">
                  <a:moveTo>
                    <a:pt x="412" y="12"/>
                  </a:moveTo>
                  <a:cubicBezTo>
                    <a:pt x="364" y="24"/>
                    <a:pt x="309" y="53"/>
                    <a:pt x="256" y="81"/>
                  </a:cubicBezTo>
                  <a:cubicBezTo>
                    <a:pt x="220" y="100"/>
                    <a:pt x="186" y="118"/>
                    <a:pt x="160" y="127"/>
                  </a:cubicBezTo>
                  <a:cubicBezTo>
                    <a:pt x="117" y="143"/>
                    <a:pt x="74" y="163"/>
                    <a:pt x="49" y="178"/>
                  </a:cubicBezTo>
                  <a:cubicBezTo>
                    <a:pt x="47" y="180"/>
                    <a:pt x="47" y="180"/>
                    <a:pt x="47" y="180"/>
                  </a:cubicBezTo>
                  <a:cubicBezTo>
                    <a:pt x="47" y="180"/>
                    <a:pt x="47" y="180"/>
                    <a:pt x="47" y="180"/>
                  </a:cubicBezTo>
                  <a:cubicBezTo>
                    <a:pt x="17" y="201"/>
                    <a:pt x="0" y="253"/>
                    <a:pt x="11" y="293"/>
                  </a:cubicBezTo>
                  <a:cubicBezTo>
                    <a:pt x="25" y="344"/>
                    <a:pt x="73" y="373"/>
                    <a:pt x="112" y="373"/>
                  </a:cubicBezTo>
                  <a:cubicBezTo>
                    <a:pt x="112" y="373"/>
                    <a:pt x="113" y="373"/>
                    <a:pt x="113" y="373"/>
                  </a:cubicBezTo>
                  <a:cubicBezTo>
                    <a:pt x="113" y="373"/>
                    <a:pt x="113" y="373"/>
                    <a:pt x="113" y="373"/>
                  </a:cubicBezTo>
                  <a:cubicBezTo>
                    <a:pt x="136" y="375"/>
                    <a:pt x="162" y="379"/>
                    <a:pt x="194" y="375"/>
                  </a:cubicBezTo>
                  <a:cubicBezTo>
                    <a:pt x="213" y="373"/>
                    <a:pt x="245" y="372"/>
                    <a:pt x="278" y="371"/>
                  </a:cubicBezTo>
                  <a:cubicBezTo>
                    <a:pt x="360" y="370"/>
                    <a:pt x="467" y="366"/>
                    <a:pt x="537" y="335"/>
                  </a:cubicBezTo>
                  <a:cubicBezTo>
                    <a:pt x="537" y="335"/>
                    <a:pt x="539" y="334"/>
                    <a:pt x="541" y="333"/>
                  </a:cubicBezTo>
                  <a:cubicBezTo>
                    <a:pt x="609" y="313"/>
                    <a:pt x="633" y="242"/>
                    <a:pt x="633" y="173"/>
                  </a:cubicBezTo>
                  <a:cubicBezTo>
                    <a:pt x="633" y="155"/>
                    <a:pt x="631" y="137"/>
                    <a:pt x="627" y="119"/>
                  </a:cubicBezTo>
                  <a:cubicBezTo>
                    <a:pt x="627" y="119"/>
                    <a:pt x="627" y="119"/>
                    <a:pt x="627" y="119"/>
                  </a:cubicBezTo>
                  <a:cubicBezTo>
                    <a:pt x="610" y="49"/>
                    <a:pt x="564" y="3"/>
                    <a:pt x="510" y="2"/>
                  </a:cubicBezTo>
                  <a:cubicBezTo>
                    <a:pt x="508" y="1"/>
                    <a:pt x="502" y="1"/>
                    <a:pt x="502" y="1"/>
                  </a:cubicBezTo>
                  <a:cubicBezTo>
                    <a:pt x="473" y="0"/>
                    <a:pt x="442" y="4"/>
                    <a:pt x="412" y="12"/>
                  </a:cubicBezTo>
                  <a:close/>
                  <a:moveTo>
                    <a:pt x="118" y="368"/>
                  </a:moveTo>
                  <a:cubicBezTo>
                    <a:pt x="118" y="369"/>
                    <a:pt x="117" y="369"/>
                    <a:pt x="117" y="370"/>
                  </a:cubicBezTo>
                  <a:cubicBezTo>
                    <a:pt x="117" y="369"/>
                    <a:pt x="118" y="369"/>
                    <a:pt x="118" y="368"/>
                  </a:cubicBezTo>
                  <a:close/>
                </a:path>
              </a:pathLst>
            </a:custGeom>
            <a:solidFill>
              <a:srgbClr val="D8D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1" name="Freeform 785"/>
            <p:cNvSpPr>
              <a:spLocks/>
            </p:cNvSpPr>
            <p:nvPr/>
          </p:nvSpPr>
          <p:spPr bwMode="auto">
            <a:xfrm>
              <a:off x="4904" y="3263"/>
              <a:ext cx="70" cy="146"/>
            </a:xfrm>
            <a:custGeom>
              <a:avLst/>
              <a:gdLst>
                <a:gd name="T0" fmla="*/ 13 w 28"/>
                <a:gd name="T1" fmla="*/ 8 h 55"/>
                <a:gd name="T2" fmla="*/ 0 w 28"/>
                <a:gd name="T3" fmla="*/ 35 h 55"/>
                <a:gd name="T4" fmla="*/ 8 w 28"/>
                <a:gd name="T5" fmla="*/ 106 h 55"/>
                <a:gd name="T6" fmla="*/ 0 w 28"/>
                <a:gd name="T7" fmla="*/ 154 h 55"/>
                <a:gd name="T8" fmla="*/ 150 w 28"/>
                <a:gd name="T9" fmla="*/ 380 h 55"/>
                <a:gd name="T10" fmla="*/ 175 w 28"/>
                <a:gd name="T11" fmla="*/ 374 h 55"/>
                <a:gd name="T12" fmla="*/ 163 w 28"/>
                <a:gd name="T13" fmla="*/ 345 h 55"/>
                <a:gd name="T14" fmla="*/ 38 w 28"/>
                <a:gd name="T15" fmla="*/ 154 h 55"/>
                <a:gd name="T16" fmla="*/ 45 w 28"/>
                <a:gd name="T17" fmla="*/ 111 h 55"/>
                <a:gd name="T18" fmla="*/ 38 w 28"/>
                <a:gd name="T19" fmla="*/ 21 h 55"/>
                <a:gd name="T20" fmla="*/ 13 w 28"/>
                <a:gd name="T21" fmla="*/ 8 h 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" h="55">
                  <a:moveTo>
                    <a:pt x="2" y="1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2" y="8"/>
                    <a:pt x="1" y="12"/>
                    <a:pt x="1" y="1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39"/>
                    <a:pt x="10" y="47"/>
                    <a:pt x="24" y="54"/>
                  </a:cubicBezTo>
                  <a:cubicBezTo>
                    <a:pt x="25" y="55"/>
                    <a:pt x="27" y="54"/>
                    <a:pt x="28" y="53"/>
                  </a:cubicBezTo>
                  <a:cubicBezTo>
                    <a:pt x="28" y="51"/>
                    <a:pt x="28" y="49"/>
                    <a:pt x="26" y="49"/>
                  </a:cubicBezTo>
                  <a:cubicBezTo>
                    <a:pt x="14" y="42"/>
                    <a:pt x="6" y="36"/>
                    <a:pt x="6" y="22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2"/>
                    <a:pt x="8" y="7"/>
                    <a:pt x="6" y="3"/>
                  </a:cubicBezTo>
                  <a:cubicBezTo>
                    <a:pt x="5" y="1"/>
                    <a:pt x="4" y="0"/>
                    <a:pt x="2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2" name="Freeform 786"/>
            <p:cNvSpPr>
              <a:spLocks/>
            </p:cNvSpPr>
            <p:nvPr/>
          </p:nvSpPr>
          <p:spPr bwMode="auto">
            <a:xfrm>
              <a:off x="4614" y="3503"/>
              <a:ext cx="62" cy="189"/>
            </a:xfrm>
            <a:custGeom>
              <a:avLst/>
              <a:gdLst>
                <a:gd name="T0" fmla="*/ 117 w 25"/>
                <a:gd name="T1" fmla="*/ 8 h 71"/>
                <a:gd name="T2" fmla="*/ 99 w 25"/>
                <a:gd name="T3" fmla="*/ 114 h 71"/>
                <a:gd name="T4" fmla="*/ 99 w 25"/>
                <a:gd name="T5" fmla="*/ 149 h 71"/>
                <a:gd name="T6" fmla="*/ 87 w 25"/>
                <a:gd name="T7" fmla="*/ 200 h 71"/>
                <a:gd name="T8" fmla="*/ 74 w 25"/>
                <a:gd name="T9" fmla="*/ 226 h 71"/>
                <a:gd name="T10" fmla="*/ 42 w 25"/>
                <a:gd name="T11" fmla="*/ 495 h 71"/>
                <a:gd name="T12" fmla="*/ 67 w 25"/>
                <a:gd name="T13" fmla="*/ 495 h 71"/>
                <a:gd name="T14" fmla="*/ 67 w 25"/>
                <a:gd name="T15" fmla="*/ 469 h 71"/>
                <a:gd name="T16" fmla="*/ 104 w 25"/>
                <a:gd name="T17" fmla="*/ 248 h 71"/>
                <a:gd name="T18" fmla="*/ 117 w 25"/>
                <a:gd name="T19" fmla="*/ 226 h 71"/>
                <a:gd name="T20" fmla="*/ 136 w 25"/>
                <a:gd name="T21" fmla="*/ 149 h 71"/>
                <a:gd name="T22" fmla="*/ 129 w 25"/>
                <a:gd name="T23" fmla="*/ 106 h 71"/>
                <a:gd name="T24" fmla="*/ 149 w 25"/>
                <a:gd name="T25" fmla="*/ 35 h 71"/>
                <a:gd name="T26" fmla="*/ 149 w 25"/>
                <a:gd name="T27" fmla="*/ 8 h 71"/>
                <a:gd name="T28" fmla="*/ 117 w 25"/>
                <a:gd name="T29" fmla="*/ 8 h 7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5" h="71">
                  <a:moveTo>
                    <a:pt x="19" y="1"/>
                  </a:moveTo>
                  <a:cubicBezTo>
                    <a:pt x="14" y="7"/>
                    <a:pt x="15" y="12"/>
                    <a:pt x="16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6"/>
                    <a:pt x="16" y="26"/>
                    <a:pt x="14" y="28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2" y="51"/>
                    <a:pt x="0" y="63"/>
                    <a:pt x="7" y="70"/>
                  </a:cubicBezTo>
                  <a:cubicBezTo>
                    <a:pt x="8" y="71"/>
                    <a:pt x="10" y="71"/>
                    <a:pt x="11" y="70"/>
                  </a:cubicBezTo>
                  <a:cubicBezTo>
                    <a:pt x="13" y="69"/>
                    <a:pt x="13" y="67"/>
                    <a:pt x="11" y="66"/>
                  </a:cubicBezTo>
                  <a:cubicBezTo>
                    <a:pt x="7" y="61"/>
                    <a:pt x="9" y="50"/>
                    <a:pt x="17" y="35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28"/>
                    <a:pt x="22" y="27"/>
                    <a:pt x="22" y="2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1"/>
                    <a:pt x="21" y="9"/>
                    <a:pt x="24" y="5"/>
                  </a:cubicBezTo>
                  <a:cubicBezTo>
                    <a:pt x="25" y="4"/>
                    <a:pt x="25" y="2"/>
                    <a:pt x="24" y="1"/>
                  </a:cubicBezTo>
                  <a:cubicBezTo>
                    <a:pt x="22" y="0"/>
                    <a:pt x="21" y="0"/>
                    <a:pt x="19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3" name="Freeform 787"/>
            <p:cNvSpPr>
              <a:spLocks/>
            </p:cNvSpPr>
            <p:nvPr/>
          </p:nvSpPr>
          <p:spPr bwMode="auto">
            <a:xfrm>
              <a:off x="4711" y="3519"/>
              <a:ext cx="40" cy="277"/>
            </a:xfrm>
            <a:custGeom>
              <a:avLst/>
              <a:gdLst>
                <a:gd name="T0" fmla="*/ 58 w 16"/>
                <a:gd name="T1" fmla="*/ 0 h 104"/>
                <a:gd name="T2" fmla="*/ 38 w 16"/>
                <a:gd name="T3" fmla="*/ 21 h 104"/>
                <a:gd name="T4" fmla="*/ 25 w 16"/>
                <a:gd name="T5" fmla="*/ 141 h 104"/>
                <a:gd name="T6" fmla="*/ 20 w 16"/>
                <a:gd name="T7" fmla="*/ 333 h 104"/>
                <a:gd name="T8" fmla="*/ 38 w 16"/>
                <a:gd name="T9" fmla="*/ 708 h 104"/>
                <a:gd name="T10" fmla="*/ 50 w 16"/>
                <a:gd name="T11" fmla="*/ 730 h 104"/>
                <a:gd name="T12" fmla="*/ 70 w 16"/>
                <a:gd name="T13" fmla="*/ 716 h 104"/>
                <a:gd name="T14" fmla="*/ 58 w 16"/>
                <a:gd name="T15" fmla="*/ 320 h 104"/>
                <a:gd name="T16" fmla="*/ 63 w 16"/>
                <a:gd name="T17" fmla="*/ 157 h 104"/>
                <a:gd name="T18" fmla="*/ 75 w 16"/>
                <a:gd name="T19" fmla="*/ 21 h 104"/>
                <a:gd name="T20" fmla="*/ 58 w 16"/>
                <a:gd name="T21" fmla="*/ 0 h 1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104">
                  <a:moveTo>
                    <a:pt x="9" y="0"/>
                  </a:moveTo>
                  <a:cubicBezTo>
                    <a:pt x="8" y="0"/>
                    <a:pt x="6" y="2"/>
                    <a:pt x="6" y="3"/>
                  </a:cubicBezTo>
                  <a:cubicBezTo>
                    <a:pt x="7" y="9"/>
                    <a:pt x="5" y="14"/>
                    <a:pt x="4" y="20"/>
                  </a:cubicBezTo>
                  <a:cubicBezTo>
                    <a:pt x="2" y="29"/>
                    <a:pt x="0" y="37"/>
                    <a:pt x="3" y="47"/>
                  </a:cubicBezTo>
                  <a:cubicBezTo>
                    <a:pt x="9" y="67"/>
                    <a:pt x="10" y="80"/>
                    <a:pt x="6" y="100"/>
                  </a:cubicBezTo>
                  <a:cubicBezTo>
                    <a:pt x="5" y="101"/>
                    <a:pt x="6" y="103"/>
                    <a:pt x="8" y="103"/>
                  </a:cubicBezTo>
                  <a:cubicBezTo>
                    <a:pt x="9" y="104"/>
                    <a:pt x="11" y="103"/>
                    <a:pt x="11" y="101"/>
                  </a:cubicBezTo>
                  <a:cubicBezTo>
                    <a:pt x="16" y="80"/>
                    <a:pt x="15" y="66"/>
                    <a:pt x="9" y="45"/>
                  </a:cubicBezTo>
                  <a:cubicBezTo>
                    <a:pt x="6" y="37"/>
                    <a:pt x="8" y="30"/>
                    <a:pt x="10" y="22"/>
                  </a:cubicBezTo>
                  <a:cubicBezTo>
                    <a:pt x="11" y="16"/>
                    <a:pt x="13" y="10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4" name="Freeform 788"/>
            <p:cNvSpPr>
              <a:spLocks/>
            </p:cNvSpPr>
            <p:nvPr/>
          </p:nvSpPr>
          <p:spPr bwMode="auto">
            <a:xfrm>
              <a:off x="4821" y="3577"/>
              <a:ext cx="70" cy="240"/>
            </a:xfrm>
            <a:custGeom>
              <a:avLst/>
              <a:gdLst>
                <a:gd name="T0" fmla="*/ 45 w 28"/>
                <a:gd name="T1" fmla="*/ 0 h 90"/>
                <a:gd name="T2" fmla="*/ 25 w 28"/>
                <a:gd name="T3" fmla="*/ 21 h 90"/>
                <a:gd name="T4" fmla="*/ 20 w 28"/>
                <a:gd name="T5" fmla="*/ 128 h 90"/>
                <a:gd name="T6" fmla="*/ 20 w 28"/>
                <a:gd name="T7" fmla="*/ 320 h 90"/>
                <a:gd name="T8" fmla="*/ 63 w 28"/>
                <a:gd name="T9" fmla="*/ 413 h 90"/>
                <a:gd name="T10" fmla="*/ 100 w 28"/>
                <a:gd name="T11" fmla="*/ 611 h 90"/>
                <a:gd name="T12" fmla="*/ 113 w 28"/>
                <a:gd name="T13" fmla="*/ 640 h 90"/>
                <a:gd name="T14" fmla="*/ 138 w 28"/>
                <a:gd name="T15" fmla="*/ 627 h 90"/>
                <a:gd name="T16" fmla="*/ 95 w 28"/>
                <a:gd name="T17" fmla="*/ 392 h 90"/>
                <a:gd name="T18" fmla="*/ 58 w 28"/>
                <a:gd name="T19" fmla="*/ 307 h 90"/>
                <a:gd name="T20" fmla="*/ 58 w 28"/>
                <a:gd name="T21" fmla="*/ 136 h 90"/>
                <a:gd name="T22" fmla="*/ 63 w 28"/>
                <a:gd name="T23" fmla="*/ 21 h 90"/>
                <a:gd name="T24" fmla="*/ 45 w 28"/>
                <a:gd name="T25" fmla="*/ 0 h 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" h="90">
                  <a:moveTo>
                    <a:pt x="7" y="0"/>
                  </a:moveTo>
                  <a:cubicBezTo>
                    <a:pt x="6" y="0"/>
                    <a:pt x="4" y="1"/>
                    <a:pt x="4" y="3"/>
                  </a:cubicBezTo>
                  <a:cubicBezTo>
                    <a:pt x="5" y="8"/>
                    <a:pt x="4" y="13"/>
                    <a:pt x="3" y="18"/>
                  </a:cubicBezTo>
                  <a:cubicBezTo>
                    <a:pt x="1" y="27"/>
                    <a:pt x="0" y="37"/>
                    <a:pt x="3" y="45"/>
                  </a:cubicBezTo>
                  <a:cubicBezTo>
                    <a:pt x="5" y="50"/>
                    <a:pt x="8" y="54"/>
                    <a:pt x="10" y="58"/>
                  </a:cubicBezTo>
                  <a:cubicBezTo>
                    <a:pt x="16" y="67"/>
                    <a:pt x="21" y="75"/>
                    <a:pt x="16" y="86"/>
                  </a:cubicBezTo>
                  <a:cubicBezTo>
                    <a:pt x="15" y="87"/>
                    <a:pt x="16" y="89"/>
                    <a:pt x="18" y="90"/>
                  </a:cubicBezTo>
                  <a:cubicBezTo>
                    <a:pt x="19" y="90"/>
                    <a:pt x="21" y="90"/>
                    <a:pt x="22" y="88"/>
                  </a:cubicBezTo>
                  <a:cubicBezTo>
                    <a:pt x="28" y="74"/>
                    <a:pt x="21" y="64"/>
                    <a:pt x="15" y="55"/>
                  </a:cubicBezTo>
                  <a:cubicBezTo>
                    <a:pt x="13" y="51"/>
                    <a:pt x="10" y="47"/>
                    <a:pt x="9" y="43"/>
                  </a:cubicBezTo>
                  <a:cubicBezTo>
                    <a:pt x="6" y="36"/>
                    <a:pt x="7" y="28"/>
                    <a:pt x="9" y="19"/>
                  </a:cubicBezTo>
                  <a:cubicBezTo>
                    <a:pt x="10" y="14"/>
                    <a:pt x="11" y="8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" name="Freeform 789"/>
            <p:cNvSpPr>
              <a:spLocks/>
            </p:cNvSpPr>
            <p:nvPr/>
          </p:nvSpPr>
          <p:spPr bwMode="auto">
            <a:xfrm>
              <a:off x="4934" y="3596"/>
              <a:ext cx="45" cy="237"/>
            </a:xfrm>
            <a:custGeom>
              <a:avLst/>
              <a:gdLst>
                <a:gd name="T0" fmla="*/ 0 w 18"/>
                <a:gd name="T1" fmla="*/ 21 h 89"/>
                <a:gd name="T2" fmla="*/ 38 w 18"/>
                <a:gd name="T3" fmla="*/ 178 h 89"/>
                <a:gd name="T4" fmla="*/ 75 w 18"/>
                <a:gd name="T5" fmla="*/ 320 h 89"/>
                <a:gd name="T6" fmla="*/ 63 w 18"/>
                <a:gd name="T7" fmla="*/ 461 h 89"/>
                <a:gd name="T8" fmla="*/ 45 w 18"/>
                <a:gd name="T9" fmla="*/ 610 h 89"/>
                <a:gd name="T10" fmla="*/ 63 w 18"/>
                <a:gd name="T11" fmla="*/ 631 h 89"/>
                <a:gd name="T12" fmla="*/ 83 w 18"/>
                <a:gd name="T13" fmla="*/ 610 h 89"/>
                <a:gd name="T14" fmla="*/ 100 w 18"/>
                <a:gd name="T15" fmla="*/ 469 h 89"/>
                <a:gd name="T16" fmla="*/ 113 w 18"/>
                <a:gd name="T17" fmla="*/ 312 h 89"/>
                <a:gd name="T18" fmla="*/ 75 w 18"/>
                <a:gd name="T19" fmla="*/ 162 h 89"/>
                <a:gd name="T20" fmla="*/ 38 w 18"/>
                <a:gd name="T21" fmla="*/ 21 h 89"/>
                <a:gd name="T22" fmla="*/ 25 w 18"/>
                <a:gd name="T23" fmla="*/ 0 h 89"/>
                <a:gd name="T24" fmla="*/ 0 w 18"/>
                <a:gd name="T25" fmla="*/ 21 h 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8" h="89">
                  <a:moveTo>
                    <a:pt x="0" y="3"/>
                  </a:moveTo>
                  <a:cubicBezTo>
                    <a:pt x="0" y="11"/>
                    <a:pt x="3" y="18"/>
                    <a:pt x="6" y="25"/>
                  </a:cubicBezTo>
                  <a:cubicBezTo>
                    <a:pt x="9" y="32"/>
                    <a:pt x="12" y="38"/>
                    <a:pt x="12" y="45"/>
                  </a:cubicBezTo>
                  <a:cubicBezTo>
                    <a:pt x="12" y="52"/>
                    <a:pt x="11" y="58"/>
                    <a:pt x="10" y="65"/>
                  </a:cubicBezTo>
                  <a:cubicBezTo>
                    <a:pt x="8" y="72"/>
                    <a:pt x="7" y="78"/>
                    <a:pt x="7" y="86"/>
                  </a:cubicBezTo>
                  <a:cubicBezTo>
                    <a:pt x="7" y="87"/>
                    <a:pt x="9" y="89"/>
                    <a:pt x="10" y="89"/>
                  </a:cubicBezTo>
                  <a:cubicBezTo>
                    <a:pt x="12" y="89"/>
                    <a:pt x="13" y="87"/>
                    <a:pt x="13" y="86"/>
                  </a:cubicBezTo>
                  <a:cubicBezTo>
                    <a:pt x="13" y="79"/>
                    <a:pt x="14" y="73"/>
                    <a:pt x="16" y="66"/>
                  </a:cubicBezTo>
                  <a:cubicBezTo>
                    <a:pt x="17" y="59"/>
                    <a:pt x="18" y="52"/>
                    <a:pt x="18" y="44"/>
                  </a:cubicBezTo>
                  <a:cubicBezTo>
                    <a:pt x="18" y="37"/>
                    <a:pt x="15" y="30"/>
                    <a:pt x="12" y="23"/>
                  </a:cubicBezTo>
                  <a:cubicBezTo>
                    <a:pt x="9" y="16"/>
                    <a:pt x="6" y="9"/>
                    <a:pt x="6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" name="Freeform 790"/>
            <p:cNvSpPr>
              <a:spLocks/>
            </p:cNvSpPr>
            <p:nvPr/>
          </p:nvSpPr>
          <p:spPr bwMode="auto">
            <a:xfrm>
              <a:off x="4754" y="3391"/>
              <a:ext cx="47" cy="85"/>
            </a:xfrm>
            <a:custGeom>
              <a:avLst/>
              <a:gdLst>
                <a:gd name="T0" fmla="*/ 92 w 19"/>
                <a:gd name="T1" fmla="*/ 0 h 32"/>
                <a:gd name="T2" fmla="*/ 25 w 19"/>
                <a:gd name="T3" fmla="*/ 56 h 32"/>
                <a:gd name="T4" fmla="*/ 17 w 19"/>
                <a:gd name="T5" fmla="*/ 98 h 32"/>
                <a:gd name="T6" fmla="*/ 30 w 19"/>
                <a:gd name="T7" fmla="*/ 170 h 32"/>
                <a:gd name="T8" fmla="*/ 25 w 19"/>
                <a:gd name="T9" fmla="*/ 170 h 32"/>
                <a:gd name="T10" fmla="*/ 12 w 19"/>
                <a:gd name="T11" fmla="*/ 175 h 32"/>
                <a:gd name="T12" fmla="*/ 0 w 19"/>
                <a:gd name="T13" fmla="*/ 205 h 32"/>
                <a:gd name="T14" fmla="*/ 0 w 19"/>
                <a:gd name="T15" fmla="*/ 205 h 32"/>
                <a:gd name="T16" fmla="*/ 25 w 19"/>
                <a:gd name="T17" fmla="*/ 218 h 32"/>
                <a:gd name="T18" fmla="*/ 42 w 19"/>
                <a:gd name="T19" fmla="*/ 213 h 32"/>
                <a:gd name="T20" fmla="*/ 54 w 19"/>
                <a:gd name="T21" fmla="*/ 197 h 32"/>
                <a:gd name="T22" fmla="*/ 67 w 19"/>
                <a:gd name="T23" fmla="*/ 170 h 32"/>
                <a:gd name="T24" fmla="*/ 62 w 19"/>
                <a:gd name="T25" fmla="*/ 77 h 32"/>
                <a:gd name="T26" fmla="*/ 99 w 19"/>
                <a:gd name="T27" fmla="*/ 43 h 32"/>
                <a:gd name="T28" fmla="*/ 111 w 19"/>
                <a:gd name="T29" fmla="*/ 21 h 32"/>
                <a:gd name="T30" fmla="*/ 92 w 19"/>
                <a:gd name="T31" fmla="*/ 0 h 3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9" h="32">
                  <a:moveTo>
                    <a:pt x="15" y="0"/>
                  </a:moveTo>
                  <a:cubicBezTo>
                    <a:pt x="10" y="2"/>
                    <a:pt x="6" y="4"/>
                    <a:pt x="4" y="8"/>
                  </a:cubicBezTo>
                  <a:cubicBezTo>
                    <a:pt x="3" y="10"/>
                    <a:pt x="3" y="12"/>
                    <a:pt x="3" y="14"/>
                  </a:cubicBezTo>
                  <a:cubicBezTo>
                    <a:pt x="3" y="17"/>
                    <a:pt x="4" y="20"/>
                    <a:pt x="5" y="24"/>
                  </a:cubicBezTo>
                  <a:cubicBezTo>
                    <a:pt x="5" y="24"/>
                    <a:pt x="4" y="24"/>
                    <a:pt x="4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6"/>
                    <a:pt x="0" y="27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1"/>
                    <a:pt x="2" y="32"/>
                    <a:pt x="4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1" y="28"/>
                    <a:pt x="12" y="26"/>
                    <a:pt x="11" y="24"/>
                  </a:cubicBezTo>
                  <a:cubicBezTo>
                    <a:pt x="9" y="18"/>
                    <a:pt x="8" y="13"/>
                    <a:pt x="10" y="11"/>
                  </a:cubicBezTo>
                  <a:cubicBezTo>
                    <a:pt x="11" y="8"/>
                    <a:pt x="13" y="7"/>
                    <a:pt x="16" y="6"/>
                  </a:cubicBezTo>
                  <a:cubicBezTo>
                    <a:pt x="18" y="6"/>
                    <a:pt x="19" y="4"/>
                    <a:pt x="18" y="3"/>
                  </a:cubicBezTo>
                  <a:cubicBezTo>
                    <a:pt x="18" y="1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" name="Freeform 791"/>
            <p:cNvSpPr>
              <a:spLocks/>
            </p:cNvSpPr>
            <p:nvPr/>
          </p:nvSpPr>
          <p:spPr bwMode="auto">
            <a:xfrm>
              <a:off x="4754" y="3199"/>
              <a:ext cx="102" cy="146"/>
            </a:xfrm>
            <a:custGeom>
              <a:avLst/>
              <a:gdLst>
                <a:gd name="T0" fmla="*/ 0 w 41"/>
                <a:gd name="T1" fmla="*/ 13 h 55"/>
                <a:gd name="T2" fmla="*/ 5 w 41"/>
                <a:gd name="T3" fmla="*/ 42 h 55"/>
                <a:gd name="T4" fmla="*/ 30 w 41"/>
                <a:gd name="T5" fmla="*/ 149 h 55"/>
                <a:gd name="T6" fmla="*/ 42 w 41"/>
                <a:gd name="T7" fmla="*/ 268 h 55"/>
                <a:gd name="T8" fmla="*/ 229 w 41"/>
                <a:gd name="T9" fmla="*/ 380 h 55"/>
                <a:gd name="T10" fmla="*/ 249 w 41"/>
                <a:gd name="T11" fmla="*/ 366 h 55"/>
                <a:gd name="T12" fmla="*/ 236 w 41"/>
                <a:gd name="T13" fmla="*/ 345 h 55"/>
                <a:gd name="T14" fmla="*/ 75 w 41"/>
                <a:gd name="T15" fmla="*/ 239 h 55"/>
                <a:gd name="T16" fmla="*/ 67 w 41"/>
                <a:gd name="T17" fmla="*/ 149 h 55"/>
                <a:gd name="T18" fmla="*/ 30 w 41"/>
                <a:gd name="T19" fmla="*/ 8 h 55"/>
                <a:gd name="T20" fmla="*/ 0 w 41"/>
                <a:gd name="T21" fmla="*/ 13 h 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1" h="55">
                  <a:moveTo>
                    <a:pt x="0" y="2"/>
                  </a:moveTo>
                  <a:cubicBezTo>
                    <a:pt x="0" y="4"/>
                    <a:pt x="0" y="5"/>
                    <a:pt x="1" y="6"/>
                  </a:cubicBezTo>
                  <a:cubicBezTo>
                    <a:pt x="6" y="9"/>
                    <a:pt x="6" y="13"/>
                    <a:pt x="5" y="21"/>
                  </a:cubicBezTo>
                  <a:cubicBezTo>
                    <a:pt x="4" y="26"/>
                    <a:pt x="4" y="32"/>
                    <a:pt x="7" y="38"/>
                  </a:cubicBezTo>
                  <a:cubicBezTo>
                    <a:pt x="13" y="47"/>
                    <a:pt x="27" y="52"/>
                    <a:pt x="37" y="54"/>
                  </a:cubicBezTo>
                  <a:cubicBezTo>
                    <a:pt x="38" y="55"/>
                    <a:pt x="40" y="54"/>
                    <a:pt x="40" y="52"/>
                  </a:cubicBezTo>
                  <a:cubicBezTo>
                    <a:pt x="41" y="50"/>
                    <a:pt x="40" y="49"/>
                    <a:pt x="38" y="49"/>
                  </a:cubicBezTo>
                  <a:cubicBezTo>
                    <a:pt x="28" y="47"/>
                    <a:pt x="17" y="41"/>
                    <a:pt x="12" y="34"/>
                  </a:cubicBezTo>
                  <a:cubicBezTo>
                    <a:pt x="10" y="31"/>
                    <a:pt x="10" y="26"/>
                    <a:pt x="11" y="21"/>
                  </a:cubicBezTo>
                  <a:cubicBezTo>
                    <a:pt x="12" y="14"/>
                    <a:pt x="13" y="6"/>
                    <a:pt x="5" y="1"/>
                  </a:cubicBezTo>
                  <a:cubicBezTo>
                    <a:pt x="3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" name="Freeform 792"/>
            <p:cNvSpPr>
              <a:spLocks/>
            </p:cNvSpPr>
            <p:nvPr/>
          </p:nvSpPr>
          <p:spPr bwMode="auto">
            <a:xfrm>
              <a:off x="4954" y="2716"/>
              <a:ext cx="57" cy="259"/>
            </a:xfrm>
            <a:custGeom>
              <a:avLst/>
              <a:gdLst>
                <a:gd name="T0" fmla="*/ 79 w 23"/>
                <a:gd name="T1" fmla="*/ 13 h 97"/>
                <a:gd name="T2" fmla="*/ 87 w 23"/>
                <a:gd name="T3" fmla="*/ 264 h 97"/>
                <a:gd name="T4" fmla="*/ 99 w 23"/>
                <a:gd name="T5" fmla="*/ 406 h 97"/>
                <a:gd name="T6" fmla="*/ 5 w 23"/>
                <a:gd name="T7" fmla="*/ 649 h 97"/>
                <a:gd name="T8" fmla="*/ 5 w 23"/>
                <a:gd name="T9" fmla="*/ 678 h 97"/>
                <a:gd name="T10" fmla="*/ 30 w 23"/>
                <a:gd name="T11" fmla="*/ 678 h 97"/>
                <a:gd name="T12" fmla="*/ 136 w 23"/>
                <a:gd name="T13" fmla="*/ 406 h 97"/>
                <a:gd name="T14" fmla="*/ 116 w 23"/>
                <a:gd name="T15" fmla="*/ 256 h 97"/>
                <a:gd name="T16" fmla="*/ 112 w 23"/>
                <a:gd name="T17" fmla="*/ 35 h 97"/>
                <a:gd name="T18" fmla="*/ 104 w 23"/>
                <a:gd name="T19" fmla="*/ 8 h 97"/>
                <a:gd name="T20" fmla="*/ 79 w 23"/>
                <a:gd name="T21" fmla="*/ 13 h 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97">
                  <a:moveTo>
                    <a:pt x="13" y="2"/>
                  </a:moveTo>
                  <a:cubicBezTo>
                    <a:pt x="8" y="11"/>
                    <a:pt x="11" y="24"/>
                    <a:pt x="14" y="37"/>
                  </a:cubicBezTo>
                  <a:cubicBezTo>
                    <a:pt x="15" y="44"/>
                    <a:pt x="17" y="52"/>
                    <a:pt x="16" y="57"/>
                  </a:cubicBezTo>
                  <a:cubicBezTo>
                    <a:pt x="16" y="72"/>
                    <a:pt x="10" y="83"/>
                    <a:pt x="1" y="91"/>
                  </a:cubicBezTo>
                  <a:cubicBezTo>
                    <a:pt x="0" y="92"/>
                    <a:pt x="0" y="94"/>
                    <a:pt x="1" y="95"/>
                  </a:cubicBezTo>
                  <a:cubicBezTo>
                    <a:pt x="2" y="96"/>
                    <a:pt x="4" y="97"/>
                    <a:pt x="5" y="95"/>
                  </a:cubicBezTo>
                  <a:cubicBezTo>
                    <a:pt x="16" y="87"/>
                    <a:pt x="22" y="74"/>
                    <a:pt x="22" y="57"/>
                  </a:cubicBezTo>
                  <a:cubicBezTo>
                    <a:pt x="23" y="51"/>
                    <a:pt x="21" y="44"/>
                    <a:pt x="19" y="36"/>
                  </a:cubicBezTo>
                  <a:cubicBezTo>
                    <a:pt x="17" y="24"/>
                    <a:pt x="14" y="12"/>
                    <a:pt x="18" y="5"/>
                  </a:cubicBezTo>
                  <a:cubicBezTo>
                    <a:pt x="19" y="4"/>
                    <a:pt x="18" y="2"/>
                    <a:pt x="17" y="1"/>
                  </a:cubicBezTo>
                  <a:cubicBezTo>
                    <a:pt x="16" y="0"/>
                    <a:pt x="14" y="1"/>
                    <a:pt x="13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" name="Freeform 793"/>
            <p:cNvSpPr>
              <a:spLocks/>
            </p:cNvSpPr>
            <p:nvPr/>
          </p:nvSpPr>
          <p:spPr bwMode="auto">
            <a:xfrm>
              <a:off x="5084" y="2732"/>
              <a:ext cx="57" cy="152"/>
            </a:xfrm>
            <a:custGeom>
              <a:avLst/>
              <a:gdLst>
                <a:gd name="T0" fmla="*/ 112 w 23"/>
                <a:gd name="T1" fmla="*/ 8 h 57"/>
                <a:gd name="T2" fmla="*/ 37 w 23"/>
                <a:gd name="T3" fmla="*/ 157 h 57"/>
                <a:gd name="T4" fmla="*/ 30 w 23"/>
                <a:gd name="T5" fmla="*/ 184 h 57"/>
                <a:gd name="T6" fmla="*/ 5 w 23"/>
                <a:gd name="T7" fmla="*/ 376 h 57"/>
                <a:gd name="T8" fmla="*/ 17 w 23"/>
                <a:gd name="T9" fmla="*/ 405 h 57"/>
                <a:gd name="T10" fmla="*/ 37 w 23"/>
                <a:gd name="T11" fmla="*/ 392 h 57"/>
                <a:gd name="T12" fmla="*/ 67 w 23"/>
                <a:gd name="T13" fmla="*/ 184 h 57"/>
                <a:gd name="T14" fmla="*/ 67 w 23"/>
                <a:gd name="T15" fmla="*/ 163 h 57"/>
                <a:gd name="T16" fmla="*/ 136 w 23"/>
                <a:gd name="T17" fmla="*/ 35 h 57"/>
                <a:gd name="T18" fmla="*/ 136 w 23"/>
                <a:gd name="T19" fmla="*/ 8 h 57"/>
                <a:gd name="T20" fmla="*/ 112 w 23"/>
                <a:gd name="T21" fmla="*/ 8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57">
                  <a:moveTo>
                    <a:pt x="18" y="1"/>
                  </a:moveTo>
                  <a:cubicBezTo>
                    <a:pt x="12" y="7"/>
                    <a:pt x="6" y="12"/>
                    <a:pt x="6" y="22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36"/>
                    <a:pt x="4" y="43"/>
                    <a:pt x="1" y="53"/>
                  </a:cubicBezTo>
                  <a:cubicBezTo>
                    <a:pt x="0" y="54"/>
                    <a:pt x="1" y="56"/>
                    <a:pt x="3" y="57"/>
                  </a:cubicBezTo>
                  <a:cubicBezTo>
                    <a:pt x="4" y="57"/>
                    <a:pt x="6" y="56"/>
                    <a:pt x="6" y="55"/>
                  </a:cubicBezTo>
                  <a:cubicBezTo>
                    <a:pt x="10" y="44"/>
                    <a:pt x="10" y="37"/>
                    <a:pt x="11" y="26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16"/>
                    <a:pt x="16" y="11"/>
                    <a:pt x="22" y="5"/>
                  </a:cubicBezTo>
                  <a:cubicBezTo>
                    <a:pt x="23" y="4"/>
                    <a:pt x="23" y="2"/>
                    <a:pt x="22" y="1"/>
                  </a:cubicBezTo>
                  <a:cubicBezTo>
                    <a:pt x="21" y="0"/>
                    <a:pt x="19" y="0"/>
                    <a:pt x="18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0" name="Freeform 794"/>
            <p:cNvSpPr>
              <a:spLocks/>
            </p:cNvSpPr>
            <p:nvPr/>
          </p:nvSpPr>
          <p:spPr bwMode="auto">
            <a:xfrm>
              <a:off x="5121" y="2804"/>
              <a:ext cx="128" cy="165"/>
            </a:xfrm>
            <a:custGeom>
              <a:avLst/>
              <a:gdLst>
                <a:gd name="T0" fmla="*/ 284 w 51"/>
                <a:gd name="T1" fmla="*/ 8 h 62"/>
                <a:gd name="T2" fmla="*/ 226 w 51"/>
                <a:gd name="T3" fmla="*/ 141 h 62"/>
                <a:gd name="T4" fmla="*/ 163 w 51"/>
                <a:gd name="T5" fmla="*/ 277 h 62"/>
                <a:gd name="T6" fmla="*/ 13 w 51"/>
                <a:gd name="T7" fmla="*/ 389 h 62"/>
                <a:gd name="T8" fmla="*/ 0 w 51"/>
                <a:gd name="T9" fmla="*/ 418 h 62"/>
                <a:gd name="T10" fmla="*/ 25 w 51"/>
                <a:gd name="T11" fmla="*/ 431 h 62"/>
                <a:gd name="T12" fmla="*/ 196 w 51"/>
                <a:gd name="T13" fmla="*/ 303 h 62"/>
                <a:gd name="T14" fmla="*/ 264 w 51"/>
                <a:gd name="T15" fmla="*/ 157 h 62"/>
                <a:gd name="T16" fmla="*/ 314 w 51"/>
                <a:gd name="T17" fmla="*/ 35 h 62"/>
                <a:gd name="T18" fmla="*/ 314 w 51"/>
                <a:gd name="T19" fmla="*/ 8 h 62"/>
                <a:gd name="T20" fmla="*/ 284 w 51"/>
                <a:gd name="T21" fmla="*/ 8 h 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1" h="62">
                  <a:moveTo>
                    <a:pt x="45" y="1"/>
                  </a:moveTo>
                  <a:cubicBezTo>
                    <a:pt x="41" y="7"/>
                    <a:pt x="38" y="14"/>
                    <a:pt x="36" y="20"/>
                  </a:cubicBezTo>
                  <a:cubicBezTo>
                    <a:pt x="34" y="27"/>
                    <a:pt x="32" y="34"/>
                    <a:pt x="26" y="39"/>
                  </a:cubicBezTo>
                  <a:cubicBezTo>
                    <a:pt x="20" y="45"/>
                    <a:pt x="9" y="53"/>
                    <a:pt x="2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61"/>
                    <a:pt x="2" y="62"/>
                    <a:pt x="4" y="61"/>
                  </a:cubicBezTo>
                  <a:cubicBezTo>
                    <a:pt x="12" y="58"/>
                    <a:pt x="24" y="50"/>
                    <a:pt x="31" y="43"/>
                  </a:cubicBezTo>
                  <a:cubicBezTo>
                    <a:pt x="37" y="37"/>
                    <a:pt x="39" y="29"/>
                    <a:pt x="42" y="22"/>
                  </a:cubicBezTo>
                  <a:cubicBezTo>
                    <a:pt x="44" y="16"/>
                    <a:pt x="46" y="10"/>
                    <a:pt x="50" y="5"/>
                  </a:cubicBezTo>
                  <a:cubicBezTo>
                    <a:pt x="51" y="4"/>
                    <a:pt x="51" y="2"/>
                    <a:pt x="50" y="1"/>
                  </a:cubicBezTo>
                  <a:cubicBezTo>
                    <a:pt x="48" y="0"/>
                    <a:pt x="46" y="0"/>
                    <a:pt x="45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1" name="Freeform 795"/>
            <p:cNvSpPr>
              <a:spLocks/>
            </p:cNvSpPr>
            <p:nvPr/>
          </p:nvSpPr>
          <p:spPr bwMode="auto">
            <a:xfrm>
              <a:off x="4286" y="3001"/>
              <a:ext cx="133" cy="219"/>
            </a:xfrm>
            <a:custGeom>
              <a:avLst/>
              <a:gdLst>
                <a:gd name="T0" fmla="*/ 13 w 53"/>
                <a:gd name="T1" fmla="*/ 0 h 82"/>
                <a:gd name="T2" fmla="*/ 0 w 53"/>
                <a:gd name="T3" fmla="*/ 29 h 82"/>
                <a:gd name="T4" fmla="*/ 108 w 53"/>
                <a:gd name="T5" fmla="*/ 179 h 82"/>
                <a:gd name="T6" fmla="*/ 171 w 53"/>
                <a:gd name="T7" fmla="*/ 243 h 82"/>
                <a:gd name="T8" fmla="*/ 296 w 53"/>
                <a:gd name="T9" fmla="*/ 564 h 82"/>
                <a:gd name="T10" fmla="*/ 314 w 53"/>
                <a:gd name="T11" fmla="*/ 585 h 82"/>
                <a:gd name="T12" fmla="*/ 334 w 53"/>
                <a:gd name="T13" fmla="*/ 556 h 82"/>
                <a:gd name="T14" fmla="*/ 201 w 53"/>
                <a:gd name="T15" fmla="*/ 214 h 82"/>
                <a:gd name="T16" fmla="*/ 133 w 53"/>
                <a:gd name="T17" fmla="*/ 142 h 82"/>
                <a:gd name="T18" fmla="*/ 38 w 53"/>
                <a:gd name="T19" fmla="*/ 21 h 82"/>
                <a:gd name="T20" fmla="*/ 13 w 53"/>
                <a:gd name="T21" fmla="*/ 0 h 8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3" h="82">
                  <a:moveTo>
                    <a:pt x="2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2" y="15"/>
                    <a:pt x="10" y="20"/>
                    <a:pt x="17" y="25"/>
                  </a:cubicBezTo>
                  <a:cubicBezTo>
                    <a:pt x="21" y="28"/>
                    <a:pt x="24" y="31"/>
                    <a:pt x="27" y="34"/>
                  </a:cubicBezTo>
                  <a:cubicBezTo>
                    <a:pt x="36" y="43"/>
                    <a:pt x="42" y="58"/>
                    <a:pt x="47" y="79"/>
                  </a:cubicBezTo>
                  <a:cubicBezTo>
                    <a:pt x="47" y="81"/>
                    <a:pt x="49" y="82"/>
                    <a:pt x="50" y="82"/>
                  </a:cubicBezTo>
                  <a:cubicBezTo>
                    <a:pt x="52" y="81"/>
                    <a:pt x="53" y="80"/>
                    <a:pt x="53" y="78"/>
                  </a:cubicBezTo>
                  <a:cubicBezTo>
                    <a:pt x="48" y="56"/>
                    <a:pt x="41" y="40"/>
                    <a:pt x="32" y="30"/>
                  </a:cubicBezTo>
                  <a:cubicBezTo>
                    <a:pt x="28" y="26"/>
                    <a:pt x="24" y="23"/>
                    <a:pt x="21" y="20"/>
                  </a:cubicBezTo>
                  <a:cubicBezTo>
                    <a:pt x="14" y="16"/>
                    <a:pt x="8" y="11"/>
                    <a:pt x="6" y="3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2" name="Freeform 796"/>
            <p:cNvSpPr>
              <a:spLocks/>
            </p:cNvSpPr>
            <p:nvPr/>
          </p:nvSpPr>
          <p:spPr bwMode="auto">
            <a:xfrm>
              <a:off x="4136" y="3097"/>
              <a:ext cx="108" cy="174"/>
            </a:xfrm>
            <a:custGeom>
              <a:avLst/>
              <a:gdLst>
                <a:gd name="T0" fmla="*/ 13 w 43"/>
                <a:gd name="T1" fmla="*/ 21 h 65"/>
                <a:gd name="T2" fmla="*/ 133 w 43"/>
                <a:gd name="T3" fmla="*/ 278 h 65"/>
                <a:gd name="T4" fmla="*/ 234 w 43"/>
                <a:gd name="T5" fmla="*/ 452 h 65"/>
                <a:gd name="T6" fmla="*/ 259 w 43"/>
                <a:gd name="T7" fmla="*/ 466 h 65"/>
                <a:gd name="T8" fmla="*/ 271 w 43"/>
                <a:gd name="T9" fmla="*/ 436 h 65"/>
                <a:gd name="T10" fmla="*/ 158 w 43"/>
                <a:gd name="T11" fmla="*/ 252 h 65"/>
                <a:gd name="T12" fmla="*/ 50 w 43"/>
                <a:gd name="T13" fmla="*/ 29 h 65"/>
                <a:gd name="T14" fmla="*/ 33 w 43"/>
                <a:gd name="T15" fmla="*/ 8 h 65"/>
                <a:gd name="T16" fmla="*/ 13 w 43"/>
                <a:gd name="T17" fmla="*/ 21 h 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" h="65">
                  <a:moveTo>
                    <a:pt x="2" y="3"/>
                  </a:moveTo>
                  <a:cubicBezTo>
                    <a:pt x="0" y="18"/>
                    <a:pt x="11" y="29"/>
                    <a:pt x="21" y="39"/>
                  </a:cubicBezTo>
                  <a:cubicBezTo>
                    <a:pt x="28" y="47"/>
                    <a:pt x="35" y="54"/>
                    <a:pt x="37" y="63"/>
                  </a:cubicBezTo>
                  <a:cubicBezTo>
                    <a:pt x="38" y="64"/>
                    <a:pt x="39" y="65"/>
                    <a:pt x="41" y="65"/>
                  </a:cubicBezTo>
                  <a:cubicBezTo>
                    <a:pt x="42" y="64"/>
                    <a:pt x="43" y="63"/>
                    <a:pt x="43" y="61"/>
                  </a:cubicBezTo>
                  <a:cubicBezTo>
                    <a:pt x="40" y="51"/>
                    <a:pt x="32" y="43"/>
                    <a:pt x="25" y="35"/>
                  </a:cubicBezTo>
                  <a:cubicBezTo>
                    <a:pt x="15" y="25"/>
                    <a:pt x="7" y="16"/>
                    <a:pt x="8" y="4"/>
                  </a:cubicBezTo>
                  <a:cubicBezTo>
                    <a:pt x="8" y="2"/>
                    <a:pt x="7" y="1"/>
                    <a:pt x="5" y="1"/>
                  </a:cubicBezTo>
                  <a:cubicBezTo>
                    <a:pt x="3" y="0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3" name="Freeform 797"/>
            <p:cNvSpPr>
              <a:spLocks/>
            </p:cNvSpPr>
            <p:nvPr/>
          </p:nvSpPr>
          <p:spPr bwMode="auto">
            <a:xfrm>
              <a:off x="4231" y="3135"/>
              <a:ext cx="90" cy="149"/>
            </a:xfrm>
            <a:custGeom>
              <a:avLst/>
              <a:gdLst>
                <a:gd name="T0" fmla="*/ 0 w 36"/>
                <a:gd name="T1" fmla="*/ 13 h 56"/>
                <a:gd name="T2" fmla="*/ 13 w 36"/>
                <a:gd name="T3" fmla="*/ 43 h 56"/>
                <a:gd name="T4" fmla="*/ 183 w 36"/>
                <a:gd name="T5" fmla="*/ 354 h 56"/>
                <a:gd name="T6" fmla="*/ 188 w 36"/>
                <a:gd name="T7" fmla="*/ 375 h 56"/>
                <a:gd name="T8" fmla="*/ 208 w 36"/>
                <a:gd name="T9" fmla="*/ 388 h 56"/>
                <a:gd name="T10" fmla="*/ 220 w 36"/>
                <a:gd name="T11" fmla="*/ 367 h 56"/>
                <a:gd name="T12" fmla="*/ 220 w 36"/>
                <a:gd name="T13" fmla="*/ 341 h 56"/>
                <a:gd name="T14" fmla="*/ 25 w 36"/>
                <a:gd name="T15" fmla="*/ 0 h 56"/>
                <a:gd name="T16" fmla="*/ 0 w 36"/>
                <a:gd name="T17" fmla="*/ 13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6" h="56">
                  <a:moveTo>
                    <a:pt x="0" y="2"/>
                  </a:moveTo>
                  <a:cubicBezTo>
                    <a:pt x="0" y="4"/>
                    <a:pt x="0" y="5"/>
                    <a:pt x="2" y="6"/>
                  </a:cubicBezTo>
                  <a:cubicBezTo>
                    <a:pt x="20" y="12"/>
                    <a:pt x="25" y="32"/>
                    <a:pt x="29" y="5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5"/>
                    <a:pt x="32" y="56"/>
                    <a:pt x="33" y="55"/>
                  </a:cubicBezTo>
                  <a:cubicBezTo>
                    <a:pt x="35" y="55"/>
                    <a:pt x="36" y="53"/>
                    <a:pt x="35" y="52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0" y="29"/>
                    <a:pt x="25" y="8"/>
                    <a:pt x="4" y="0"/>
                  </a:cubicBezTo>
                  <a:cubicBezTo>
                    <a:pt x="2" y="0"/>
                    <a:pt x="1" y="0"/>
                    <a:pt x="0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" name="Freeform 798"/>
            <p:cNvSpPr>
              <a:spLocks/>
            </p:cNvSpPr>
            <p:nvPr/>
          </p:nvSpPr>
          <p:spPr bwMode="auto">
            <a:xfrm>
              <a:off x="4079" y="3324"/>
              <a:ext cx="210" cy="99"/>
            </a:xfrm>
            <a:custGeom>
              <a:avLst/>
              <a:gdLst>
                <a:gd name="T0" fmla="*/ 8 w 84"/>
                <a:gd name="T1" fmla="*/ 8 h 37"/>
                <a:gd name="T2" fmla="*/ 8 w 84"/>
                <a:gd name="T3" fmla="*/ 35 h 37"/>
                <a:gd name="T4" fmla="*/ 508 w 84"/>
                <a:gd name="T5" fmla="*/ 187 h 37"/>
                <a:gd name="T6" fmla="*/ 520 w 84"/>
                <a:gd name="T7" fmla="*/ 158 h 37"/>
                <a:gd name="T8" fmla="*/ 495 w 84"/>
                <a:gd name="T9" fmla="*/ 150 h 37"/>
                <a:gd name="T10" fmla="*/ 33 w 84"/>
                <a:gd name="T11" fmla="*/ 13 h 37"/>
                <a:gd name="T12" fmla="*/ 8 w 84"/>
                <a:gd name="T13" fmla="*/ 8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4" h="37">
                  <a:moveTo>
                    <a:pt x="1" y="1"/>
                  </a:moveTo>
                  <a:cubicBezTo>
                    <a:pt x="0" y="2"/>
                    <a:pt x="0" y="4"/>
                    <a:pt x="1" y="5"/>
                  </a:cubicBezTo>
                  <a:cubicBezTo>
                    <a:pt x="19" y="28"/>
                    <a:pt x="54" y="37"/>
                    <a:pt x="81" y="26"/>
                  </a:cubicBezTo>
                  <a:cubicBezTo>
                    <a:pt x="83" y="26"/>
                    <a:pt x="84" y="24"/>
                    <a:pt x="83" y="22"/>
                  </a:cubicBezTo>
                  <a:cubicBezTo>
                    <a:pt x="82" y="21"/>
                    <a:pt x="81" y="20"/>
                    <a:pt x="79" y="21"/>
                  </a:cubicBezTo>
                  <a:cubicBezTo>
                    <a:pt x="55" y="30"/>
                    <a:pt x="22" y="22"/>
                    <a:pt x="5" y="2"/>
                  </a:cubicBezTo>
                  <a:cubicBezTo>
                    <a:pt x="4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" name="Freeform 799"/>
            <p:cNvSpPr>
              <a:spLocks/>
            </p:cNvSpPr>
            <p:nvPr/>
          </p:nvSpPr>
          <p:spPr bwMode="auto">
            <a:xfrm>
              <a:off x="4033" y="3137"/>
              <a:ext cx="118" cy="152"/>
            </a:xfrm>
            <a:custGeom>
              <a:avLst/>
              <a:gdLst>
                <a:gd name="T0" fmla="*/ 8 w 47"/>
                <a:gd name="T1" fmla="*/ 13 h 57"/>
                <a:gd name="T2" fmla="*/ 13 w 47"/>
                <a:gd name="T3" fmla="*/ 43 h 57"/>
                <a:gd name="T4" fmla="*/ 25 w 47"/>
                <a:gd name="T5" fmla="*/ 56 h 57"/>
                <a:gd name="T6" fmla="*/ 133 w 47"/>
                <a:gd name="T7" fmla="*/ 184 h 57"/>
                <a:gd name="T8" fmla="*/ 264 w 47"/>
                <a:gd name="T9" fmla="*/ 397 h 57"/>
                <a:gd name="T10" fmla="*/ 289 w 47"/>
                <a:gd name="T11" fmla="*/ 397 h 57"/>
                <a:gd name="T12" fmla="*/ 289 w 47"/>
                <a:gd name="T13" fmla="*/ 363 h 57"/>
                <a:gd name="T14" fmla="*/ 163 w 47"/>
                <a:gd name="T15" fmla="*/ 163 h 57"/>
                <a:gd name="T16" fmla="*/ 45 w 47"/>
                <a:gd name="T17" fmla="*/ 21 h 57"/>
                <a:gd name="T18" fmla="*/ 38 w 47"/>
                <a:gd name="T19" fmla="*/ 8 h 57"/>
                <a:gd name="T20" fmla="*/ 8 w 47"/>
                <a:gd name="T21" fmla="*/ 13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7" h="57">
                  <a:moveTo>
                    <a:pt x="1" y="2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2" y="14"/>
                    <a:pt x="16" y="17"/>
                    <a:pt x="21" y="26"/>
                  </a:cubicBezTo>
                  <a:cubicBezTo>
                    <a:pt x="27" y="36"/>
                    <a:pt x="33" y="48"/>
                    <a:pt x="42" y="56"/>
                  </a:cubicBezTo>
                  <a:cubicBezTo>
                    <a:pt x="43" y="57"/>
                    <a:pt x="45" y="57"/>
                    <a:pt x="46" y="56"/>
                  </a:cubicBezTo>
                  <a:cubicBezTo>
                    <a:pt x="47" y="54"/>
                    <a:pt x="47" y="52"/>
                    <a:pt x="46" y="51"/>
                  </a:cubicBezTo>
                  <a:cubicBezTo>
                    <a:pt x="38" y="44"/>
                    <a:pt x="32" y="33"/>
                    <a:pt x="26" y="23"/>
                  </a:cubicBezTo>
                  <a:cubicBezTo>
                    <a:pt x="20" y="12"/>
                    <a:pt x="16" y="9"/>
                    <a:pt x="7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" name="Freeform 800"/>
            <p:cNvSpPr>
              <a:spLocks/>
            </p:cNvSpPr>
            <p:nvPr/>
          </p:nvSpPr>
          <p:spPr bwMode="auto">
            <a:xfrm>
              <a:off x="3881" y="3295"/>
              <a:ext cx="193" cy="125"/>
            </a:xfrm>
            <a:custGeom>
              <a:avLst/>
              <a:gdLst>
                <a:gd name="T0" fmla="*/ 20 w 77"/>
                <a:gd name="T1" fmla="*/ 0 h 47"/>
                <a:gd name="T2" fmla="*/ 0 w 77"/>
                <a:gd name="T3" fmla="*/ 21 h 47"/>
                <a:gd name="T4" fmla="*/ 20 w 77"/>
                <a:gd name="T5" fmla="*/ 43 h 47"/>
                <a:gd name="T6" fmla="*/ 226 w 77"/>
                <a:gd name="T7" fmla="*/ 136 h 47"/>
                <a:gd name="T8" fmla="*/ 464 w 77"/>
                <a:gd name="T9" fmla="*/ 324 h 47"/>
                <a:gd name="T10" fmla="*/ 484 w 77"/>
                <a:gd name="T11" fmla="*/ 303 h 47"/>
                <a:gd name="T12" fmla="*/ 464 w 77"/>
                <a:gd name="T13" fmla="*/ 282 h 47"/>
                <a:gd name="T14" fmla="*/ 263 w 77"/>
                <a:gd name="T15" fmla="*/ 114 h 47"/>
                <a:gd name="T16" fmla="*/ 20 w 77"/>
                <a:gd name="T17" fmla="*/ 0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" h="47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9" y="6"/>
                    <a:pt x="28" y="6"/>
                    <a:pt x="36" y="19"/>
                  </a:cubicBezTo>
                  <a:cubicBezTo>
                    <a:pt x="48" y="38"/>
                    <a:pt x="61" y="47"/>
                    <a:pt x="74" y="46"/>
                  </a:cubicBezTo>
                  <a:cubicBezTo>
                    <a:pt x="76" y="46"/>
                    <a:pt x="77" y="45"/>
                    <a:pt x="77" y="43"/>
                  </a:cubicBezTo>
                  <a:cubicBezTo>
                    <a:pt x="77" y="41"/>
                    <a:pt x="76" y="40"/>
                    <a:pt x="74" y="40"/>
                  </a:cubicBezTo>
                  <a:cubicBezTo>
                    <a:pt x="61" y="41"/>
                    <a:pt x="49" y="27"/>
                    <a:pt x="42" y="16"/>
                  </a:cubicBezTo>
                  <a:cubicBezTo>
                    <a:pt x="31" y="0"/>
                    <a:pt x="18" y="0"/>
                    <a:pt x="3" y="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7" name="Freeform 801"/>
            <p:cNvSpPr>
              <a:spLocks/>
            </p:cNvSpPr>
            <p:nvPr/>
          </p:nvSpPr>
          <p:spPr bwMode="auto">
            <a:xfrm>
              <a:off x="3801" y="3476"/>
              <a:ext cx="232" cy="67"/>
            </a:xfrm>
            <a:custGeom>
              <a:avLst/>
              <a:gdLst>
                <a:gd name="T0" fmla="*/ 549 w 93"/>
                <a:gd name="T1" fmla="*/ 8 h 25"/>
                <a:gd name="T2" fmla="*/ 312 w 93"/>
                <a:gd name="T3" fmla="*/ 51 h 25"/>
                <a:gd name="T4" fmla="*/ 5 w 93"/>
                <a:gd name="T5" fmla="*/ 145 h 25"/>
                <a:gd name="T6" fmla="*/ 5 w 93"/>
                <a:gd name="T7" fmla="*/ 172 h 25"/>
                <a:gd name="T8" fmla="*/ 30 w 93"/>
                <a:gd name="T9" fmla="*/ 172 h 25"/>
                <a:gd name="T10" fmla="*/ 312 w 93"/>
                <a:gd name="T11" fmla="*/ 94 h 25"/>
                <a:gd name="T12" fmla="*/ 574 w 93"/>
                <a:gd name="T13" fmla="*/ 43 h 25"/>
                <a:gd name="T14" fmla="*/ 574 w 93"/>
                <a:gd name="T15" fmla="*/ 13 h 25"/>
                <a:gd name="T16" fmla="*/ 549 w 93"/>
                <a:gd name="T17" fmla="*/ 8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3" h="25">
                  <a:moveTo>
                    <a:pt x="88" y="1"/>
                  </a:moveTo>
                  <a:cubicBezTo>
                    <a:pt x="77" y="9"/>
                    <a:pt x="64" y="8"/>
                    <a:pt x="50" y="7"/>
                  </a:cubicBezTo>
                  <a:cubicBezTo>
                    <a:pt x="33" y="5"/>
                    <a:pt x="16" y="4"/>
                    <a:pt x="1" y="20"/>
                  </a:cubicBezTo>
                  <a:cubicBezTo>
                    <a:pt x="0" y="21"/>
                    <a:pt x="0" y="23"/>
                    <a:pt x="1" y="24"/>
                  </a:cubicBezTo>
                  <a:cubicBezTo>
                    <a:pt x="2" y="25"/>
                    <a:pt x="4" y="25"/>
                    <a:pt x="5" y="24"/>
                  </a:cubicBezTo>
                  <a:cubicBezTo>
                    <a:pt x="18" y="10"/>
                    <a:pt x="33" y="11"/>
                    <a:pt x="50" y="13"/>
                  </a:cubicBezTo>
                  <a:cubicBezTo>
                    <a:pt x="64" y="14"/>
                    <a:pt x="79" y="15"/>
                    <a:pt x="92" y="6"/>
                  </a:cubicBezTo>
                  <a:cubicBezTo>
                    <a:pt x="93" y="5"/>
                    <a:pt x="93" y="3"/>
                    <a:pt x="92" y="2"/>
                  </a:cubicBezTo>
                  <a:cubicBezTo>
                    <a:pt x="92" y="1"/>
                    <a:pt x="90" y="0"/>
                    <a:pt x="88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8" name="Freeform 802"/>
            <p:cNvSpPr>
              <a:spLocks/>
            </p:cNvSpPr>
            <p:nvPr/>
          </p:nvSpPr>
          <p:spPr bwMode="auto">
            <a:xfrm>
              <a:off x="3933" y="3521"/>
              <a:ext cx="128" cy="120"/>
            </a:xfrm>
            <a:custGeom>
              <a:avLst/>
              <a:gdLst>
                <a:gd name="T0" fmla="*/ 284 w 51"/>
                <a:gd name="T1" fmla="*/ 8 h 45"/>
                <a:gd name="T2" fmla="*/ 163 w 51"/>
                <a:gd name="T3" fmla="*/ 115 h 45"/>
                <a:gd name="T4" fmla="*/ 8 w 51"/>
                <a:gd name="T5" fmla="*/ 291 h 45"/>
                <a:gd name="T6" fmla="*/ 20 w 51"/>
                <a:gd name="T7" fmla="*/ 320 h 45"/>
                <a:gd name="T8" fmla="*/ 45 w 51"/>
                <a:gd name="T9" fmla="*/ 307 h 45"/>
                <a:gd name="T10" fmla="*/ 183 w 51"/>
                <a:gd name="T11" fmla="*/ 149 h 45"/>
                <a:gd name="T12" fmla="*/ 314 w 51"/>
                <a:gd name="T13" fmla="*/ 35 h 45"/>
                <a:gd name="T14" fmla="*/ 309 w 51"/>
                <a:gd name="T15" fmla="*/ 8 h 45"/>
                <a:gd name="T16" fmla="*/ 284 w 51"/>
                <a:gd name="T17" fmla="*/ 8 h 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" h="45">
                  <a:moveTo>
                    <a:pt x="45" y="1"/>
                  </a:moveTo>
                  <a:cubicBezTo>
                    <a:pt x="41" y="7"/>
                    <a:pt x="34" y="11"/>
                    <a:pt x="26" y="16"/>
                  </a:cubicBezTo>
                  <a:cubicBezTo>
                    <a:pt x="15" y="23"/>
                    <a:pt x="4" y="30"/>
                    <a:pt x="1" y="41"/>
                  </a:cubicBezTo>
                  <a:cubicBezTo>
                    <a:pt x="0" y="43"/>
                    <a:pt x="1" y="45"/>
                    <a:pt x="3" y="45"/>
                  </a:cubicBezTo>
                  <a:cubicBezTo>
                    <a:pt x="4" y="45"/>
                    <a:pt x="6" y="45"/>
                    <a:pt x="7" y="43"/>
                  </a:cubicBezTo>
                  <a:cubicBezTo>
                    <a:pt x="9" y="33"/>
                    <a:pt x="19" y="27"/>
                    <a:pt x="29" y="21"/>
                  </a:cubicBezTo>
                  <a:cubicBezTo>
                    <a:pt x="37" y="16"/>
                    <a:pt x="45" y="11"/>
                    <a:pt x="50" y="5"/>
                  </a:cubicBezTo>
                  <a:cubicBezTo>
                    <a:pt x="51" y="4"/>
                    <a:pt x="51" y="2"/>
                    <a:pt x="49" y="1"/>
                  </a:cubicBezTo>
                  <a:cubicBezTo>
                    <a:pt x="48" y="0"/>
                    <a:pt x="46" y="0"/>
                    <a:pt x="45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9" name="Freeform 803"/>
            <p:cNvSpPr>
              <a:spLocks/>
            </p:cNvSpPr>
            <p:nvPr/>
          </p:nvSpPr>
          <p:spPr bwMode="auto">
            <a:xfrm>
              <a:off x="3981" y="3657"/>
              <a:ext cx="82" cy="174"/>
            </a:xfrm>
            <a:custGeom>
              <a:avLst/>
              <a:gdLst>
                <a:gd name="T0" fmla="*/ 166 w 33"/>
                <a:gd name="T1" fmla="*/ 21 h 65"/>
                <a:gd name="T2" fmla="*/ 99 w 33"/>
                <a:gd name="T3" fmla="*/ 158 h 65"/>
                <a:gd name="T4" fmla="*/ 62 w 33"/>
                <a:gd name="T5" fmla="*/ 209 h 65"/>
                <a:gd name="T6" fmla="*/ 0 w 33"/>
                <a:gd name="T7" fmla="*/ 444 h 65"/>
                <a:gd name="T8" fmla="*/ 17 w 33"/>
                <a:gd name="T9" fmla="*/ 466 h 65"/>
                <a:gd name="T10" fmla="*/ 37 w 33"/>
                <a:gd name="T11" fmla="*/ 444 h 65"/>
                <a:gd name="T12" fmla="*/ 92 w 33"/>
                <a:gd name="T13" fmla="*/ 236 h 65"/>
                <a:gd name="T14" fmla="*/ 124 w 33"/>
                <a:gd name="T15" fmla="*/ 187 h 65"/>
                <a:gd name="T16" fmla="*/ 199 w 33"/>
                <a:gd name="T17" fmla="*/ 29 h 65"/>
                <a:gd name="T18" fmla="*/ 186 w 33"/>
                <a:gd name="T19" fmla="*/ 8 h 65"/>
                <a:gd name="T20" fmla="*/ 166 w 33"/>
                <a:gd name="T21" fmla="*/ 21 h 6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" h="65">
                  <a:moveTo>
                    <a:pt x="27" y="3"/>
                  </a:moveTo>
                  <a:cubicBezTo>
                    <a:pt x="25" y="10"/>
                    <a:pt x="20" y="16"/>
                    <a:pt x="16" y="22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" y="39"/>
                    <a:pt x="0" y="48"/>
                    <a:pt x="0" y="62"/>
                  </a:cubicBezTo>
                  <a:cubicBezTo>
                    <a:pt x="0" y="63"/>
                    <a:pt x="1" y="65"/>
                    <a:pt x="3" y="65"/>
                  </a:cubicBezTo>
                  <a:cubicBezTo>
                    <a:pt x="4" y="65"/>
                    <a:pt x="6" y="64"/>
                    <a:pt x="6" y="62"/>
                  </a:cubicBezTo>
                  <a:cubicBezTo>
                    <a:pt x="6" y="50"/>
                    <a:pt x="9" y="41"/>
                    <a:pt x="15" y="33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5" y="19"/>
                    <a:pt x="30" y="13"/>
                    <a:pt x="32" y="4"/>
                  </a:cubicBezTo>
                  <a:cubicBezTo>
                    <a:pt x="33" y="3"/>
                    <a:pt x="32" y="1"/>
                    <a:pt x="30" y="1"/>
                  </a:cubicBezTo>
                  <a:cubicBezTo>
                    <a:pt x="29" y="0"/>
                    <a:pt x="27" y="1"/>
                    <a:pt x="27" y="3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" name="Freeform 804"/>
            <p:cNvSpPr>
              <a:spLocks/>
            </p:cNvSpPr>
            <p:nvPr/>
          </p:nvSpPr>
          <p:spPr bwMode="auto">
            <a:xfrm>
              <a:off x="4058" y="3556"/>
              <a:ext cx="106" cy="229"/>
            </a:xfrm>
            <a:custGeom>
              <a:avLst/>
              <a:gdLst>
                <a:gd name="T0" fmla="*/ 230 w 42"/>
                <a:gd name="T1" fmla="*/ 13 h 86"/>
                <a:gd name="T2" fmla="*/ 197 w 42"/>
                <a:gd name="T3" fmla="*/ 178 h 86"/>
                <a:gd name="T4" fmla="*/ 172 w 42"/>
                <a:gd name="T5" fmla="*/ 320 h 86"/>
                <a:gd name="T6" fmla="*/ 109 w 42"/>
                <a:gd name="T7" fmla="*/ 397 h 86"/>
                <a:gd name="T8" fmla="*/ 13 w 42"/>
                <a:gd name="T9" fmla="*/ 588 h 86"/>
                <a:gd name="T10" fmla="*/ 38 w 42"/>
                <a:gd name="T11" fmla="*/ 602 h 86"/>
                <a:gd name="T12" fmla="*/ 50 w 42"/>
                <a:gd name="T13" fmla="*/ 580 h 86"/>
                <a:gd name="T14" fmla="*/ 134 w 42"/>
                <a:gd name="T15" fmla="*/ 426 h 86"/>
                <a:gd name="T16" fmla="*/ 204 w 42"/>
                <a:gd name="T17" fmla="*/ 341 h 86"/>
                <a:gd name="T18" fmla="*/ 235 w 42"/>
                <a:gd name="T19" fmla="*/ 178 h 86"/>
                <a:gd name="T20" fmla="*/ 260 w 42"/>
                <a:gd name="T21" fmla="*/ 35 h 86"/>
                <a:gd name="T22" fmla="*/ 255 w 42"/>
                <a:gd name="T23" fmla="*/ 8 h 86"/>
                <a:gd name="T24" fmla="*/ 230 w 42"/>
                <a:gd name="T25" fmla="*/ 13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2" h="86">
                  <a:moveTo>
                    <a:pt x="36" y="2"/>
                  </a:moveTo>
                  <a:cubicBezTo>
                    <a:pt x="32" y="9"/>
                    <a:pt x="31" y="17"/>
                    <a:pt x="31" y="25"/>
                  </a:cubicBezTo>
                  <a:cubicBezTo>
                    <a:pt x="31" y="32"/>
                    <a:pt x="30" y="39"/>
                    <a:pt x="27" y="45"/>
                  </a:cubicBezTo>
                  <a:cubicBezTo>
                    <a:pt x="25" y="49"/>
                    <a:pt x="21" y="52"/>
                    <a:pt x="17" y="56"/>
                  </a:cubicBezTo>
                  <a:cubicBezTo>
                    <a:pt x="9" y="64"/>
                    <a:pt x="0" y="73"/>
                    <a:pt x="2" y="83"/>
                  </a:cubicBezTo>
                  <a:cubicBezTo>
                    <a:pt x="3" y="85"/>
                    <a:pt x="4" y="86"/>
                    <a:pt x="6" y="85"/>
                  </a:cubicBezTo>
                  <a:cubicBezTo>
                    <a:pt x="7" y="85"/>
                    <a:pt x="8" y="84"/>
                    <a:pt x="8" y="82"/>
                  </a:cubicBezTo>
                  <a:cubicBezTo>
                    <a:pt x="7" y="75"/>
                    <a:pt x="14" y="67"/>
                    <a:pt x="21" y="60"/>
                  </a:cubicBezTo>
                  <a:cubicBezTo>
                    <a:pt x="25" y="56"/>
                    <a:pt x="29" y="52"/>
                    <a:pt x="32" y="48"/>
                  </a:cubicBezTo>
                  <a:cubicBezTo>
                    <a:pt x="36" y="41"/>
                    <a:pt x="37" y="33"/>
                    <a:pt x="37" y="25"/>
                  </a:cubicBezTo>
                  <a:cubicBezTo>
                    <a:pt x="37" y="18"/>
                    <a:pt x="38" y="11"/>
                    <a:pt x="41" y="5"/>
                  </a:cubicBezTo>
                  <a:cubicBezTo>
                    <a:pt x="42" y="3"/>
                    <a:pt x="42" y="2"/>
                    <a:pt x="40" y="1"/>
                  </a:cubicBezTo>
                  <a:cubicBezTo>
                    <a:pt x="39" y="0"/>
                    <a:pt x="37" y="0"/>
                    <a:pt x="36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1" name="Freeform 805"/>
            <p:cNvSpPr>
              <a:spLocks/>
            </p:cNvSpPr>
            <p:nvPr/>
          </p:nvSpPr>
          <p:spPr bwMode="auto">
            <a:xfrm>
              <a:off x="4186" y="3636"/>
              <a:ext cx="55" cy="163"/>
            </a:xfrm>
            <a:custGeom>
              <a:avLst/>
              <a:gdLst>
                <a:gd name="T0" fmla="*/ 100 w 22"/>
                <a:gd name="T1" fmla="*/ 13 h 61"/>
                <a:gd name="T2" fmla="*/ 70 w 22"/>
                <a:gd name="T3" fmla="*/ 77 h 61"/>
                <a:gd name="T4" fmla="*/ 33 w 22"/>
                <a:gd name="T5" fmla="*/ 179 h 61"/>
                <a:gd name="T6" fmla="*/ 38 w 22"/>
                <a:gd name="T7" fmla="*/ 243 h 61"/>
                <a:gd name="T8" fmla="*/ 45 w 22"/>
                <a:gd name="T9" fmla="*/ 278 h 61"/>
                <a:gd name="T10" fmla="*/ 25 w 22"/>
                <a:gd name="T11" fmla="*/ 358 h 61"/>
                <a:gd name="T12" fmla="*/ 8 w 22"/>
                <a:gd name="T13" fmla="*/ 401 h 61"/>
                <a:gd name="T14" fmla="*/ 20 w 22"/>
                <a:gd name="T15" fmla="*/ 428 h 61"/>
                <a:gd name="T16" fmla="*/ 45 w 22"/>
                <a:gd name="T17" fmla="*/ 414 h 61"/>
                <a:gd name="T18" fmla="*/ 58 w 22"/>
                <a:gd name="T19" fmla="*/ 379 h 61"/>
                <a:gd name="T20" fmla="*/ 83 w 22"/>
                <a:gd name="T21" fmla="*/ 278 h 61"/>
                <a:gd name="T22" fmla="*/ 75 w 22"/>
                <a:gd name="T23" fmla="*/ 230 h 61"/>
                <a:gd name="T24" fmla="*/ 70 w 22"/>
                <a:gd name="T25" fmla="*/ 184 h 61"/>
                <a:gd name="T26" fmla="*/ 100 w 22"/>
                <a:gd name="T27" fmla="*/ 107 h 61"/>
                <a:gd name="T28" fmla="*/ 138 w 22"/>
                <a:gd name="T29" fmla="*/ 29 h 61"/>
                <a:gd name="T30" fmla="*/ 125 w 22"/>
                <a:gd name="T31" fmla="*/ 0 h 61"/>
                <a:gd name="T32" fmla="*/ 100 w 22"/>
                <a:gd name="T33" fmla="*/ 13 h 6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2" h="61">
                  <a:moveTo>
                    <a:pt x="16" y="2"/>
                  </a:moveTo>
                  <a:cubicBezTo>
                    <a:pt x="15" y="6"/>
                    <a:pt x="13" y="9"/>
                    <a:pt x="11" y="11"/>
                  </a:cubicBezTo>
                  <a:cubicBezTo>
                    <a:pt x="8" y="15"/>
                    <a:pt x="5" y="19"/>
                    <a:pt x="5" y="25"/>
                  </a:cubicBezTo>
                  <a:cubicBezTo>
                    <a:pt x="4" y="29"/>
                    <a:pt x="5" y="31"/>
                    <a:pt x="6" y="34"/>
                  </a:cubicBezTo>
                  <a:cubicBezTo>
                    <a:pt x="7" y="36"/>
                    <a:pt x="7" y="37"/>
                    <a:pt x="7" y="39"/>
                  </a:cubicBezTo>
                  <a:cubicBezTo>
                    <a:pt x="7" y="43"/>
                    <a:pt x="6" y="47"/>
                    <a:pt x="4" y="50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1" y="59"/>
                    <a:pt x="3" y="60"/>
                  </a:cubicBezTo>
                  <a:cubicBezTo>
                    <a:pt x="4" y="61"/>
                    <a:pt x="6" y="60"/>
                    <a:pt x="7" y="58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11" y="49"/>
                    <a:pt x="13" y="44"/>
                    <a:pt x="13" y="39"/>
                  </a:cubicBezTo>
                  <a:cubicBezTo>
                    <a:pt x="13" y="36"/>
                    <a:pt x="12" y="34"/>
                    <a:pt x="12" y="32"/>
                  </a:cubicBezTo>
                  <a:cubicBezTo>
                    <a:pt x="11" y="30"/>
                    <a:pt x="11" y="28"/>
                    <a:pt x="11" y="26"/>
                  </a:cubicBezTo>
                  <a:cubicBezTo>
                    <a:pt x="11" y="22"/>
                    <a:pt x="13" y="19"/>
                    <a:pt x="16" y="15"/>
                  </a:cubicBezTo>
                  <a:cubicBezTo>
                    <a:pt x="18" y="12"/>
                    <a:pt x="21" y="8"/>
                    <a:pt x="22" y="4"/>
                  </a:cubicBezTo>
                  <a:cubicBezTo>
                    <a:pt x="22" y="2"/>
                    <a:pt x="21" y="0"/>
                    <a:pt x="20" y="0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2" name="Freeform 806"/>
            <p:cNvSpPr>
              <a:spLocks/>
            </p:cNvSpPr>
            <p:nvPr/>
          </p:nvSpPr>
          <p:spPr bwMode="auto">
            <a:xfrm>
              <a:off x="4299" y="3487"/>
              <a:ext cx="50" cy="242"/>
            </a:xfrm>
            <a:custGeom>
              <a:avLst/>
              <a:gdLst>
                <a:gd name="T0" fmla="*/ 70 w 20"/>
                <a:gd name="T1" fmla="*/ 8 h 91"/>
                <a:gd name="T2" fmla="*/ 58 w 20"/>
                <a:gd name="T3" fmla="*/ 157 h 91"/>
                <a:gd name="T4" fmla="*/ 75 w 20"/>
                <a:gd name="T5" fmla="*/ 205 h 91"/>
                <a:gd name="T6" fmla="*/ 50 w 20"/>
                <a:gd name="T7" fmla="*/ 332 h 91"/>
                <a:gd name="T8" fmla="*/ 45 w 20"/>
                <a:gd name="T9" fmla="*/ 354 h 91"/>
                <a:gd name="T10" fmla="*/ 25 w 20"/>
                <a:gd name="T11" fmla="*/ 622 h 91"/>
                <a:gd name="T12" fmla="*/ 45 w 20"/>
                <a:gd name="T13" fmla="*/ 644 h 91"/>
                <a:gd name="T14" fmla="*/ 58 w 20"/>
                <a:gd name="T15" fmla="*/ 614 h 91"/>
                <a:gd name="T16" fmla="*/ 75 w 20"/>
                <a:gd name="T17" fmla="*/ 375 h 91"/>
                <a:gd name="T18" fmla="*/ 88 w 20"/>
                <a:gd name="T19" fmla="*/ 346 h 91"/>
                <a:gd name="T20" fmla="*/ 113 w 20"/>
                <a:gd name="T21" fmla="*/ 191 h 91"/>
                <a:gd name="T22" fmla="*/ 95 w 20"/>
                <a:gd name="T23" fmla="*/ 136 h 91"/>
                <a:gd name="T24" fmla="*/ 95 w 20"/>
                <a:gd name="T25" fmla="*/ 43 h 91"/>
                <a:gd name="T26" fmla="*/ 95 w 20"/>
                <a:gd name="T27" fmla="*/ 13 h 91"/>
                <a:gd name="T28" fmla="*/ 70 w 20"/>
                <a:gd name="T29" fmla="*/ 8 h 9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0" h="91">
                  <a:moveTo>
                    <a:pt x="11" y="1"/>
                  </a:moveTo>
                  <a:cubicBezTo>
                    <a:pt x="3" y="9"/>
                    <a:pt x="6" y="16"/>
                    <a:pt x="9" y="22"/>
                  </a:cubicBezTo>
                  <a:cubicBezTo>
                    <a:pt x="10" y="24"/>
                    <a:pt x="12" y="26"/>
                    <a:pt x="12" y="29"/>
                  </a:cubicBezTo>
                  <a:cubicBezTo>
                    <a:pt x="14" y="36"/>
                    <a:pt x="12" y="40"/>
                    <a:pt x="8" y="4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0" y="64"/>
                    <a:pt x="1" y="75"/>
                    <a:pt x="4" y="88"/>
                  </a:cubicBezTo>
                  <a:cubicBezTo>
                    <a:pt x="4" y="90"/>
                    <a:pt x="5" y="91"/>
                    <a:pt x="7" y="91"/>
                  </a:cubicBezTo>
                  <a:cubicBezTo>
                    <a:pt x="9" y="90"/>
                    <a:pt x="10" y="89"/>
                    <a:pt x="9" y="87"/>
                  </a:cubicBezTo>
                  <a:cubicBezTo>
                    <a:pt x="7" y="74"/>
                    <a:pt x="6" y="65"/>
                    <a:pt x="12" y="53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20" y="37"/>
                    <a:pt x="18" y="27"/>
                  </a:cubicBezTo>
                  <a:cubicBezTo>
                    <a:pt x="17" y="24"/>
                    <a:pt x="16" y="22"/>
                    <a:pt x="15" y="19"/>
                  </a:cubicBezTo>
                  <a:cubicBezTo>
                    <a:pt x="12" y="13"/>
                    <a:pt x="10" y="10"/>
                    <a:pt x="15" y="6"/>
                  </a:cubicBezTo>
                  <a:cubicBezTo>
                    <a:pt x="16" y="5"/>
                    <a:pt x="17" y="3"/>
                    <a:pt x="15" y="2"/>
                  </a:cubicBezTo>
                  <a:cubicBezTo>
                    <a:pt x="14" y="0"/>
                    <a:pt x="12" y="0"/>
                    <a:pt x="11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3" name="Freeform 807"/>
            <p:cNvSpPr>
              <a:spLocks/>
            </p:cNvSpPr>
            <p:nvPr/>
          </p:nvSpPr>
          <p:spPr bwMode="auto">
            <a:xfrm>
              <a:off x="4361" y="3652"/>
              <a:ext cx="48" cy="173"/>
            </a:xfrm>
            <a:custGeom>
              <a:avLst/>
              <a:gdLst>
                <a:gd name="T0" fmla="*/ 83 w 19"/>
                <a:gd name="T1" fmla="*/ 13 h 65"/>
                <a:gd name="T2" fmla="*/ 51 w 19"/>
                <a:gd name="T3" fmla="*/ 128 h 65"/>
                <a:gd name="T4" fmla="*/ 20 w 19"/>
                <a:gd name="T5" fmla="*/ 205 h 65"/>
                <a:gd name="T6" fmla="*/ 33 w 19"/>
                <a:gd name="T7" fmla="*/ 354 h 65"/>
                <a:gd name="T8" fmla="*/ 51 w 19"/>
                <a:gd name="T9" fmla="*/ 439 h 65"/>
                <a:gd name="T10" fmla="*/ 71 w 19"/>
                <a:gd name="T11" fmla="*/ 460 h 65"/>
                <a:gd name="T12" fmla="*/ 88 w 19"/>
                <a:gd name="T13" fmla="*/ 439 h 65"/>
                <a:gd name="T14" fmla="*/ 71 w 19"/>
                <a:gd name="T15" fmla="*/ 341 h 65"/>
                <a:gd name="T16" fmla="*/ 51 w 19"/>
                <a:gd name="T17" fmla="*/ 221 h 65"/>
                <a:gd name="T18" fmla="*/ 83 w 19"/>
                <a:gd name="T19" fmla="*/ 141 h 65"/>
                <a:gd name="T20" fmla="*/ 121 w 19"/>
                <a:gd name="T21" fmla="*/ 21 h 65"/>
                <a:gd name="T22" fmla="*/ 101 w 19"/>
                <a:gd name="T23" fmla="*/ 0 h 65"/>
                <a:gd name="T24" fmla="*/ 83 w 19"/>
                <a:gd name="T25" fmla="*/ 13 h 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" h="65">
                  <a:moveTo>
                    <a:pt x="13" y="2"/>
                  </a:moveTo>
                  <a:cubicBezTo>
                    <a:pt x="12" y="9"/>
                    <a:pt x="10" y="13"/>
                    <a:pt x="8" y="18"/>
                  </a:cubicBezTo>
                  <a:cubicBezTo>
                    <a:pt x="6" y="21"/>
                    <a:pt x="4" y="25"/>
                    <a:pt x="3" y="29"/>
                  </a:cubicBezTo>
                  <a:cubicBezTo>
                    <a:pt x="0" y="38"/>
                    <a:pt x="3" y="44"/>
                    <a:pt x="5" y="50"/>
                  </a:cubicBezTo>
                  <a:cubicBezTo>
                    <a:pt x="7" y="54"/>
                    <a:pt x="8" y="58"/>
                    <a:pt x="8" y="62"/>
                  </a:cubicBezTo>
                  <a:cubicBezTo>
                    <a:pt x="8" y="63"/>
                    <a:pt x="9" y="65"/>
                    <a:pt x="11" y="65"/>
                  </a:cubicBezTo>
                  <a:cubicBezTo>
                    <a:pt x="12" y="65"/>
                    <a:pt x="14" y="64"/>
                    <a:pt x="14" y="62"/>
                  </a:cubicBezTo>
                  <a:cubicBezTo>
                    <a:pt x="15" y="57"/>
                    <a:pt x="13" y="52"/>
                    <a:pt x="11" y="48"/>
                  </a:cubicBezTo>
                  <a:cubicBezTo>
                    <a:pt x="9" y="42"/>
                    <a:pt x="6" y="37"/>
                    <a:pt x="8" y="31"/>
                  </a:cubicBezTo>
                  <a:cubicBezTo>
                    <a:pt x="9" y="27"/>
                    <a:pt x="11" y="24"/>
                    <a:pt x="13" y="20"/>
                  </a:cubicBezTo>
                  <a:cubicBezTo>
                    <a:pt x="16" y="16"/>
                    <a:pt x="18" y="11"/>
                    <a:pt x="19" y="3"/>
                  </a:cubicBezTo>
                  <a:cubicBezTo>
                    <a:pt x="19" y="1"/>
                    <a:pt x="18" y="0"/>
                    <a:pt x="16" y="0"/>
                  </a:cubicBezTo>
                  <a:cubicBezTo>
                    <a:pt x="14" y="0"/>
                    <a:pt x="13" y="1"/>
                    <a:pt x="13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4" name="Freeform 808"/>
            <p:cNvSpPr>
              <a:spLocks/>
            </p:cNvSpPr>
            <p:nvPr/>
          </p:nvSpPr>
          <p:spPr bwMode="auto">
            <a:xfrm>
              <a:off x="4496" y="3593"/>
              <a:ext cx="88" cy="248"/>
            </a:xfrm>
            <a:custGeom>
              <a:avLst/>
              <a:gdLst>
                <a:gd name="T0" fmla="*/ 171 w 35"/>
                <a:gd name="T1" fmla="*/ 8 h 93"/>
                <a:gd name="T2" fmla="*/ 158 w 35"/>
                <a:gd name="T3" fmla="*/ 29 h 93"/>
                <a:gd name="T4" fmla="*/ 121 w 35"/>
                <a:gd name="T5" fmla="*/ 355 h 93"/>
                <a:gd name="T6" fmla="*/ 88 w 35"/>
                <a:gd name="T7" fmla="*/ 405 h 93"/>
                <a:gd name="T8" fmla="*/ 33 w 35"/>
                <a:gd name="T9" fmla="*/ 648 h 93"/>
                <a:gd name="T10" fmla="*/ 58 w 35"/>
                <a:gd name="T11" fmla="*/ 653 h 93"/>
                <a:gd name="T12" fmla="*/ 63 w 35"/>
                <a:gd name="T13" fmla="*/ 632 h 93"/>
                <a:gd name="T14" fmla="*/ 121 w 35"/>
                <a:gd name="T15" fmla="*/ 427 h 93"/>
                <a:gd name="T16" fmla="*/ 151 w 35"/>
                <a:gd name="T17" fmla="*/ 376 h 93"/>
                <a:gd name="T18" fmla="*/ 196 w 35"/>
                <a:gd name="T19" fmla="*/ 21 h 93"/>
                <a:gd name="T20" fmla="*/ 171 w 35"/>
                <a:gd name="T21" fmla="*/ 8 h 9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93">
                  <a:moveTo>
                    <a:pt x="27" y="1"/>
                  </a:moveTo>
                  <a:cubicBezTo>
                    <a:pt x="25" y="1"/>
                    <a:pt x="24" y="3"/>
                    <a:pt x="25" y="4"/>
                  </a:cubicBezTo>
                  <a:cubicBezTo>
                    <a:pt x="29" y="20"/>
                    <a:pt x="27" y="37"/>
                    <a:pt x="19" y="50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8" y="66"/>
                    <a:pt x="0" y="77"/>
                    <a:pt x="5" y="91"/>
                  </a:cubicBezTo>
                  <a:cubicBezTo>
                    <a:pt x="5" y="92"/>
                    <a:pt x="7" y="93"/>
                    <a:pt x="9" y="92"/>
                  </a:cubicBezTo>
                  <a:cubicBezTo>
                    <a:pt x="10" y="92"/>
                    <a:pt x="11" y="90"/>
                    <a:pt x="10" y="89"/>
                  </a:cubicBezTo>
                  <a:cubicBezTo>
                    <a:pt x="7" y="78"/>
                    <a:pt x="13" y="69"/>
                    <a:pt x="19" y="60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33" y="39"/>
                    <a:pt x="35" y="21"/>
                    <a:pt x="31" y="3"/>
                  </a:cubicBezTo>
                  <a:cubicBezTo>
                    <a:pt x="30" y="1"/>
                    <a:pt x="29" y="0"/>
                    <a:pt x="27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5" name="Freeform 809"/>
            <p:cNvSpPr>
              <a:spLocks/>
            </p:cNvSpPr>
            <p:nvPr/>
          </p:nvSpPr>
          <p:spPr bwMode="auto">
            <a:xfrm>
              <a:off x="4341" y="3177"/>
              <a:ext cx="73" cy="240"/>
            </a:xfrm>
            <a:custGeom>
              <a:avLst/>
              <a:gdLst>
                <a:gd name="T0" fmla="*/ 13 w 29"/>
                <a:gd name="T1" fmla="*/ 8 h 90"/>
                <a:gd name="T2" fmla="*/ 8 w 29"/>
                <a:gd name="T3" fmla="*/ 35 h 90"/>
                <a:gd name="T4" fmla="*/ 70 w 29"/>
                <a:gd name="T5" fmla="*/ 264 h 90"/>
                <a:gd name="T6" fmla="*/ 70 w 29"/>
                <a:gd name="T7" fmla="*/ 299 h 90"/>
                <a:gd name="T8" fmla="*/ 151 w 29"/>
                <a:gd name="T9" fmla="*/ 627 h 90"/>
                <a:gd name="T10" fmla="*/ 176 w 29"/>
                <a:gd name="T11" fmla="*/ 627 h 90"/>
                <a:gd name="T12" fmla="*/ 176 w 29"/>
                <a:gd name="T13" fmla="*/ 597 h 90"/>
                <a:gd name="T14" fmla="*/ 108 w 29"/>
                <a:gd name="T15" fmla="*/ 299 h 90"/>
                <a:gd name="T16" fmla="*/ 108 w 29"/>
                <a:gd name="T17" fmla="*/ 269 h 90"/>
                <a:gd name="T18" fmla="*/ 38 w 29"/>
                <a:gd name="T19" fmla="*/ 8 h 90"/>
                <a:gd name="T20" fmla="*/ 13 w 29"/>
                <a:gd name="T21" fmla="*/ 8 h 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" h="90">
                  <a:moveTo>
                    <a:pt x="2" y="1"/>
                  </a:moveTo>
                  <a:cubicBezTo>
                    <a:pt x="1" y="2"/>
                    <a:pt x="0" y="4"/>
                    <a:pt x="1" y="5"/>
                  </a:cubicBezTo>
                  <a:cubicBezTo>
                    <a:pt x="9" y="15"/>
                    <a:pt x="12" y="26"/>
                    <a:pt x="11" y="37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59"/>
                    <a:pt x="8" y="75"/>
                    <a:pt x="24" y="88"/>
                  </a:cubicBezTo>
                  <a:cubicBezTo>
                    <a:pt x="25" y="90"/>
                    <a:pt x="27" y="89"/>
                    <a:pt x="28" y="88"/>
                  </a:cubicBezTo>
                  <a:cubicBezTo>
                    <a:pt x="29" y="87"/>
                    <a:pt x="29" y="85"/>
                    <a:pt x="28" y="84"/>
                  </a:cubicBezTo>
                  <a:cubicBezTo>
                    <a:pt x="15" y="72"/>
                    <a:pt x="16" y="58"/>
                    <a:pt x="17" y="42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8" y="25"/>
                    <a:pt x="15" y="13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6" name="Freeform 810"/>
            <p:cNvSpPr>
              <a:spLocks/>
            </p:cNvSpPr>
            <p:nvPr/>
          </p:nvSpPr>
          <p:spPr bwMode="auto">
            <a:xfrm>
              <a:off x="4454" y="3369"/>
              <a:ext cx="72" cy="91"/>
            </a:xfrm>
            <a:custGeom>
              <a:avLst/>
              <a:gdLst>
                <a:gd name="T0" fmla="*/ 142 w 29"/>
                <a:gd name="T1" fmla="*/ 13 h 34"/>
                <a:gd name="T2" fmla="*/ 92 w 29"/>
                <a:gd name="T3" fmla="*/ 72 h 34"/>
                <a:gd name="T4" fmla="*/ 12 w 29"/>
                <a:gd name="T5" fmla="*/ 222 h 34"/>
                <a:gd name="T6" fmla="*/ 30 w 29"/>
                <a:gd name="T7" fmla="*/ 236 h 34"/>
                <a:gd name="T8" fmla="*/ 50 w 29"/>
                <a:gd name="T9" fmla="*/ 214 h 34"/>
                <a:gd name="T10" fmla="*/ 104 w 29"/>
                <a:gd name="T11" fmla="*/ 115 h 34"/>
                <a:gd name="T12" fmla="*/ 179 w 29"/>
                <a:gd name="T13" fmla="*/ 21 h 34"/>
                <a:gd name="T14" fmla="*/ 161 w 29"/>
                <a:gd name="T15" fmla="*/ 0 h 34"/>
                <a:gd name="T16" fmla="*/ 142 w 29"/>
                <a:gd name="T17" fmla="*/ 13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34">
                  <a:moveTo>
                    <a:pt x="23" y="2"/>
                  </a:moveTo>
                  <a:cubicBezTo>
                    <a:pt x="22" y="6"/>
                    <a:pt x="19" y="8"/>
                    <a:pt x="15" y="10"/>
                  </a:cubicBezTo>
                  <a:cubicBezTo>
                    <a:pt x="8" y="14"/>
                    <a:pt x="0" y="18"/>
                    <a:pt x="2" y="31"/>
                  </a:cubicBezTo>
                  <a:cubicBezTo>
                    <a:pt x="2" y="32"/>
                    <a:pt x="3" y="34"/>
                    <a:pt x="5" y="33"/>
                  </a:cubicBezTo>
                  <a:cubicBezTo>
                    <a:pt x="7" y="33"/>
                    <a:pt x="8" y="32"/>
                    <a:pt x="8" y="30"/>
                  </a:cubicBezTo>
                  <a:cubicBezTo>
                    <a:pt x="7" y="22"/>
                    <a:pt x="11" y="19"/>
                    <a:pt x="17" y="16"/>
                  </a:cubicBezTo>
                  <a:cubicBezTo>
                    <a:pt x="22" y="13"/>
                    <a:pt x="28" y="10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3" y="1"/>
                    <a:pt x="23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7" name="Freeform 811"/>
            <p:cNvSpPr>
              <a:spLocks/>
            </p:cNvSpPr>
            <p:nvPr/>
          </p:nvSpPr>
          <p:spPr bwMode="auto">
            <a:xfrm>
              <a:off x="4459" y="3151"/>
              <a:ext cx="95" cy="184"/>
            </a:xfrm>
            <a:custGeom>
              <a:avLst/>
              <a:gdLst>
                <a:gd name="T0" fmla="*/ 58 w 38"/>
                <a:gd name="T1" fmla="*/ 0 h 69"/>
                <a:gd name="T2" fmla="*/ 38 w 38"/>
                <a:gd name="T3" fmla="*/ 21 h 69"/>
                <a:gd name="T4" fmla="*/ 33 w 38"/>
                <a:gd name="T5" fmla="*/ 128 h 69"/>
                <a:gd name="T6" fmla="*/ 58 w 38"/>
                <a:gd name="T7" fmla="*/ 376 h 69"/>
                <a:gd name="T8" fmla="*/ 145 w 38"/>
                <a:gd name="T9" fmla="*/ 440 h 69"/>
                <a:gd name="T10" fmla="*/ 208 w 38"/>
                <a:gd name="T11" fmla="*/ 483 h 69"/>
                <a:gd name="T12" fmla="*/ 233 w 38"/>
                <a:gd name="T13" fmla="*/ 483 h 69"/>
                <a:gd name="T14" fmla="*/ 233 w 38"/>
                <a:gd name="T15" fmla="*/ 448 h 69"/>
                <a:gd name="T16" fmla="*/ 158 w 38"/>
                <a:gd name="T17" fmla="*/ 405 h 69"/>
                <a:gd name="T18" fmla="*/ 83 w 38"/>
                <a:gd name="T19" fmla="*/ 349 h 69"/>
                <a:gd name="T20" fmla="*/ 63 w 38"/>
                <a:gd name="T21" fmla="*/ 136 h 69"/>
                <a:gd name="T22" fmla="*/ 75 w 38"/>
                <a:gd name="T23" fmla="*/ 21 h 69"/>
                <a:gd name="T24" fmla="*/ 58 w 38"/>
                <a:gd name="T25" fmla="*/ 0 h 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69">
                  <a:moveTo>
                    <a:pt x="9" y="0"/>
                  </a:moveTo>
                  <a:cubicBezTo>
                    <a:pt x="8" y="0"/>
                    <a:pt x="6" y="1"/>
                    <a:pt x="6" y="3"/>
                  </a:cubicBezTo>
                  <a:cubicBezTo>
                    <a:pt x="6" y="7"/>
                    <a:pt x="6" y="12"/>
                    <a:pt x="5" y="18"/>
                  </a:cubicBezTo>
                  <a:cubicBezTo>
                    <a:pt x="2" y="30"/>
                    <a:pt x="0" y="44"/>
                    <a:pt x="9" y="53"/>
                  </a:cubicBezTo>
                  <a:cubicBezTo>
                    <a:pt x="13" y="57"/>
                    <a:pt x="18" y="60"/>
                    <a:pt x="23" y="62"/>
                  </a:cubicBezTo>
                  <a:cubicBezTo>
                    <a:pt x="27" y="64"/>
                    <a:pt x="30" y="66"/>
                    <a:pt x="33" y="68"/>
                  </a:cubicBezTo>
                  <a:cubicBezTo>
                    <a:pt x="34" y="69"/>
                    <a:pt x="36" y="69"/>
                    <a:pt x="37" y="68"/>
                  </a:cubicBezTo>
                  <a:cubicBezTo>
                    <a:pt x="38" y="66"/>
                    <a:pt x="38" y="64"/>
                    <a:pt x="37" y="63"/>
                  </a:cubicBezTo>
                  <a:cubicBezTo>
                    <a:pt x="34" y="60"/>
                    <a:pt x="29" y="59"/>
                    <a:pt x="25" y="57"/>
                  </a:cubicBezTo>
                  <a:cubicBezTo>
                    <a:pt x="21" y="54"/>
                    <a:pt x="16" y="52"/>
                    <a:pt x="13" y="49"/>
                  </a:cubicBezTo>
                  <a:cubicBezTo>
                    <a:pt x="7" y="42"/>
                    <a:pt x="9" y="30"/>
                    <a:pt x="10" y="19"/>
                  </a:cubicBezTo>
                  <a:cubicBezTo>
                    <a:pt x="11" y="13"/>
                    <a:pt x="12" y="8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8" name="Freeform 812"/>
            <p:cNvSpPr>
              <a:spLocks/>
            </p:cNvSpPr>
            <p:nvPr/>
          </p:nvSpPr>
          <p:spPr bwMode="auto">
            <a:xfrm>
              <a:off x="4596" y="3076"/>
              <a:ext cx="105" cy="240"/>
            </a:xfrm>
            <a:custGeom>
              <a:avLst/>
              <a:gdLst>
                <a:gd name="T0" fmla="*/ 225 w 42"/>
                <a:gd name="T1" fmla="*/ 13 h 90"/>
                <a:gd name="T2" fmla="*/ 183 w 42"/>
                <a:gd name="T3" fmla="*/ 157 h 90"/>
                <a:gd name="T4" fmla="*/ 188 w 42"/>
                <a:gd name="T5" fmla="*/ 227 h 90"/>
                <a:gd name="T6" fmla="*/ 175 w 42"/>
                <a:gd name="T7" fmla="*/ 328 h 90"/>
                <a:gd name="T8" fmla="*/ 125 w 42"/>
                <a:gd name="T9" fmla="*/ 397 h 90"/>
                <a:gd name="T10" fmla="*/ 33 w 42"/>
                <a:gd name="T11" fmla="*/ 627 h 90"/>
                <a:gd name="T12" fmla="*/ 58 w 42"/>
                <a:gd name="T13" fmla="*/ 640 h 90"/>
                <a:gd name="T14" fmla="*/ 63 w 42"/>
                <a:gd name="T15" fmla="*/ 611 h 90"/>
                <a:gd name="T16" fmla="*/ 150 w 42"/>
                <a:gd name="T17" fmla="*/ 427 h 90"/>
                <a:gd name="T18" fmla="*/ 208 w 42"/>
                <a:gd name="T19" fmla="*/ 349 h 90"/>
                <a:gd name="T20" fmla="*/ 225 w 42"/>
                <a:gd name="T21" fmla="*/ 221 h 90"/>
                <a:gd name="T22" fmla="*/ 220 w 42"/>
                <a:gd name="T23" fmla="*/ 157 h 90"/>
                <a:gd name="T24" fmla="*/ 258 w 42"/>
                <a:gd name="T25" fmla="*/ 29 h 90"/>
                <a:gd name="T26" fmla="*/ 250 w 42"/>
                <a:gd name="T27" fmla="*/ 0 h 90"/>
                <a:gd name="T28" fmla="*/ 225 w 42"/>
                <a:gd name="T29" fmla="*/ 13 h 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2" h="90">
                  <a:moveTo>
                    <a:pt x="36" y="2"/>
                  </a:moveTo>
                  <a:cubicBezTo>
                    <a:pt x="32" y="8"/>
                    <a:pt x="29" y="15"/>
                    <a:pt x="29" y="22"/>
                  </a:cubicBezTo>
                  <a:cubicBezTo>
                    <a:pt x="29" y="26"/>
                    <a:pt x="29" y="29"/>
                    <a:pt x="30" y="32"/>
                  </a:cubicBezTo>
                  <a:cubicBezTo>
                    <a:pt x="31" y="37"/>
                    <a:pt x="31" y="41"/>
                    <a:pt x="28" y="46"/>
                  </a:cubicBezTo>
                  <a:cubicBezTo>
                    <a:pt x="27" y="49"/>
                    <a:pt x="23" y="52"/>
                    <a:pt x="20" y="56"/>
                  </a:cubicBezTo>
                  <a:cubicBezTo>
                    <a:pt x="11" y="65"/>
                    <a:pt x="0" y="77"/>
                    <a:pt x="5" y="88"/>
                  </a:cubicBezTo>
                  <a:cubicBezTo>
                    <a:pt x="6" y="90"/>
                    <a:pt x="8" y="90"/>
                    <a:pt x="9" y="90"/>
                  </a:cubicBezTo>
                  <a:cubicBezTo>
                    <a:pt x="11" y="89"/>
                    <a:pt x="11" y="87"/>
                    <a:pt x="10" y="86"/>
                  </a:cubicBezTo>
                  <a:cubicBezTo>
                    <a:pt x="7" y="78"/>
                    <a:pt x="17" y="68"/>
                    <a:pt x="24" y="60"/>
                  </a:cubicBezTo>
                  <a:cubicBezTo>
                    <a:pt x="28" y="56"/>
                    <a:pt x="32" y="52"/>
                    <a:pt x="33" y="49"/>
                  </a:cubicBezTo>
                  <a:cubicBezTo>
                    <a:pt x="38" y="42"/>
                    <a:pt x="37" y="36"/>
                    <a:pt x="36" y="31"/>
                  </a:cubicBezTo>
                  <a:cubicBezTo>
                    <a:pt x="35" y="28"/>
                    <a:pt x="35" y="25"/>
                    <a:pt x="35" y="22"/>
                  </a:cubicBezTo>
                  <a:cubicBezTo>
                    <a:pt x="35" y="17"/>
                    <a:pt x="38" y="10"/>
                    <a:pt x="41" y="4"/>
                  </a:cubicBezTo>
                  <a:cubicBezTo>
                    <a:pt x="42" y="3"/>
                    <a:pt x="41" y="1"/>
                    <a:pt x="40" y="0"/>
                  </a:cubicBezTo>
                  <a:cubicBezTo>
                    <a:pt x="38" y="0"/>
                    <a:pt x="36" y="0"/>
                    <a:pt x="36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9" name="Freeform 813"/>
            <p:cNvSpPr>
              <a:spLocks/>
            </p:cNvSpPr>
            <p:nvPr/>
          </p:nvSpPr>
          <p:spPr bwMode="auto">
            <a:xfrm>
              <a:off x="4844" y="2993"/>
              <a:ext cx="87" cy="238"/>
            </a:xfrm>
            <a:custGeom>
              <a:avLst/>
              <a:gdLst>
                <a:gd name="T0" fmla="*/ 179 w 35"/>
                <a:gd name="T1" fmla="*/ 13 h 89"/>
                <a:gd name="T2" fmla="*/ 174 w 35"/>
                <a:gd name="T3" fmla="*/ 115 h 89"/>
                <a:gd name="T4" fmla="*/ 174 w 35"/>
                <a:gd name="T5" fmla="*/ 187 h 89"/>
                <a:gd name="T6" fmla="*/ 112 w 35"/>
                <a:gd name="T7" fmla="*/ 308 h 89"/>
                <a:gd name="T8" fmla="*/ 99 w 35"/>
                <a:gd name="T9" fmla="*/ 321 h 89"/>
                <a:gd name="T10" fmla="*/ 0 w 35"/>
                <a:gd name="T11" fmla="*/ 615 h 89"/>
                <a:gd name="T12" fmla="*/ 17 w 35"/>
                <a:gd name="T13" fmla="*/ 636 h 89"/>
                <a:gd name="T14" fmla="*/ 37 w 35"/>
                <a:gd name="T15" fmla="*/ 607 h 89"/>
                <a:gd name="T16" fmla="*/ 129 w 35"/>
                <a:gd name="T17" fmla="*/ 350 h 89"/>
                <a:gd name="T18" fmla="*/ 142 w 35"/>
                <a:gd name="T19" fmla="*/ 337 h 89"/>
                <a:gd name="T20" fmla="*/ 211 w 35"/>
                <a:gd name="T21" fmla="*/ 201 h 89"/>
                <a:gd name="T22" fmla="*/ 211 w 35"/>
                <a:gd name="T23" fmla="*/ 115 h 89"/>
                <a:gd name="T24" fmla="*/ 216 w 35"/>
                <a:gd name="T25" fmla="*/ 29 h 89"/>
                <a:gd name="T26" fmla="*/ 204 w 35"/>
                <a:gd name="T27" fmla="*/ 8 h 89"/>
                <a:gd name="T28" fmla="*/ 179 w 35"/>
                <a:gd name="T29" fmla="*/ 13 h 8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5" h="89">
                  <a:moveTo>
                    <a:pt x="29" y="2"/>
                  </a:moveTo>
                  <a:cubicBezTo>
                    <a:pt x="27" y="7"/>
                    <a:pt x="28" y="12"/>
                    <a:pt x="28" y="16"/>
                  </a:cubicBezTo>
                  <a:cubicBezTo>
                    <a:pt x="28" y="20"/>
                    <a:pt x="29" y="23"/>
                    <a:pt x="28" y="26"/>
                  </a:cubicBezTo>
                  <a:cubicBezTo>
                    <a:pt x="27" y="33"/>
                    <a:pt x="23" y="38"/>
                    <a:pt x="18" y="43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8" y="55"/>
                    <a:pt x="0" y="68"/>
                    <a:pt x="0" y="86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5" y="88"/>
                    <a:pt x="6" y="87"/>
                    <a:pt x="6" y="85"/>
                  </a:cubicBezTo>
                  <a:cubicBezTo>
                    <a:pt x="6" y="73"/>
                    <a:pt x="10" y="63"/>
                    <a:pt x="21" y="49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8" y="41"/>
                    <a:pt x="32" y="36"/>
                    <a:pt x="34" y="28"/>
                  </a:cubicBezTo>
                  <a:cubicBezTo>
                    <a:pt x="35" y="24"/>
                    <a:pt x="34" y="20"/>
                    <a:pt x="34" y="16"/>
                  </a:cubicBezTo>
                  <a:cubicBezTo>
                    <a:pt x="34" y="12"/>
                    <a:pt x="33" y="8"/>
                    <a:pt x="35" y="4"/>
                  </a:cubicBezTo>
                  <a:cubicBezTo>
                    <a:pt x="35" y="3"/>
                    <a:pt x="34" y="1"/>
                    <a:pt x="33" y="1"/>
                  </a:cubicBezTo>
                  <a:cubicBezTo>
                    <a:pt x="31" y="0"/>
                    <a:pt x="30" y="1"/>
                    <a:pt x="29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0" name="Freeform 814"/>
            <p:cNvSpPr>
              <a:spLocks/>
            </p:cNvSpPr>
            <p:nvPr/>
          </p:nvSpPr>
          <p:spPr bwMode="auto">
            <a:xfrm>
              <a:off x="4464" y="3431"/>
              <a:ext cx="107" cy="250"/>
            </a:xfrm>
            <a:custGeom>
              <a:avLst/>
              <a:gdLst>
                <a:gd name="T0" fmla="*/ 229 w 43"/>
                <a:gd name="T1" fmla="*/ 13 h 94"/>
                <a:gd name="T2" fmla="*/ 149 w 43"/>
                <a:gd name="T3" fmla="*/ 128 h 94"/>
                <a:gd name="T4" fmla="*/ 87 w 43"/>
                <a:gd name="T5" fmla="*/ 197 h 94"/>
                <a:gd name="T6" fmla="*/ 50 w 43"/>
                <a:gd name="T7" fmla="*/ 652 h 94"/>
                <a:gd name="T8" fmla="*/ 75 w 43"/>
                <a:gd name="T9" fmla="*/ 665 h 94"/>
                <a:gd name="T10" fmla="*/ 87 w 43"/>
                <a:gd name="T11" fmla="*/ 644 h 94"/>
                <a:gd name="T12" fmla="*/ 112 w 43"/>
                <a:gd name="T13" fmla="*/ 218 h 94"/>
                <a:gd name="T14" fmla="*/ 174 w 43"/>
                <a:gd name="T15" fmla="*/ 162 h 94"/>
                <a:gd name="T16" fmla="*/ 266 w 43"/>
                <a:gd name="T17" fmla="*/ 35 h 94"/>
                <a:gd name="T18" fmla="*/ 254 w 43"/>
                <a:gd name="T19" fmla="*/ 8 h 94"/>
                <a:gd name="T20" fmla="*/ 229 w 43"/>
                <a:gd name="T21" fmla="*/ 13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" h="94">
                  <a:moveTo>
                    <a:pt x="37" y="2"/>
                  </a:moveTo>
                  <a:cubicBezTo>
                    <a:pt x="34" y="10"/>
                    <a:pt x="29" y="14"/>
                    <a:pt x="24" y="18"/>
                  </a:cubicBezTo>
                  <a:cubicBezTo>
                    <a:pt x="20" y="21"/>
                    <a:pt x="17" y="24"/>
                    <a:pt x="14" y="28"/>
                  </a:cubicBezTo>
                  <a:cubicBezTo>
                    <a:pt x="0" y="44"/>
                    <a:pt x="5" y="73"/>
                    <a:pt x="8" y="92"/>
                  </a:cubicBezTo>
                  <a:cubicBezTo>
                    <a:pt x="8" y="93"/>
                    <a:pt x="10" y="94"/>
                    <a:pt x="12" y="94"/>
                  </a:cubicBezTo>
                  <a:cubicBezTo>
                    <a:pt x="13" y="94"/>
                    <a:pt x="14" y="92"/>
                    <a:pt x="14" y="91"/>
                  </a:cubicBezTo>
                  <a:cubicBezTo>
                    <a:pt x="11" y="73"/>
                    <a:pt x="6" y="46"/>
                    <a:pt x="18" y="31"/>
                  </a:cubicBezTo>
                  <a:cubicBezTo>
                    <a:pt x="21" y="28"/>
                    <a:pt x="24" y="25"/>
                    <a:pt x="28" y="23"/>
                  </a:cubicBezTo>
                  <a:cubicBezTo>
                    <a:pt x="33" y="18"/>
                    <a:pt x="39" y="13"/>
                    <a:pt x="43" y="5"/>
                  </a:cubicBezTo>
                  <a:cubicBezTo>
                    <a:pt x="43" y="3"/>
                    <a:pt x="42" y="1"/>
                    <a:pt x="41" y="1"/>
                  </a:cubicBezTo>
                  <a:cubicBezTo>
                    <a:pt x="39" y="0"/>
                    <a:pt x="38" y="1"/>
                    <a:pt x="37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1" name="Freeform 815"/>
            <p:cNvSpPr>
              <a:spLocks/>
            </p:cNvSpPr>
            <p:nvPr/>
          </p:nvSpPr>
          <p:spPr bwMode="auto">
            <a:xfrm>
              <a:off x="4621" y="3369"/>
              <a:ext cx="95" cy="80"/>
            </a:xfrm>
            <a:custGeom>
              <a:avLst/>
              <a:gdLst>
                <a:gd name="T0" fmla="*/ 20 w 38"/>
                <a:gd name="T1" fmla="*/ 8 h 30"/>
                <a:gd name="T2" fmla="*/ 8 w 38"/>
                <a:gd name="T3" fmla="*/ 29 h 30"/>
                <a:gd name="T4" fmla="*/ 108 w 38"/>
                <a:gd name="T5" fmla="*/ 128 h 30"/>
                <a:gd name="T6" fmla="*/ 200 w 38"/>
                <a:gd name="T7" fmla="*/ 200 h 30"/>
                <a:gd name="T8" fmla="*/ 225 w 38"/>
                <a:gd name="T9" fmla="*/ 205 h 30"/>
                <a:gd name="T10" fmla="*/ 238 w 38"/>
                <a:gd name="T11" fmla="*/ 184 h 30"/>
                <a:gd name="T12" fmla="*/ 120 w 38"/>
                <a:gd name="T13" fmla="*/ 85 h 30"/>
                <a:gd name="T14" fmla="*/ 38 w 38"/>
                <a:gd name="T15" fmla="*/ 21 h 30"/>
                <a:gd name="T16" fmla="*/ 20 w 38"/>
                <a:gd name="T17" fmla="*/ 8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30">
                  <a:moveTo>
                    <a:pt x="3" y="1"/>
                  </a:moveTo>
                  <a:cubicBezTo>
                    <a:pt x="1" y="1"/>
                    <a:pt x="0" y="3"/>
                    <a:pt x="1" y="4"/>
                  </a:cubicBezTo>
                  <a:cubicBezTo>
                    <a:pt x="3" y="13"/>
                    <a:pt x="10" y="16"/>
                    <a:pt x="17" y="18"/>
                  </a:cubicBezTo>
                  <a:cubicBezTo>
                    <a:pt x="24" y="19"/>
                    <a:pt x="30" y="21"/>
                    <a:pt x="32" y="28"/>
                  </a:cubicBezTo>
                  <a:cubicBezTo>
                    <a:pt x="33" y="29"/>
                    <a:pt x="34" y="30"/>
                    <a:pt x="36" y="29"/>
                  </a:cubicBezTo>
                  <a:cubicBezTo>
                    <a:pt x="38" y="29"/>
                    <a:pt x="38" y="27"/>
                    <a:pt x="38" y="26"/>
                  </a:cubicBezTo>
                  <a:cubicBezTo>
                    <a:pt x="34" y="16"/>
                    <a:pt x="26" y="14"/>
                    <a:pt x="19" y="12"/>
                  </a:cubicBezTo>
                  <a:cubicBezTo>
                    <a:pt x="12" y="10"/>
                    <a:pt x="8" y="8"/>
                    <a:pt x="6" y="3"/>
                  </a:cubicBezTo>
                  <a:cubicBezTo>
                    <a:pt x="6" y="1"/>
                    <a:pt x="4" y="0"/>
                    <a:pt x="3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2" name="Freeform 816"/>
            <p:cNvSpPr>
              <a:spLocks/>
            </p:cNvSpPr>
            <p:nvPr/>
          </p:nvSpPr>
          <p:spPr bwMode="auto">
            <a:xfrm>
              <a:off x="4969" y="3135"/>
              <a:ext cx="235" cy="141"/>
            </a:xfrm>
            <a:custGeom>
              <a:avLst/>
              <a:gdLst>
                <a:gd name="T0" fmla="*/ 13 w 94"/>
                <a:gd name="T1" fmla="*/ 77 h 53"/>
                <a:gd name="T2" fmla="*/ 8 w 94"/>
                <a:gd name="T3" fmla="*/ 106 h 53"/>
                <a:gd name="T4" fmla="*/ 33 w 94"/>
                <a:gd name="T5" fmla="*/ 114 h 53"/>
                <a:gd name="T6" fmla="*/ 345 w 94"/>
                <a:gd name="T7" fmla="*/ 120 h 53"/>
                <a:gd name="T8" fmla="*/ 420 w 94"/>
                <a:gd name="T9" fmla="*/ 218 h 53"/>
                <a:gd name="T10" fmla="*/ 563 w 94"/>
                <a:gd name="T11" fmla="*/ 375 h 53"/>
                <a:gd name="T12" fmla="*/ 588 w 94"/>
                <a:gd name="T13" fmla="*/ 354 h 53"/>
                <a:gd name="T14" fmla="*/ 570 w 94"/>
                <a:gd name="T15" fmla="*/ 333 h 53"/>
                <a:gd name="T16" fmla="*/ 450 w 94"/>
                <a:gd name="T17" fmla="*/ 197 h 53"/>
                <a:gd name="T18" fmla="*/ 370 w 94"/>
                <a:gd name="T19" fmla="*/ 85 h 53"/>
                <a:gd name="T20" fmla="*/ 13 w 94"/>
                <a:gd name="T21" fmla="*/ 77 h 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53">
                  <a:moveTo>
                    <a:pt x="2" y="11"/>
                  </a:moveTo>
                  <a:cubicBezTo>
                    <a:pt x="1" y="12"/>
                    <a:pt x="0" y="13"/>
                    <a:pt x="1" y="15"/>
                  </a:cubicBezTo>
                  <a:cubicBezTo>
                    <a:pt x="2" y="16"/>
                    <a:pt x="4" y="17"/>
                    <a:pt x="5" y="16"/>
                  </a:cubicBezTo>
                  <a:cubicBezTo>
                    <a:pt x="20" y="8"/>
                    <a:pt x="42" y="6"/>
                    <a:pt x="55" y="17"/>
                  </a:cubicBezTo>
                  <a:cubicBezTo>
                    <a:pt x="60" y="20"/>
                    <a:pt x="63" y="25"/>
                    <a:pt x="67" y="31"/>
                  </a:cubicBezTo>
                  <a:cubicBezTo>
                    <a:pt x="74" y="40"/>
                    <a:pt x="80" y="50"/>
                    <a:pt x="90" y="53"/>
                  </a:cubicBezTo>
                  <a:cubicBezTo>
                    <a:pt x="91" y="53"/>
                    <a:pt x="93" y="52"/>
                    <a:pt x="94" y="50"/>
                  </a:cubicBezTo>
                  <a:cubicBezTo>
                    <a:pt x="94" y="49"/>
                    <a:pt x="93" y="47"/>
                    <a:pt x="91" y="47"/>
                  </a:cubicBezTo>
                  <a:cubicBezTo>
                    <a:pt x="84" y="45"/>
                    <a:pt x="78" y="36"/>
                    <a:pt x="72" y="28"/>
                  </a:cubicBezTo>
                  <a:cubicBezTo>
                    <a:pt x="68" y="22"/>
                    <a:pt x="64" y="16"/>
                    <a:pt x="59" y="12"/>
                  </a:cubicBezTo>
                  <a:cubicBezTo>
                    <a:pt x="44" y="0"/>
                    <a:pt x="19" y="2"/>
                    <a:pt x="2" y="1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3" name="Freeform 817"/>
            <p:cNvSpPr>
              <a:spLocks/>
            </p:cNvSpPr>
            <p:nvPr/>
          </p:nvSpPr>
          <p:spPr bwMode="auto">
            <a:xfrm>
              <a:off x="5171" y="3055"/>
              <a:ext cx="253" cy="69"/>
            </a:xfrm>
            <a:custGeom>
              <a:avLst/>
              <a:gdLst>
                <a:gd name="T0" fmla="*/ 376 w 101"/>
                <a:gd name="T1" fmla="*/ 72 h 26"/>
                <a:gd name="T2" fmla="*/ 288 w 101"/>
                <a:gd name="T3" fmla="*/ 106 h 26"/>
                <a:gd name="T4" fmla="*/ 58 w 101"/>
                <a:gd name="T5" fmla="*/ 85 h 26"/>
                <a:gd name="T6" fmla="*/ 25 w 101"/>
                <a:gd name="T7" fmla="*/ 72 h 26"/>
                <a:gd name="T8" fmla="*/ 0 w 101"/>
                <a:gd name="T9" fmla="*/ 85 h 26"/>
                <a:gd name="T10" fmla="*/ 13 w 101"/>
                <a:gd name="T11" fmla="*/ 111 h 26"/>
                <a:gd name="T12" fmla="*/ 45 w 101"/>
                <a:gd name="T13" fmla="*/ 119 h 26"/>
                <a:gd name="T14" fmla="*/ 301 w 101"/>
                <a:gd name="T15" fmla="*/ 149 h 26"/>
                <a:gd name="T16" fmla="*/ 396 w 101"/>
                <a:gd name="T17" fmla="*/ 111 h 26"/>
                <a:gd name="T18" fmla="*/ 609 w 101"/>
                <a:gd name="T19" fmla="*/ 64 h 26"/>
                <a:gd name="T20" fmla="*/ 626 w 101"/>
                <a:gd name="T21" fmla="*/ 50 h 26"/>
                <a:gd name="T22" fmla="*/ 614 w 101"/>
                <a:gd name="T23" fmla="*/ 21 h 26"/>
                <a:gd name="T24" fmla="*/ 376 w 101"/>
                <a:gd name="T25" fmla="*/ 72 h 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1" h="26">
                  <a:moveTo>
                    <a:pt x="60" y="10"/>
                  </a:moveTo>
                  <a:cubicBezTo>
                    <a:pt x="56" y="12"/>
                    <a:pt x="51" y="14"/>
                    <a:pt x="46" y="15"/>
                  </a:cubicBezTo>
                  <a:cubicBezTo>
                    <a:pt x="33" y="19"/>
                    <a:pt x="22" y="16"/>
                    <a:pt x="9" y="1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10"/>
                    <a:pt x="0" y="12"/>
                  </a:cubicBezTo>
                  <a:cubicBezTo>
                    <a:pt x="0" y="14"/>
                    <a:pt x="0" y="15"/>
                    <a:pt x="2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20" y="22"/>
                    <a:pt x="32" y="26"/>
                    <a:pt x="48" y="21"/>
                  </a:cubicBezTo>
                  <a:cubicBezTo>
                    <a:pt x="53" y="20"/>
                    <a:pt x="58" y="18"/>
                    <a:pt x="63" y="16"/>
                  </a:cubicBezTo>
                  <a:cubicBezTo>
                    <a:pt x="74" y="11"/>
                    <a:pt x="84" y="6"/>
                    <a:pt x="97" y="9"/>
                  </a:cubicBezTo>
                  <a:cubicBezTo>
                    <a:pt x="98" y="10"/>
                    <a:pt x="100" y="8"/>
                    <a:pt x="100" y="7"/>
                  </a:cubicBezTo>
                  <a:cubicBezTo>
                    <a:pt x="101" y="5"/>
                    <a:pt x="100" y="4"/>
                    <a:pt x="98" y="3"/>
                  </a:cubicBezTo>
                  <a:cubicBezTo>
                    <a:pt x="84" y="0"/>
                    <a:pt x="72" y="5"/>
                    <a:pt x="60" y="1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4" name="Freeform 818"/>
            <p:cNvSpPr>
              <a:spLocks/>
            </p:cNvSpPr>
            <p:nvPr/>
          </p:nvSpPr>
          <p:spPr bwMode="auto">
            <a:xfrm>
              <a:off x="5256" y="2807"/>
              <a:ext cx="198" cy="194"/>
            </a:xfrm>
            <a:custGeom>
              <a:avLst/>
              <a:gdLst>
                <a:gd name="T0" fmla="*/ 464 w 79"/>
                <a:gd name="T1" fmla="*/ 8 h 73"/>
                <a:gd name="T2" fmla="*/ 371 w 79"/>
                <a:gd name="T3" fmla="*/ 21 h 73"/>
                <a:gd name="T4" fmla="*/ 258 w 79"/>
                <a:gd name="T5" fmla="*/ 43 h 73"/>
                <a:gd name="T6" fmla="*/ 163 w 79"/>
                <a:gd name="T7" fmla="*/ 197 h 73"/>
                <a:gd name="T8" fmla="*/ 150 w 79"/>
                <a:gd name="T9" fmla="*/ 234 h 73"/>
                <a:gd name="T10" fmla="*/ 25 w 79"/>
                <a:gd name="T11" fmla="*/ 444 h 73"/>
                <a:gd name="T12" fmla="*/ 0 w 79"/>
                <a:gd name="T13" fmla="*/ 460 h 73"/>
                <a:gd name="T14" fmla="*/ 13 w 79"/>
                <a:gd name="T15" fmla="*/ 486 h 73"/>
                <a:gd name="T16" fmla="*/ 188 w 79"/>
                <a:gd name="T17" fmla="*/ 247 h 73"/>
                <a:gd name="T18" fmla="*/ 201 w 79"/>
                <a:gd name="T19" fmla="*/ 213 h 73"/>
                <a:gd name="T20" fmla="*/ 276 w 79"/>
                <a:gd name="T21" fmla="*/ 77 h 73"/>
                <a:gd name="T22" fmla="*/ 371 w 79"/>
                <a:gd name="T23" fmla="*/ 64 h 73"/>
                <a:gd name="T24" fmla="*/ 484 w 79"/>
                <a:gd name="T25" fmla="*/ 50 h 73"/>
                <a:gd name="T26" fmla="*/ 489 w 79"/>
                <a:gd name="T27" fmla="*/ 21 h 73"/>
                <a:gd name="T28" fmla="*/ 464 w 79"/>
                <a:gd name="T29" fmla="*/ 8 h 7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9" h="73">
                  <a:moveTo>
                    <a:pt x="74" y="1"/>
                  </a:moveTo>
                  <a:cubicBezTo>
                    <a:pt x="70" y="3"/>
                    <a:pt x="65" y="3"/>
                    <a:pt x="59" y="3"/>
                  </a:cubicBezTo>
                  <a:cubicBezTo>
                    <a:pt x="53" y="3"/>
                    <a:pt x="46" y="2"/>
                    <a:pt x="41" y="6"/>
                  </a:cubicBezTo>
                  <a:cubicBezTo>
                    <a:pt x="33" y="10"/>
                    <a:pt x="29" y="20"/>
                    <a:pt x="26" y="28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41"/>
                    <a:pt x="12" y="65"/>
                    <a:pt x="4" y="63"/>
                  </a:cubicBezTo>
                  <a:cubicBezTo>
                    <a:pt x="3" y="62"/>
                    <a:pt x="1" y="63"/>
                    <a:pt x="0" y="65"/>
                  </a:cubicBezTo>
                  <a:cubicBezTo>
                    <a:pt x="0" y="67"/>
                    <a:pt x="1" y="68"/>
                    <a:pt x="2" y="69"/>
                  </a:cubicBezTo>
                  <a:cubicBezTo>
                    <a:pt x="16" y="73"/>
                    <a:pt x="25" y="48"/>
                    <a:pt x="30" y="35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3"/>
                    <a:pt x="38" y="14"/>
                    <a:pt x="44" y="11"/>
                  </a:cubicBezTo>
                  <a:cubicBezTo>
                    <a:pt x="48" y="9"/>
                    <a:pt x="53" y="9"/>
                    <a:pt x="59" y="9"/>
                  </a:cubicBezTo>
                  <a:cubicBezTo>
                    <a:pt x="65" y="9"/>
                    <a:pt x="71" y="9"/>
                    <a:pt x="77" y="7"/>
                  </a:cubicBezTo>
                  <a:cubicBezTo>
                    <a:pt x="79" y="6"/>
                    <a:pt x="79" y="4"/>
                    <a:pt x="78" y="3"/>
                  </a:cubicBezTo>
                  <a:cubicBezTo>
                    <a:pt x="78" y="1"/>
                    <a:pt x="76" y="0"/>
                    <a:pt x="74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5" name="Freeform 819"/>
            <p:cNvSpPr>
              <a:spLocks/>
            </p:cNvSpPr>
            <p:nvPr/>
          </p:nvSpPr>
          <p:spPr bwMode="auto">
            <a:xfrm>
              <a:off x="5289" y="3188"/>
              <a:ext cx="152" cy="195"/>
            </a:xfrm>
            <a:custGeom>
              <a:avLst/>
              <a:gdLst>
                <a:gd name="T0" fmla="*/ 5 w 61"/>
                <a:gd name="T1" fmla="*/ 13 h 73"/>
                <a:gd name="T2" fmla="*/ 12 w 61"/>
                <a:gd name="T3" fmla="*/ 43 h 73"/>
                <a:gd name="T4" fmla="*/ 92 w 61"/>
                <a:gd name="T5" fmla="*/ 142 h 73"/>
                <a:gd name="T6" fmla="*/ 179 w 61"/>
                <a:gd name="T7" fmla="*/ 248 h 73"/>
                <a:gd name="T8" fmla="*/ 199 w 61"/>
                <a:gd name="T9" fmla="*/ 264 h 73"/>
                <a:gd name="T10" fmla="*/ 292 w 61"/>
                <a:gd name="T11" fmla="*/ 492 h 73"/>
                <a:gd name="T12" fmla="*/ 299 w 61"/>
                <a:gd name="T13" fmla="*/ 521 h 73"/>
                <a:gd name="T14" fmla="*/ 324 w 61"/>
                <a:gd name="T15" fmla="*/ 508 h 73"/>
                <a:gd name="T16" fmla="*/ 217 w 61"/>
                <a:gd name="T17" fmla="*/ 227 h 73"/>
                <a:gd name="T18" fmla="*/ 199 w 61"/>
                <a:gd name="T19" fmla="*/ 214 h 73"/>
                <a:gd name="T20" fmla="*/ 125 w 61"/>
                <a:gd name="T21" fmla="*/ 115 h 73"/>
                <a:gd name="T22" fmla="*/ 30 w 61"/>
                <a:gd name="T23" fmla="*/ 0 h 73"/>
                <a:gd name="T24" fmla="*/ 5 w 61"/>
                <a:gd name="T25" fmla="*/ 13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1" h="73">
                  <a:moveTo>
                    <a:pt x="1" y="2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8" y="8"/>
                    <a:pt x="11" y="14"/>
                    <a:pt x="15" y="20"/>
                  </a:cubicBezTo>
                  <a:cubicBezTo>
                    <a:pt x="19" y="25"/>
                    <a:pt x="23" y="31"/>
                    <a:pt x="29" y="35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45" y="46"/>
                    <a:pt x="53" y="51"/>
                    <a:pt x="47" y="69"/>
                  </a:cubicBezTo>
                  <a:cubicBezTo>
                    <a:pt x="46" y="70"/>
                    <a:pt x="47" y="72"/>
                    <a:pt x="48" y="73"/>
                  </a:cubicBezTo>
                  <a:cubicBezTo>
                    <a:pt x="50" y="73"/>
                    <a:pt x="52" y="72"/>
                    <a:pt x="52" y="71"/>
                  </a:cubicBezTo>
                  <a:cubicBezTo>
                    <a:pt x="61" y="49"/>
                    <a:pt x="49" y="41"/>
                    <a:pt x="35" y="3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7" y="27"/>
                    <a:pt x="24" y="22"/>
                    <a:pt x="20" y="16"/>
                  </a:cubicBezTo>
                  <a:cubicBezTo>
                    <a:pt x="16" y="10"/>
                    <a:pt x="12" y="3"/>
                    <a:pt x="5" y="0"/>
                  </a:cubicBezTo>
                  <a:cubicBezTo>
                    <a:pt x="3" y="0"/>
                    <a:pt x="2" y="0"/>
                    <a:pt x="1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" name="Freeform 820"/>
            <p:cNvSpPr>
              <a:spLocks/>
            </p:cNvSpPr>
            <p:nvPr/>
          </p:nvSpPr>
          <p:spPr bwMode="auto">
            <a:xfrm>
              <a:off x="5244" y="3327"/>
              <a:ext cx="77" cy="240"/>
            </a:xfrm>
            <a:custGeom>
              <a:avLst/>
              <a:gdLst>
                <a:gd name="T0" fmla="*/ 50 w 31"/>
                <a:gd name="T1" fmla="*/ 8 h 90"/>
                <a:gd name="T2" fmla="*/ 42 w 31"/>
                <a:gd name="T3" fmla="*/ 35 h 90"/>
                <a:gd name="T4" fmla="*/ 42 w 31"/>
                <a:gd name="T5" fmla="*/ 179 h 90"/>
                <a:gd name="T6" fmla="*/ 30 w 31"/>
                <a:gd name="T7" fmla="*/ 221 h 90"/>
                <a:gd name="T8" fmla="*/ 154 w 31"/>
                <a:gd name="T9" fmla="*/ 627 h 90"/>
                <a:gd name="T10" fmla="*/ 179 w 31"/>
                <a:gd name="T11" fmla="*/ 632 h 90"/>
                <a:gd name="T12" fmla="*/ 186 w 31"/>
                <a:gd name="T13" fmla="*/ 605 h 90"/>
                <a:gd name="T14" fmla="*/ 67 w 31"/>
                <a:gd name="T15" fmla="*/ 227 h 90"/>
                <a:gd name="T16" fmla="*/ 79 w 31"/>
                <a:gd name="T17" fmla="*/ 184 h 90"/>
                <a:gd name="T18" fmla="*/ 75 w 31"/>
                <a:gd name="T19" fmla="*/ 13 h 90"/>
                <a:gd name="T20" fmla="*/ 50 w 31"/>
                <a:gd name="T21" fmla="*/ 8 h 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1" h="90">
                  <a:moveTo>
                    <a:pt x="8" y="1"/>
                  </a:moveTo>
                  <a:cubicBezTo>
                    <a:pt x="6" y="2"/>
                    <a:pt x="6" y="3"/>
                    <a:pt x="7" y="5"/>
                  </a:cubicBezTo>
                  <a:cubicBezTo>
                    <a:pt x="10" y="12"/>
                    <a:pt x="9" y="17"/>
                    <a:pt x="7" y="25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53"/>
                    <a:pt x="13" y="73"/>
                    <a:pt x="25" y="88"/>
                  </a:cubicBezTo>
                  <a:cubicBezTo>
                    <a:pt x="26" y="90"/>
                    <a:pt x="28" y="90"/>
                    <a:pt x="29" y="89"/>
                  </a:cubicBezTo>
                  <a:cubicBezTo>
                    <a:pt x="31" y="88"/>
                    <a:pt x="31" y="86"/>
                    <a:pt x="30" y="85"/>
                  </a:cubicBezTo>
                  <a:cubicBezTo>
                    <a:pt x="19" y="71"/>
                    <a:pt x="6" y="52"/>
                    <a:pt x="11" y="32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19"/>
                    <a:pt x="17" y="11"/>
                    <a:pt x="12" y="2"/>
                  </a:cubicBezTo>
                  <a:cubicBezTo>
                    <a:pt x="11" y="1"/>
                    <a:pt x="9" y="0"/>
                    <a:pt x="8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7" name="Freeform 821"/>
            <p:cNvSpPr>
              <a:spLocks/>
            </p:cNvSpPr>
            <p:nvPr/>
          </p:nvSpPr>
          <p:spPr bwMode="auto">
            <a:xfrm>
              <a:off x="5049" y="3327"/>
              <a:ext cx="75" cy="256"/>
            </a:xfrm>
            <a:custGeom>
              <a:avLst/>
              <a:gdLst>
                <a:gd name="T0" fmla="*/ 0 w 30"/>
                <a:gd name="T1" fmla="*/ 21 h 96"/>
                <a:gd name="T2" fmla="*/ 20 w 30"/>
                <a:gd name="T3" fmla="*/ 43 h 96"/>
                <a:gd name="T4" fmla="*/ 138 w 30"/>
                <a:gd name="T5" fmla="*/ 269 h 96"/>
                <a:gd name="T6" fmla="*/ 120 w 30"/>
                <a:gd name="T7" fmla="*/ 397 h 96"/>
                <a:gd name="T8" fmla="*/ 158 w 30"/>
                <a:gd name="T9" fmla="*/ 675 h 96"/>
                <a:gd name="T10" fmla="*/ 183 w 30"/>
                <a:gd name="T11" fmla="*/ 675 h 96"/>
                <a:gd name="T12" fmla="*/ 183 w 30"/>
                <a:gd name="T13" fmla="*/ 648 h 96"/>
                <a:gd name="T14" fmla="*/ 158 w 30"/>
                <a:gd name="T15" fmla="*/ 413 h 96"/>
                <a:gd name="T16" fmla="*/ 175 w 30"/>
                <a:gd name="T17" fmla="*/ 269 h 96"/>
                <a:gd name="T18" fmla="*/ 25 w 30"/>
                <a:gd name="T19" fmla="*/ 0 h 96"/>
                <a:gd name="T20" fmla="*/ 0 w 30"/>
                <a:gd name="T21" fmla="*/ 21 h 9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" h="96">
                  <a:moveTo>
                    <a:pt x="0" y="3"/>
                  </a:moveTo>
                  <a:cubicBezTo>
                    <a:pt x="0" y="5"/>
                    <a:pt x="1" y="6"/>
                    <a:pt x="3" y="6"/>
                  </a:cubicBezTo>
                  <a:cubicBezTo>
                    <a:pt x="14" y="8"/>
                    <a:pt x="22" y="28"/>
                    <a:pt x="22" y="38"/>
                  </a:cubicBezTo>
                  <a:cubicBezTo>
                    <a:pt x="22" y="44"/>
                    <a:pt x="21" y="50"/>
                    <a:pt x="19" y="56"/>
                  </a:cubicBezTo>
                  <a:cubicBezTo>
                    <a:pt x="16" y="69"/>
                    <a:pt x="12" y="83"/>
                    <a:pt x="25" y="95"/>
                  </a:cubicBezTo>
                  <a:cubicBezTo>
                    <a:pt x="26" y="96"/>
                    <a:pt x="28" y="96"/>
                    <a:pt x="29" y="95"/>
                  </a:cubicBezTo>
                  <a:cubicBezTo>
                    <a:pt x="30" y="94"/>
                    <a:pt x="30" y="92"/>
                    <a:pt x="29" y="91"/>
                  </a:cubicBezTo>
                  <a:cubicBezTo>
                    <a:pt x="19" y="81"/>
                    <a:pt x="22" y="70"/>
                    <a:pt x="25" y="58"/>
                  </a:cubicBezTo>
                  <a:cubicBezTo>
                    <a:pt x="27" y="51"/>
                    <a:pt x="28" y="45"/>
                    <a:pt x="28" y="38"/>
                  </a:cubicBezTo>
                  <a:cubicBezTo>
                    <a:pt x="28" y="26"/>
                    <a:pt x="19" y="2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8" name="Freeform 822"/>
            <p:cNvSpPr>
              <a:spLocks/>
            </p:cNvSpPr>
            <p:nvPr/>
          </p:nvSpPr>
          <p:spPr bwMode="auto">
            <a:xfrm>
              <a:off x="4939" y="3471"/>
              <a:ext cx="102" cy="162"/>
            </a:xfrm>
            <a:custGeom>
              <a:avLst/>
              <a:gdLst>
                <a:gd name="T0" fmla="*/ 5 w 41"/>
                <a:gd name="T1" fmla="*/ 13 h 61"/>
                <a:gd name="T2" fmla="*/ 12 w 41"/>
                <a:gd name="T3" fmla="*/ 42 h 61"/>
                <a:gd name="T4" fmla="*/ 87 w 41"/>
                <a:gd name="T5" fmla="*/ 85 h 61"/>
                <a:gd name="T6" fmla="*/ 174 w 41"/>
                <a:gd name="T7" fmla="*/ 175 h 61"/>
                <a:gd name="T8" fmla="*/ 192 w 41"/>
                <a:gd name="T9" fmla="*/ 282 h 61"/>
                <a:gd name="T10" fmla="*/ 216 w 41"/>
                <a:gd name="T11" fmla="*/ 417 h 61"/>
                <a:gd name="T12" fmla="*/ 241 w 41"/>
                <a:gd name="T13" fmla="*/ 422 h 61"/>
                <a:gd name="T14" fmla="*/ 249 w 41"/>
                <a:gd name="T15" fmla="*/ 396 h 61"/>
                <a:gd name="T16" fmla="*/ 229 w 41"/>
                <a:gd name="T17" fmla="*/ 282 h 61"/>
                <a:gd name="T18" fmla="*/ 211 w 41"/>
                <a:gd name="T19" fmla="*/ 154 h 61"/>
                <a:gd name="T20" fmla="*/ 100 w 41"/>
                <a:gd name="T21" fmla="*/ 50 h 61"/>
                <a:gd name="T22" fmla="*/ 30 w 41"/>
                <a:gd name="T23" fmla="*/ 8 h 61"/>
                <a:gd name="T24" fmla="*/ 5 w 41"/>
                <a:gd name="T25" fmla="*/ 13 h 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61">
                  <a:moveTo>
                    <a:pt x="1" y="2"/>
                  </a:moveTo>
                  <a:cubicBezTo>
                    <a:pt x="0" y="3"/>
                    <a:pt x="0" y="5"/>
                    <a:pt x="2" y="6"/>
                  </a:cubicBezTo>
                  <a:cubicBezTo>
                    <a:pt x="6" y="9"/>
                    <a:pt x="10" y="11"/>
                    <a:pt x="14" y="12"/>
                  </a:cubicBezTo>
                  <a:cubicBezTo>
                    <a:pt x="20" y="15"/>
                    <a:pt x="25" y="17"/>
                    <a:pt x="28" y="25"/>
                  </a:cubicBezTo>
                  <a:cubicBezTo>
                    <a:pt x="30" y="29"/>
                    <a:pt x="31" y="35"/>
                    <a:pt x="31" y="40"/>
                  </a:cubicBezTo>
                  <a:cubicBezTo>
                    <a:pt x="32" y="46"/>
                    <a:pt x="32" y="53"/>
                    <a:pt x="35" y="59"/>
                  </a:cubicBezTo>
                  <a:cubicBezTo>
                    <a:pt x="36" y="60"/>
                    <a:pt x="38" y="61"/>
                    <a:pt x="39" y="60"/>
                  </a:cubicBezTo>
                  <a:cubicBezTo>
                    <a:pt x="41" y="59"/>
                    <a:pt x="41" y="57"/>
                    <a:pt x="40" y="56"/>
                  </a:cubicBezTo>
                  <a:cubicBezTo>
                    <a:pt x="38" y="51"/>
                    <a:pt x="38" y="46"/>
                    <a:pt x="37" y="40"/>
                  </a:cubicBezTo>
                  <a:cubicBezTo>
                    <a:pt x="36" y="34"/>
                    <a:pt x="36" y="28"/>
                    <a:pt x="34" y="22"/>
                  </a:cubicBezTo>
                  <a:cubicBezTo>
                    <a:pt x="29" y="12"/>
                    <a:pt x="22" y="9"/>
                    <a:pt x="16" y="7"/>
                  </a:cubicBezTo>
                  <a:cubicBezTo>
                    <a:pt x="12" y="5"/>
                    <a:pt x="9" y="4"/>
                    <a:pt x="5" y="1"/>
                  </a:cubicBezTo>
                  <a:cubicBezTo>
                    <a:pt x="4" y="0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9" name="Freeform 823"/>
            <p:cNvSpPr>
              <a:spLocks/>
            </p:cNvSpPr>
            <p:nvPr/>
          </p:nvSpPr>
          <p:spPr bwMode="auto">
            <a:xfrm>
              <a:off x="5161" y="3492"/>
              <a:ext cx="70" cy="235"/>
            </a:xfrm>
            <a:custGeom>
              <a:avLst/>
              <a:gdLst>
                <a:gd name="T0" fmla="*/ 20 w 28"/>
                <a:gd name="T1" fmla="*/ 8 h 88"/>
                <a:gd name="T2" fmla="*/ 0 w 28"/>
                <a:gd name="T3" fmla="*/ 29 h 88"/>
                <a:gd name="T4" fmla="*/ 20 w 28"/>
                <a:gd name="T5" fmla="*/ 120 h 88"/>
                <a:gd name="T6" fmla="*/ 33 w 28"/>
                <a:gd name="T7" fmla="*/ 163 h 88"/>
                <a:gd name="T8" fmla="*/ 25 w 28"/>
                <a:gd name="T9" fmla="*/ 264 h 88"/>
                <a:gd name="T10" fmla="*/ 20 w 28"/>
                <a:gd name="T11" fmla="*/ 342 h 88"/>
                <a:gd name="T12" fmla="*/ 145 w 28"/>
                <a:gd name="T13" fmla="*/ 620 h 88"/>
                <a:gd name="T14" fmla="*/ 175 w 28"/>
                <a:gd name="T15" fmla="*/ 614 h 88"/>
                <a:gd name="T16" fmla="*/ 170 w 28"/>
                <a:gd name="T17" fmla="*/ 585 h 88"/>
                <a:gd name="T18" fmla="*/ 58 w 28"/>
                <a:gd name="T19" fmla="*/ 342 h 88"/>
                <a:gd name="T20" fmla="*/ 63 w 28"/>
                <a:gd name="T21" fmla="*/ 278 h 88"/>
                <a:gd name="T22" fmla="*/ 70 w 28"/>
                <a:gd name="T23" fmla="*/ 158 h 88"/>
                <a:gd name="T24" fmla="*/ 58 w 28"/>
                <a:gd name="T25" fmla="*/ 107 h 88"/>
                <a:gd name="T26" fmla="*/ 38 w 28"/>
                <a:gd name="T27" fmla="*/ 21 h 88"/>
                <a:gd name="T28" fmla="*/ 20 w 28"/>
                <a:gd name="T29" fmla="*/ 8 h 8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8" h="88">
                  <a:moveTo>
                    <a:pt x="3" y="1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1" y="9"/>
                    <a:pt x="2" y="13"/>
                    <a:pt x="3" y="17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9"/>
                    <a:pt x="6" y="33"/>
                    <a:pt x="4" y="37"/>
                  </a:cubicBezTo>
                  <a:cubicBezTo>
                    <a:pt x="4" y="41"/>
                    <a:pt x="3" y="44"/>
                    <a:pt x="3" y="48"/>
                  </a:cubicBezTo>
                  <a:cubicBezTo>
                    <a:pt x="2" y="63"/>
                    <a:pt x="10" y="78"/>
                    <a:pt x="23" y="87"/>
                  </a:cubicBezTo>
                  <a:cubicBezTo>
                    <a:pt x="25" y="88"/>
                    <a:pt x="27" y="88"/>
                    <a:pt x="28" y="86"/>
                  </a:cubicBezTo>
                  <a:cubicBezTo>
                    <a:pt x="28" y="85"/>
                    <a:pt x="28" y="83"/>
                    <a:pt x="27" y="82"/>
                  </a:cubicBezTo>
                  <a:cubicBezTo>
                    <a:pt x="15" y="74"/>
                    <a:pt x="8" y="61"/>
                    <a:pt x="9" y="48"/>
                  </a:cubicBezTo>
                  <a:cubicBezTo>
                    <a:pt x="9" y="45"/>
                    <a:pt x="10" y="42"/>
                    <a:pt x="10" y="39"/>
                  </a:cubicBezTo>
                  <a:cubicBezTo>
                    <a:pt x="11" y="34"/>
                    <a:pt x="13" y="29"/>
                    <a:pt x="11" y="22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1"/>
                    <a:pt x="7" y="7"/>
                    <a:pt x="6" y="3"/>
                  </a:cubicBezTo>
                  <a:cubicBezTo>
                    <a:pt x="6" y="2"/>
                    <a:pt x="4" y="0"/>
                    <a:pt x="3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0" name="Freeform 824"/>
            <p:cNvSpPr>
              <a:spLocks/>
            </p:cNvSpPr>
            <p:nvPr/>
          </p:nvSpPr>
          <p:spPr bwMode="auto">
            <a:xfrm>
              <a:off x="4629" y="2785"/>
              <a:ext cx="120" cy="323"/>
            </a:xfrm>
            <a:custGeom>
              <a:avLst/>
              <a:gdLst>
                <a:gd name="T0" fmla="*/ 13 w 48"/>
                <a:gd name="T1" fmla="*/ 8 h 121"/>
                <a:gd name="T2" fmla="*/ 8 w 48"/>
                <a:gd name="T3" fmla="*/ 29 h 121"/>
                <a:gd name="T4" fmla="*/ 45 w 48"/>
                <a:gd name="T5" fmla="*/ 120 h 121"/>
                <a:gd name="T6" fmla="*/ 75 w 48"/>
                <a:gd name="T7" fmla="*/ 192 h 121"/>
                <a:gd name="T8" fmla="*/ 100 w 48"/>
                <a:gd name="T9" fmla="*/ 414 h 121"/>
                <a:gd name="T10" fmla="*/ 100 w 48"/>
                <a:gd name="T11" fmla="*/ 435 h 121"/>
                <a:gd name="T12" fmla="*/ 183 w 48"/>
                <a:gd name="T13" fmla="*/ 657 h 121"/>
                <a:gd name="T14" fmla="*/ 258 w 48"/>
                <a:gd name="T15" fmla="*/ 841 h 121"/>
                <a:gd name="T16" fmla="*/ 275 w 48"/>
                <a:gd name="T17" fmla="*/ 862 h 121"/>
                <a:gd name="T18" fmla="*/ 295 w 48"/>
                <a:gd name="T19" fmla="*/ 841 h 121"/>
                <a:gd name="T20" fmla="*/ 213 w 48"/>
                <a:gd name="T21" fmla="*/ 627 h 121"/>
                <a:gd name="T22" fmla="*/ 138 w 48"/>
                <a:gd name="T23" fmla="*/ 435 h 121"/>
                <a:gd name="T24" fmla="*/ 138 w 48"/>
                <a:gd name="T25" fmla="*/ 419 h 121"/>
                <a:gd name="T26" fmla="*/ 113 w 48"/>
                <a:gd name="T27" fmla="*/ 179 h 121"/>
                <a:gd name="T28" fmla="*/ 75 w 48"/>
                <a:gd name="T29" fmla="*/ 99 h 121"/>
                <a:gd name="T30" fmla="*/ 38 w 48"/>
                <a:gd name="T31" fmla="*/ 13 h 121"/>
                <a:gd name="T32" fmla="*/ 13 w 48"/>
                <a:gd name="T33" fmla="*/ 8 h 1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8" h="121">
                  <a:moveTo>
                    <a:pt x="2" y="1"/>
                  </a:moveTo>
                  <a:cubicBezTo>
                    <a:pt x="1" y="1"/>
                    <a:pt x="0" y="3"/>
                    <a:pt x="1" y="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7" y="39"/>
                    <a:pt x="17" y="47"/>
                    <a:pt x="16" y="5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74"/>
                    <a:pt x="23" y="83"/>
                    <a:pt x="29" y="92"/>
                  </a:cubicBezTo>
                  <a:cubicBezTo>
                    <a:pt x="36" y="100"/>
                    <a:pt x="42" y="108"/>
                    <a:pt x="41" y="118"/>
                  </a:cubicBezTo>
                  <a:cubicBezTo>
                    <a:pt x="41" y="119"/>
                    <a:pt x="43" y="121"/>
                    <a:pt x="44" y="121"/>
                  </a:cubicBezTo>
                  <a:cubicBezTo>
                    <a:pt x="46" y="121"/>
                    <a:pt x="47" y="119"/>
                    <a:pt x="47" y="118"/>
                  </a:cubicBezTo>
                  <a:cubicBezTo>
                    <a:pt x="48" y="106"/>
                    <a:pt x="41" y="97"/>
                    <a:pt x="34" y="88"/>
                  </a:cubicBezTo>
                  <a:cubicBezTo>
                    <a:pt x="28" y="80"/>
                    <a:pt x="21" y="72"/>
                    <a:pt x="22" y="61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47"/>
                    <a:pt x="23" y="38"/>
                    <a:pt x="18" y="2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1" name="Freeform 825"/>
            <p:cNvSpPr>
              <a:spLocks/>
            </p:cNvSpPr>
            <p:nvPr/>
          </p:nvSpPr>
          <p:spPr bwMode="auto">
            <a:xfrm>
              <a:off x="4794" y="2775"/>
              <a:ext cx="55" cy="218"/>
            </a:xfrm>
            <a:custGeom>
              <a:avLst/>
              <a:gdLst>
                <a:gd name="T0" fmla="*/ 58 w 22"/>
                <a:gd name="T1" fmla="*/ 8 h 82"/>
                <a:gd name="T2" fmla="*/ 45 w 22"/>
                <a:gd name="T3" fmla="*/ 29 h 82"/>
                <a:gd name="T4" fmla="*/ 63 w 22"/>
                <a:gd name="T5" fmla="*/ 85 h 82"/>
                <a:gd name="T6" fmla="*/ 100 w 22"/>
                <a:gd name="T7" fmla="*/ 276 h 82"/>
                <a:gd name="T8" fmla="*/ 58 w 22"/>
                <a:gd name="T9" fmla="*/ 396 h 82"/>
                <a:gd name="T10" fmla="*/ 8 w 22"/>
                <a:gd name="T11" fmla="*/ 558 h 82"/>
                <a:gd name="T12" fmla="*/ 25 w 22"/>
                <a:gd name="T13" fmla="*/ 580 h 82"/>
                <a:gd name="T14" fmla="*/ 45 w 22"/>
                <a:gd name="T15" fmla="*/ 558 h 82"/>
                <a:gd name="T16" fmla="*/ 88 w 22"/>
                <a:gd name="T17" fmla="*/ 417 h 82"/>
                <a:gd name="T18" fmla="*/ 138 w 22"/>
                <a:gd name="T19" fmla="*/ 276 h 82"/>
                <a:gd name="T20" fmla="*/ 95 w 22"/>
                <a:gd name="T21" fmla="*/ 72 h 82"/>
                <a:gd name="T22" fmla="*/ 83 w 22"/>
                <a:gd name="T23" fmla="*/ 13 h 82"/>
                <a:gd name="T24" fmla="*/ 58 w 22"/>
                <a:gd name="T25" fmla="*/ 8 h 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2" h="82">
                  <a:moveTo>
                    <a:pt x="9" y="1"/>
                  </a:moveTo>
                  <a:cubicBezTo>
                    <a:pt x="7" y="1"/>
                    <a:pt x="6" y="3"/>
                    <a:pt x="7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3" y="21"/>
                    <a:pt x="16" y="30"/>
                    <a:pt x="16" y="39"/>
                  </a:cubicBezTo>
                  <a:cubicBezTo>
                    <a:pt x="15" y="45"/>
                    <a:pt x="12" y="51"/>
                    <a:pt x="9" y="56"/>
                  </a:cubicBezTo>
                  <a:cubicBezTo>
                    <a:pt x="5" y="63"/>
                    <a:pt x="0" y="69"/>
                    <a:pt x="1" y="79"/>
                  </a:cubicBezTo>
                  <a:cubicBezTo>
                    <a:pt x="1" y="81"/>
                    <a:pt x="3" y="82"/>
                    <a:pt x="4" y="82"/>
                  </a:cubicBezTo>
                  <a:cubicBezTo>
                    <a:pt x="6" y="82"/>
                    <a:pt x="7" y="80"/>
                    <a:pt x="7" y="79"/>
                  </a:cubicBezTo>
                  <a:cubicBezTo>
                    <a:pt x="6" y="71"/>
                    <a:pt x="10" y="65"/>
                    <a:pt x="14" y="59"/>
                  </a:cubicBezTo>
                  <a:cubicBezTo>
                    <a:pt x="18" y="53"/>
                    <a:pt x="21" y="47"/>
                    <a:pt x="22" y="39"/>
                  </a:cubicBezTo>
                  <a:cubicBezTo>
                    <a:pt x="22" y="29"/>
                    <a:pt x="19" y="19"/>
                    <a:pt x="15" y="1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1"/>
                    <a:pt x="10" y="0"/>
                    <a:pt x="9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2" name="Freeform 826"/>
            <p:cNvSpPr>
              <a:spLocks/>
            </p:cNvSpPr>
            <p:nvPr/>
          </p:nvSpPr>
          <p:spPr bwMode="auto">
            <a:xfrm>
              <a:off x="4466" y="3009"/>
              <a:ext cx="108" cy="230"/>
            </a:xfrm>
            <a:custGeom>
              <a:avLst/>
              <a:gdLst>
                <a:gd name="T0" fmla="*/ 8 w 43"/>
                <a:gd name="T1" fmla="*/ 21 h 86"/>
                <a:gd name="T2" fmla="*/ 100 w 43"/>
                <a:gd name="T3" fmla="*/ 209 h 86"/>
                <a:gd name="T4" fmla="*/ 151 w 43"/>
                <a:gd name="T5" fmla="*/ 257 h 86"/>
                <a:gd name="T6" fmla="*/ 221 w 43"/>
                <a:gd name="T7" fmla="*/ 586 h 86"/>
                <a:gd name="T8" fmla="*/ 234 w 43"/>
                <a:gd name="T9" fmla="*/ 607 h 86"/>
                <a:gd name="T10" fmla="*/ 259 w 43"/>
                <a:gd name="T11" fmla="*/ 594 h 86"/>
                <a:gd name="T12" fmla="*/ 176 w 43"/>
                <a:gd name="T13" fmla="*/ 230 h 86"/>
                <a:gd name="T14" fmla="*/ 121 w 43"/>
                <a:gd name="T15" fmla="*/ 171 h 86"/>
                <a:gd name="T16" fmla="*/ 45 w 43"/>
                <a:gd name="T17" fmla="*/ 21 h 86"/>
                <a:gd name="T18" fmla="*/ 33 w 43"/>
                <a:gd name="T19" fmla="*/ 0 h 86"/>
                <a:gd name="T20" fmla="*/ 8 w 43"/>
                <a:gd name="T21" fmla="*/ 21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" h="86">
                  <a:moveTo>
                    <a:pt x="1" y="3"/>
                  </a:moveTo>
                  <a:cubicBezTo>
                    <a:pt x="0" y="16"/>
                    <a:pt x="8" y="23"/>
                    <a:pt x="16" y="29"/>
                  </a:cubicBezTo>
                  <a:cubicBezTo>
                    <a:pt x="18" y="31"/>
                    <a:pt x="21" y="33"/>
                    <a:pt x="24" y="36"/>
                  </a:cubicBezTo>
                  <a:cubicBezTo>
                    <a:pt x="36" y="49"/>
                    <a:pt x="37" y="66"/>
                    <a:pt x="35" y="82"/>
                  </a:cubicBezTo>
                  <a:cubicBezTo>
                    <a:pt x="35" y="84"/>
                    <a:pt x="36" y="85"/>
                    <a:pt x="37" y="85"/>
                  </a:cubicBezTo>
                  <a:cubicBezTo>
                    <a:pt x="39" y="86"/>
                    <a:pt x="41" y="84"/>
                    <a:pt x="41" y="83"/>
                  </a:cubicBezTo>
                  <a:cubicBezTo>
                    <a:pt x="43" y="65"/>
                    <a:pt x="42" y="47"/>
                    <a:pt x="28" y="32"/>
                  </a:cubicBezTo>
                  <a:cubicBezTo>
                    <a:pt x="25" y="29"/>
                    <a:pt x="22" y="26"/>
                    <a:pt x="19" y="24"/>
                  </a:cubicBezTo>
                  <a:cubicBezTo>
                    <a:pt x="12" y="18"/>
                    <a:pt x="7" y="14"/>
                    <a:pt x="7" y="3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3" name="Freeform 827"/>
            <p:cNvSpPr>
              <a:spLocks/>
            </p:cNvSpPr>
            <p:nvPr/>
          </p:nvSpPr>
          <p:spPr bwMode="auto">
            <a:xfrm>
              <a:off x="4536" y="2892"/>
              <a:ext cx="70" cy="171"/>
            </a:xfrm>
            <a:custGeom>
              <a:avLst/>
              <a:gdLst>
                <a:gd name="T0" fmla="*/ 0 w 28"/>
                <a:gd name="T1" fmla="*/ 13 h 64"/>
                <a:gd name="T2" fmla="*/ 13 w 28"/>
                <a:gd name="T3" fmla="*/ 43 h 64"/>
                <a:gd name="T4" fmla="*/ 133 w 28"/>
                <a:gd name="T5" fmla="*/ 358 h 64"/>
                <a:gd name="T6" fmla="*/ 138 w 28"/>
                <a:gd name="T7" fmla="*/ 436 h 64"/>
                <a:gd name="T8" fmla="*/ 158 w 28"/>
                <a:gd name="T9" fmla="*/ 457 h 64"/>
                <a:gd name="T10" fmla="*/ 175 w 28"/>
                <a:gd name="T11" fmla="*/ 428 h 64"/>
                <a:gd name="T12" fmla="*/ 170 w 28"/>
                <a:gd name="T13" fmla="*/ 358 h 64"/>
                <a:gd name="T14" fmla="*/ 33 w 28"/>
                <a:gd name="T15" fmla="*/ 8 h 64"/>
                <a:gd name="T16" fmla="*/ 0 w 28"/>
                <a:gd name="T17" fmla="*/ 13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8" h="64">
                  <a:moveTo>
                    <a:pt x="0" y="2"/>
                  </a:moveTo>
                  <a:cubicBezTo>
                    <a:pt x="0" y="3"/>
                    <a:pt x="0" y="5"/>
                    <a:pt x="2" y="6"/>
                  </a:cubicBezTo>
                  <a:cubicBezTo>
                    <a:pt x="19" y="15"/>
                    <a:pt x="20" y="32"/>
                    <a:pt x="21" y="50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2" y="62"/>
                    <a:pt x="24" y="64"/>
                    <a:pt x="25" y="64"/>
                  </a:cubicBezTo>
                  <a:cubicBezTo>
                    <a:pt x="27" y="63"/>
                    <a:pt x="28" y="62"/>
                    <a:pt x="28" y="6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31"/>
                    <a:pt x="25" y="12"/>
                    <a:pt x="5" y="1"/>
                  </a:cubicBezTo>
                  <a:cubicBezTo>
                    <a:pt x="3" y="0"/>
                    <a:pt x="1" y="0"/>
                    <a:pt x="0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4" name="Freeform 828"/>
            <p:cNvSpPr>
              <a:spLocks/>
            </p:cNvSpPr>
            <p:nvPr/>
          </p:nvSpPr>
          <p:spPr bwMode="auto">
            <a:xfrm>
              <a:off x="5004" y="2977"/>
              <a:ext cx="202" cy="88"/>
            </a:xfrm>
            <a:custGeom>
              <a:avLst/>
              <a:gdLst>
                <a:gd name="T0" fmla="*/ 466 w 81"/>
                <a:gd name="T1" fmla="*/ 13 h 33"/>
                <a:gd name="T2" fmla="*/ 229 w 81"/>
                <a:gd name="T3" fmla="*/ 107 h 33"/>
                <a:gd name="T4" fmla="*/ 12 w 81"/>
                <a:gd name="T5" fmla="*/ 192 h 33"/>
                <a:gd name="T6" fmla="*/ 5 w 81"/>
                <a:gd name="T7" fmla="*/ 221 h 33"/>
                <a:gd name="T8" fmla="*/ 30 w 81"/>
                <a:gd name="T9" fmla="*/ 227 h 33"/>
                <a:gd name="T10" fmla="*/ 229 w 81"/>
                <a:gd name="T11" fmla="*/ 149 h 33"/>
                <a:gd name="T12" fmla="*/ 499 w 81"/>
                <a:gd name="T13" fmla="*/ 43 h 33"/>
                <a:gd name="T14" fmla="*/ 499 w 81"/>
                <a:gd name="T15" fmla="*/ 13 h 33"/>
                <a:gd name="T16" fmla="*/ 466 w 81"/>
                <a:gd name="T17" fmla="*/ 13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1" h="33">
                  <a:moveTo>
                    <a:pt x="75" y="2"/>
                  </a:moveTo>
                  <a:cubicBezTo>
                    <a:pt x="65" y="13"/>
                    <a:pt x="52" y="14"/>
                    <a:pt x="37" y="15"/>
                  </a:cubicBezTo>
                  <a:cubicBezTo>
                    <a:pt x="21" y="16"/>
                    <a:pt x="14" y="19"/>
                    <a:pt x="2" y="27"/>
                  </a:cubicBezTo>
                  <a:cubicBezTo>
                    <a:pt x="0" y="28"/>
                    <a:pt x="0" y="30"/>
                    <a:pt x="1" y="31"/>
                  </a:cubicBezTo>
                  <a:cubicBezTo>
                    <a:pt x="2" y="33"/>
                    <a:pt x="3" y="33"/>
                    <a:pt x="5" y="32"/>
                  </a:cubicBezTo>
                  <a:cubicBezTo>
                    <a:pt x="17" y="24"/>
                    <a:pt x="23" y="22"/>
                    <a:pt x="37" y="21"/>
                  </a:cubicBezTo>
                  <a:cubicBezTo>
                    <a:pt x="54" y="20"/>
                    <a:pt x="68" y="19"/>
                    <a:pt x="80" y="6"/>
                  </a:cubicBezTo>
                  <a:cubicBezTo>
                    <a:pt x="81" y="4"/>
                    <a:pt x="81" y="3"/>
                    <a:pt x="80" y="2"/>
                  </a:cubicBezTo>
                  <a:cubicBezTo>
                    <a:pt x="78" y="0"/>
                    <a:pt x="76" y="1"/>
                    <a:pt x="75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5" name="Freeform 829"/>
            <p:cNvSpPr>
              <a:spLocks/>
            </p:cNvSpPr>
            <p:nvPr/>
          </p:nvSpPr>
          <p:spPr bwMode="auto">
            <a:xfrm>
              <a:off x="5206" y="3167"/>
              <a:ext cx="118" cy="160"/>
            </a:xfrm>
            <a:custGeom>
              <a:avLst/>
              <a:gdLst>
                <a:gd name="T0" fmla="*/ 8 w 47"/>
                <a:gd name="T1" fmla="*/ 21 h 60"/>
                <a:gd name="T2" fmla="*/ 138 w 47"/>
                <a:gd name="T3" fmla="*/ 256 h 60"/>
                <a:gd name="T4" fmla="*/ 251 w 47"/>
                <a:gd name="T5" fmla="*/ 413 h 60"/>
                <a:gd name="T6" fmla="*/ 276 w 47"/>
                <a:gd name="T7" fmla="*/ 427 h 60"/>
                <a:gd name="T8" fmla="*/ 289 w 47"/>
                <a:gd name="T9" fmla="*/ 397 h 60"/>
                <a:gd name="T10" fmla="*/ 163 w 47"/>
                <a:gd name="T11" fmla="*/ 227 h 60"/>
                <a:gd name="T12" fmla="*/ 45 w 47"/>
                <a:gd name="T13" fmla="*/ 29 h 60"/>
                <a:gd name="T14" fmla="*/ 25 w 47"/>
                <a:gd name="T15" fmla="*/ 0 h 60"/>
                <a:gd name="T16" fmla="*/ 8 w 47"/>
                <a:gd name="T17" fmla="*/ 21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" h="60">
                  <a:moveTo>
                    <a:pt x="1" y="3"/>
                  </a:moveTo>
                  <a:cubicBezTo>
                    <a:pt x="0" y="18"/>
                    <a:pt x="11" y="27"/>
                    <a:pt x="22" y="36"/>
                  </a:cubicBezTo>
                  <a:cubicBezTo>
                    <a:pt x="31" y="43"/>
                    <a:pt x="38" y="50"/>
                    <a:pt x="40" y="58"/>
                  </a:cubicBezTo>
                  <a:cubicBezTo>
                    <a:pt x="41" y="59"/>
                    <a:pt x="42" y="60"/>
                    <a:pt x="44" y="60"/>
                  </a:cubicBezTo>
                  <a:cubicBezTo>
                    <a:pt x="46" y="59"/>
                    <a:pt x="47" y="58"/>
                    <a:pt x="46" y="56"/>
                  </a:cubicBezTo>
                  <a:cubicBezTo>
                    <a:pt x="44" y="46"/>
                    <a:pt x="35" y="39"/>
                    <a:pt x="26" y="32"/>
                  </a:cubicBezTo>
                  <a:cubicBezTo>
                    <a:pt x="16" y="23"/>
                    <a:pt x="6" y="15"/>
                    <a:pt x="7" y="4"/>
                  </a:cubicBezTo>
                  <a:cubicBezTo>
                    <a:pt x="7" y="2"/>
                    <a:pt x="6" y="1"/>
                    <a:pt x="4" y="0"/>
                  </a:cubicBezTo>
                  <a:cubicBezTo>
                    <a:pt x="3" y="0"/>
                    <a:pt x="1" y="1"/>
                    <a:pt x="1" y="3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6" name="Freeform 830"/>
            <p:cNvSpPr>
              <a:spLocks/>
            </p:cNvSpPr>
            <p:nvPr/>
          </p:nvSpPr>
          <p:spPr bwMode="auto">
            <a:xfrm>
              <a:off x="5164" y="3351"/>
              <a:ext cx="62" cy="210"/>
            </a:xfrm>
            <a:custGeom>
              <a:avLst/>
              <a:gdLst>
                <a:gd name="T0" fmla="*/ 12 w 25"/>
                <a:gd name="T1" fmla="*/ 13 h 79"/>
                <a:gd name="T2" fmla="*/ 37 w 25"/>
                <a:gd name="T3" fmla="*/ 128 h 79"/>
                <a:gd name="T4" fmla="*/ 42 w 25"/>
                <a:gd name="T5" fmla="*/ 141 h 79"/>
                <a:gd name="T6" fmla="*/ 99 w 25"/>
                <a:gd name="T7" fmla="*/ 298 h 79"/>
                <a:gd name="T8" fmla="*/ 117 w 25"/>
                <a:gd name="T9" fmla="*/ 537 h 79"/>
                <a:gd name="T10" fmla="*/ 136 w 25"/>
                <a:gd name="T11" fmla="*/ 558 h 79"/>
                <a:gd name="T12" fmla="*/ 154 w 25"/>
                <a:gd name="T13" fmla="*/ 537 h 79"/>
                <a:gd name="T14" fmla="*/ 136 w 25"/>
                <a:gd name="T15" fmla="*/ 290 h 79"/>
                <a:gd name="T16" fmla="*/ 74 w 25"/>
                <a:gd name="T17" fmla="*/ 120 h 79"/>
                <a:gd name="T18" fmla="*/ 67 w 25"/>
                <a:gd name="T19" fmla="*/ 106 h 79"/>
                <a:gd name="T20" fmla="*/ 50 w 25"/>
                <a:gd name="T21" fmla="*/ 29 h 79"/>
                <a:gd name="T22" fmla="*/ 37 w 25"/>
                <a:gd name="T23" fmla="*/ 0 h 79"/>
                <a:gd name="T24" fmla="*/ 12 w 25"/>
                <a:gd name="T25" fmla="*/ 13 h 7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" h="79">
                  <a:moveTo>
                    <a:pt x="2" y="2"/>
                  </a:moveTo>
                  <a:cubicBezTo>
                    <a:pt x="0" y="8"/>
                    <a:pt x="3" y="14"/>
                    <a:pt x="6" y="1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2" y="29"/>
                    <a:pt x="14" y="32"/>
                    <a:pt x="16" y="42"/>
                  </a:cubicBezTo>
                  <a:cubicBezTo>
                    <a:pt x="17" y="53"/>
                    <a:pt x="19" y="63"/>
                    <a:pt x="19" y="76"/>
                  </a:cubicBezTo>
                  <a:cubicBezTo>
                    <a:pt x="19" y="77"/>
                    <a:pt x="20" y="79"/>
                    <a:pt x="22" y="79"/>
                  </a:cubicBezTo>
                  <a:cubicBezTo>
                    <a:pt x="24" y="79"/>
                    <a:pt x="25" y="77"/>
                    <a:pt x="25" y="76"/>
                  </a:cubicBezTo>
                  <a:cubicBezTo>
                    <a:pt x="25" y="63"/>
                    <a:pt x="23" y="52"/>
                    <a:pt x="22" y="41"/>
                  </a:cubicBezTo>
                  <a:cubicBezTo>
                    <a:pt x="20" y="30"/>
                    <a:pt x="17" y="26"/>
                    <a:pt x="12" y="17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9" y="12"/>
                    <a:pt x="6" y="7"/>
                    <a:pt x="8" y="4"/>
                  </a:cubicBezTo>
                  <a:cubicBezTo>
                    <a:pt x="8" y="3"/>
                    <a:pt x="8" y="1"/>
                    <a:pt x="6" y="0"/>
                  </a:cubicBezTo>
                  <a:cubicBezTo>
                    <a:pt x="5" y="0"/>
                    <a:pt x="3" y="0"/>
                    <a:pt x="2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7" name="Freeform 831"/>
            <p:cNvSpPr>
              <a:spLocks/>
            </p:cNvSpPr>
            <p:nvPr/>
          </p:nvSpPr>
          <p:spPr bwMode="auto">
            <a:xfrm>
              <a:off x="5324" y="3428"/>
              <a:ext cx="107" cy="133"/>
            </a:xfrm>
            <a:custGeom>
              <a:avLst/>
              <a:gdLst>
                <a:gd name="T0" fmla="*/ 17 w 43"/>
                <a:gd name="T1" fmla="*/ 0 h 50"/>
                <a:gd name="T2" fmla="*/ 0 w 43"/>
                <a:gd name="T3" fmla="*/ 21 h 50"/>
                <a:gd name="T4" fmla="*/ 92 w 43"/>
                <a:gd name="T5" fmla="*/ 226 h 50"/>
                <a:gd name="T6" fmla="*/ 142 w 43"/>
                <a:gd name="T7" fmla="*/ 255 h 50"/>
                <a:gd name="T8" fmla="*/ 229 w 43"/>
                <a:gd name="T9" fmla="*/ 340 h 50"/>
                <a:gd name="T10" fmla="*/ 254 w 43"/>
                <a:gd name="T11" fmla="*/ 346 h 50"/>
                <a:gd name="T12" fmla="*/ 261 w 43"/>
                <a:gd name="T13" fmla="*/ 319 h 50"/>
                <a:gd name="T14" fmla="*/ 154 w 43"/>
                <a:gd name="T15" fmla="*/ 218 h 50"/>
                <a:gd name="T16" fmla="*/ 112 w 43"/>
                <a:gd name="T17" fmla="*/ 192 h 50"/>
                <a:gd name="T18" fmla="*/ 37 w 43"/>
                <a:gd name="T19" fmla="*/ 13 h 50"/>
                <a:gd name="T20" fmla="*/ 17 w 43"/>
                <a:gd name="T21" fmla="*/ 0 h 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" h="5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1" y="15"/>
                    <a:pt x="4" y="24"/>
                    <a:pt x="15" y="32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8" y="40"/>
                    <a:pt x="33" y="42"/>
                    <a:pt x="37" y="48"/>
                  </a:cubicBezTo>
                  <a:cubicBezTo>
                    <a:pt x="38" y="50"/>
                    <a:pt x="39" y="50"/>
                    <a:pt x="41" y="49"/>
                  </a:cubicBezTo>
                  <a:cubicBezTo>
                    <a:pt x="42" y="48"/>
                    <a:pt x="43" y="46"/>
                    <a:pt x="42" y="45"/>
                  </a:cubicBezTo>
                  <a:cubicBezTo>
                    <a:pt x="37" y="38"/>
                    <a:pt x="31" y="34"/>
                    <a:pt x="25" y="31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9" y="21"/>
                    <a:pt x="7" y="13"/>
                    <a:pt x="6" y="2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8" name="Freeform 832"/>
            <p:cNvSpPr>
              <a:spLocks/>
            </p:cNvSpPr>
            <p:nvPr/>
          </p:nvSpPr>
          <p:spPr bwMode="auto">
            <a:xfrm>
              <a:off x="4209" y="3447"/>
              <a:ext cx="80" cy="157"/>
            </a:xfrm>
            <a:custGeom>
              <a:avLst/>
              <a:gdLst>
                <a:gd name="T0" fmla="*/ 175 w 32"/>
                <a:gd name="T1" fmla="*/ 0 h 59"/>
                <a:gd name="T2" fmla="*/ 25 w 32"/>
                <a:gd name="T3" fmla="*/ 162 h 59"/>
                <a:gd name="T4" fmla="*/ 20 w 32"/>
                <a:gd name="T5" fmla="*/ 277 h 59"/>
                <a:gd name="T6" fmla="*/ 8 w 32"/>
                <a:gd name="T7" fmla="*/ 383 h 59"/>
                <a:gd name="T8" fmla="*/ 13 w 32"/>
                <a:gd name="T9" fmla="*/ 410 h 59"/>
                <a:gd name="T10" fmla="*/ 38 w 32"/>
                <a:gd name="T11" fmla="*/ 410 h 59"/>
                <a:gd name="T12" fmla="*/ 58 w 32"/>
                <a:gd name="T13" fmla="*/ 277 h 59"/>
                <a:gd name="T14" fmla="*/ 58 w 32"/>
                <a:gd name="T15" fmla="*/ 178 h 59"/>
                <a:gd name="T16" fmla="*/ 188 w 32"/>
                <a:gd name="T17" fmla="*/ 43 h 59"/>
                <a:gd name="T18" fmla="*/ 200 w 32"/>
                <a:gd name="T19" fmla="*/ 21 h 59"/>
                <a:gd name="T20" fmla="*/ 175 w 32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2" h="59">
                  <a:moveTo>
                    <a:pt x="28" y="0"/>
                  </a:moveTo>
                  <a:cubicBezTo>
                    <a:pt x="18" y="3"/>
                    <a:pt x="8" y="12"/>
                    <a:pt x="4" y="23"/>
                  </a:cubicBezTo>
                  <a:cubicBezTo>
                    <a:pt x="2" y="28"/>
                    <a:pt x="2" y="34"/>
                    <a:pt x="3" y="39"/>
                  </a:cubicBezTo>
                  <a:cubicBezTo>
                    <a:pt x="3" y="45"/>
                    <a:pt x="4" y="50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3" y="59"/>
                    <a:pt x="5" y="59"/>
                    <a:pt x="6" y="58"/>
                  </a:cubicBezTo>
                  <a:cubicBezTo>
                    <a:pt x="10" y="52"/>
                    <a:pt x="9" y="45"/>
                    <a:pt x="9" y="39"/>
                  </a:cubicBezTo>
                  <a:cubicBezTo>
                    <a:pt x="8" y="34"/>
                    <a:pt x="8" y="29"/>
                    <a:pt x="9" y="25"/>
                  </a:cubicBezTo>
                  <a:cubicBezTo>
                    <a:pt x="13" y="16"/>
                    <a:pt x="21" y="8"/>
                    <a:pt x="30" y="6"/>
                  </a:cubicBezTo>
                  <a:cubicBezTo>
                    <a:pt x="31" y="6"/>
                    <a:pt x="32" y="4"/>
                    <a:pt x="32" y="3"/>
                  </a:cubicBezTo>
                  <a:cubicBezTo>
                    <a:pt x="32" y="1"/>
                    <a:pt x="30" y="0"/>
                    <a:pt x="28" y="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9" name="Freeform 833"/>
            <p:cNvSpPr>
              <a:spLocks/>
            </p:cNvSpPr>
            <p:nvPr/>
          </p:nvSpPr>
          <p:spPr bwMode="auto">
            <a:xfrm>
              <a:off x="4379" y="3479"/>
              <a:ext cx="85" cy="290"/>
            </a:xfrm>
            <a:custGeom>
              <a:avLst/>
              <a:gdLst>
                <a:gd name="T0" fmla="*/ 75 w 34"/>
                <a:gd name="T1" fmla="*/ 13 h 109"/>
                <a:gd name="T2" fmla="*/ 75 w 34"/>
                <a:gd name="T3" fmla="*/ 311 h 109"/>
                <a:gd name="T4" fmla="*/ 88 w 34"/>
                <a:gd name="T5" fmla="*/ 354 h 109"/>
                <a:gd name="T6" fmla="*/ 108 w 34"/>
                <a:gd name="T7" fmla="*/ 737 h 109"/>
                <a:gd name="T8" fmla="*/ 113 w 34"/>
                <a:gd name="T9" fmla="*/ 764 h 109"/>
                <a:gd name="T10" fmla="*/ 138 w 34"/>
                <a:gd name="T11" fmla="*/ 758 h 109"/>
                <a:gd name="T12" fmla="*/ 125 w 34"/>
                <a:gd name="T13" fmla="*/ 333 h 109"/>
                <a:gd name="T14" fmla="*/ 113 w 34"/>
                <a:gd name="T15" fmla="*/ 298 h 109"/>
                <a:gd name="T16" fmla="*/ 108 w 34"/>
                <a:gd name="T17" fmla="*/ 43 h 109"/>
                <a:gd name="T18" fmla="*/ 108 w 34"/>
                <a:gd name="T19" fmla="*/ 8 h 109"/>
                <a:gd name="T20" fmla="*/ 75 w 34"/>
                <a:gd name="T21" fmla="*/ 13 h 1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" h="109">
                  <a:moveTo>
                    <a:pt x="12" y="2"/>
                  </a:moveTo>
                  <a:cubicBezTo>
                    <a:pt x="0" y="16"/>
                    <a:pt x="6" y="31"/>
                    <a:pt x="12" y="44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22" y="68"/>
                    <a:pt x="27" y="87"/>
                    <a:pt x="17" y="104"/>
                  </a:cubicBezTo>
                  <a:cubicBezTo>
                    <a:pt x="16" y="106"/>
                    <a:pt x="16" y="108"/>
                    <a:pt x="18" y="108"/>
                  </a:cubicBezTo>
                  <a:cubicBezTo>
                    <a:pt x="19" y="109"/>
                    <a:pt x="21" y="109"/>
                    <a:pt x="22" y="107"/>
                  </a:cubicBezTo>
                  <a:cubicBezTo>
                    <a:pt x="34" y="88"/>
                    <a:pt x="28" y="67"/>
                    <a:pt x="20" y="47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2" y="29"/>
                    <a:pt x="7" y="17"/>
                    <a:pt x="17" y="6"/>
                  </a:cubicBezTo>
                  <a:cubicBezTo>
                    <a:pt x="18" y="4"/>
                    <a:pt x="18" y="3"/>
                    <a:pt x="17" y="1"/>
                  </a:cubicBezTo>
                  <a:cubicBezTo>
                    <a:pt x="15" y="0"/>
                    <a:pt x="13" y="0"/>
                    <a:pt x="12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0" name="Freeform 834"/>
            <p:cNvSpPr>
              <a:spLocks/>
            </p:cNvSpPr>
            <p:nvPr/>
          </p:nvSpPr>
          <p:spPr bwMode="auto">
            <a:xfrm>
              <a:off x="4876" y="2815"/>
              <a:ext cx="40" cy="138"/>
            </a:xfrm>
            <a:custGeom>
              <a:avLst/>
              <a:gdLst>
                <a:gd name="T0" fmla="*/ 83 w 16"/>
                <a:gd name="T1" fmla="*/ 0 h 52"/>
                <a:gd name="T2" fmla="*/ 63 w 16"/>
                <a:gd name="T3" fmla="*/ 21 h 52"/>
                <a:gd name="T4" fmla="*/ 45 w 16"/>
                <a:gd name="T5" fmla="*/ 127 h 52"/>
                <a:gd name="T6" fmla="*/ 63 w 16"/>
                <a:gd name="T7" fmla="*/ 358 h 52"/>
                <a:gd name="T8" fmla="*/ 88 w 16"/>
                <a:gd name="T9" fmla="*/ 353 h 52"/>
                <a:gd name="T10" fmla="*/ 88 w 16"/>
                <a:gd name="T11" fmla="*/ 324 h 52"/>
                <a:gd name="T12" fmla="*/ 83 w 16"/>
                <a:gd name="T13" fmla="*/ 141 h 52"/>
                <a:gd name="T14" fmla="*/ 100 w 16"/>
                <a:gd name="T15" fmla="*/ 21 h 52"/>
                <a:gd name="T16" fmla="*/ 83 w 16"/>
                <a:gd name="T17" fmla="*/ 0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52">
                  <a:moveTo>
                    <a:pt x="13" y="0"/>
                  </a:moveTo>
                  <a:cubicBezTo>
                    <a:pt x="11" y="0"/>
                    <a:pt x="10" y="1"/>
                    <a:pt x="10" y="3"/>
                  </a:cubicBezTo>
                  <a:cubicBezTo>
                    <a:pt x="10" y="7"/>
                    <a:pt x="9" y="12"/>
                    <a:pt x="7" y="18"/>
                  </a:cubicBezTo>
                  <a:cubicBezTo>
                    <a:pt x="4" y="29"/>
                    <a:pt x="0" y="42"/>
                    <a:pt x="10" y="51"/>
                  </a:cubicBezTo>
                  <a:cubicBezTo>
                    <a:pt x="11" y="52"/>
                    <a:pt x="13" y="52"/>
                    <a:pt x="14" y="50"/>
                  </a:cubicBezTo>
                  <a:cubicBezTo>
                    <a:pt x="15" y="49"/>
                    <a:pt x="15" y="47"/>
                    <a:pt x="14" y="46"/>
                  </a:cubicBezTo>
                  <a:cubicBezTo>
                    <a:pt x="7" y="40"/>
                    <a:pt x="10" y="30"/>
                    <a:pt x="13" y="20"/>
                  </a:cubicBezTo>
                  <a:cubicBezTo>
                    <a:pt x="14" y="14"/>
                    <a:pt x="16" y="8"/>
                    <a:pt x="16" y="3"/>
                  </a:cubicBezTo>
                  <a:cubicBezTo>
                    <a:pt x="16" y="1"/>
                    <a:pt x="15" y="0"/>
                    <a:pt x="13" y="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1" name="Freeform 835"/>
            <p:cNvSpPr>
              <a:spLocks/>
            </p:cNvSpPr>
            <p:nvPr/>
          </p:nvSpPr>
          <p:spPr bwMode="auto">
            <a:xfrm>
              <a:off x="4916" y="3191"/>
              <a:ext cx="100" cy="136"/>
            </a:xfrm>
            <a:custGeom>
              <a:avLst/>
              <a:gdLst>
                <a:gd name="T0" fmla="*/ 20 w 40"/>
                <a:gd name="T1" fmla="*/ 0 h 51"/>
                <a:gd name="T2" fmla="*/ 8 w 40"/>
                <a:gd name="T3" fmla="*/ 29 h 51"/>
                <a:gd name="T4" fmla="*/ 125 w 40"/>
                <a:gd name="T5" fmla="*/ 149 h 51"/>
                <a:gd name="T6" fmla="*/ 158 w 40"/>
                <a:gd name="T7" fmla="*/ 163 h 51"/>
                <a:gd name="T8" fmla="*/ 200 w 40"/>
                <a:gd name="T9" fmla="*/ 221 h 51"/>
                <a:gd name="T10" fmla="*/ 213 w 40"/>
                <a:gd name="T11" fmla="*/ 312 h 51"/>
                <a:gd name="T12" fmla="*/ 213 w 40"/>
                <a:gd name="T13" fmla="*/ 341 h 51"/>
                <a:gd name="T14" fmla="*/ 238 w 40"/>
                <a:gd name="T15" fmla="*/ 363 h 51"/>
                <a:gd name="T16" fmla="*/ 250 w 40"/>
                <a:gd name="T17" fmla="*/ 333 h 51"/>
                <a:gd name="T18" fmla="*/ 250 w 40"/>
                <a:gd name="T19" fmla="*/ 307 h 51"/>
                <a:gd name="T20" fmla="*/ 238 w 40"/>
                <a:gd name="T21" fmla="*/ 213 h 51"/>
                <a:gd name="T22" fmla="*/ 170 w 40"/>
                <a:gd name="T23" fmla="*/ 120 h 51"/>
                <a:gd name="T24" fmla="*/ 138 w 40"/>
                <a:gd name="T25" fmla="*/ 107 h 51"/>
                <a:gd name="T26" fmla="*/ 45 w 40"/>
                <a:gd name="T27" fmla="*/ 13 h 51"/>
                <a:gd name="T28" fmla="*/ 20 w 40"/>
                <a:gd name="T29" fmla="*/ 0 h 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0" h="51">
                  <a:moveTo>
                    <a:pt x="3" y="0"/>
                  </a:moveTo>
                  <a:cubicBezTo>
                    <a:pt x="1" y="1"/>
                    <a:pt x="0" y="2"/>
                    <a:pt x="1" y="4"/>
                  </a:cubicBezTo>
                  <a:cubicBezTo>
                    <a:pt x="5" y="14"/>
                    <a:pt x="10" y="17"/>
                    <a:pt x="20" y="21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0" y="24"/>
                    <a:pt x="30" y="24"/>
                    <a:pt x="32" y="31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50"/>
                    <a:pt x="36" y="51"/>
                    <a:pt x="38" y="51"/>
                  </a:cubicBezTo>
                  <a:cubicBezTo>
                    <a:pt x="39" y="51"/>
                    <a:pt x="40" y="49"/>
                    <a:pt x="40" y="47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5" y="20"/>
                    <a:pt x="33" y="19"/>
                    <a:pt x="27" y="17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3" y="12"/>
                    <a:pt x="10" y="10"/>
                    <a:pt x="7" y="2"/>
                  </a:cubicBezTo>
                  <a:cubicBezTo>
                    <a:pt x="6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2" name="Freeform 836"/>
            <p:cNvSpPr>
              <a:spLocks/>
            </p:cNvSpPr>
            <p:nvPr/>
          </p:nvSpPr>
          <p:spPr bwMode="auto">
            <a:xfrm>
              <a:off x="4846" y="3428"/>
              <a:ext cx="63" cy="192"/>
            </a:xfrm>
            <a:custGeom>
              <a:avLst/>
              <a:gdLst>
                <a:gd name="T0" fmla="*/ 50 w 25"/>
                <a:gd name="T1" fmla="*/ 13 h 72"/>
                <a:gd name="T2" fmla="*/ 38 w 25"/>
                <a:gd name="T3" fmla="*/ 221 h 72"/>
                <a:gd name="T4" fmla="*/ 113 w 25"/>
                <a:gd name="T5" fmla="*/ 491 h 72"/>
                <a:gd name="T6" fmla="*/ 139 w 25"/>
                <a:gd name="T7" fmla="*/ 504 h 72"/>
                <a:gd name="T8" fmla="*/ 151 w 25"/>
                <a:gd name="T9" fmla="*/ 483 h 72"/>
                <a:gd name="T10" fmla="*/ 76 w 25"/>
                <a:gd name="T11" fmla="*/ 205 h 72"/>
                <a:gd name="T12" fmla="*/ 76 w 25"/>
                <a:gd name="T13" fmla="*/ 43 h 72"/>
                <a:gd name="T14" fmla="*/ 76 w 25"/>
                <a:gd name="T15" fmla="*/ 8 h 72"/>
                <a:gd name="T16" fmla="*/ 50 w 25"/>
                <a:gd name="T17" fmla="*/ 13 h 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72">
                  <a:moveTo>
                    <a:pt x="8" y="2"/>
                  </a:moveTo>
                  <a:cubicBezTo>
                    <a:pt x="0" y="9"/>
                    <a:pt x="2" y="22"/>
                    <a:pt x="6" y="31"/>
                  </a:cubicBezTo>
                  <a:cubicBezTo>
                    <a:pt x="11" y="44"/>
                    <a:pt x="15" y="54"/>
                    <a:pt x="18" y="69"/>
                  </a:cubicBezTo>
                  <a:cubicBezTo>
                    <a:pt x="19" y="71"/>
                    <a:pt x="20" y="72"/>
                    <a:pt x="22" y="71"/>
                  </a:cubicBezTo>
                  <a:cubicBezTo>
                    <a:pt x="24" y="71"/>
                    <a:pt x="25" y="70"/>
                    <a:pt x="24" y="68"/>
                  </a:cubicBezTo>
                  <a:cubicBezTo>
                    <a:pt x="21" y="53"/>
                    <a:pt x="17" y="42"/>
                    <a:pt x="12" y="29"/>
                  </a:cubicBezTo>
                  <a:cubicBezTo>
                    <a:pt x="8" y="21"/>
                    <a:pt x="7" y="11"/>
                    <a:pt x="12" y="6"/>
                  </a:cubicBezTo>
                  <a:cubicBezTo>
                    <a:pt x="13" y="5"/>
                    <a:pt x="13" y="3"/>
                    <a:pt x="12" y="1"/>
                  </a:cubicBezTo>
                  <a:cubicBezTo>
                    <a:pt x="11" y="0"/>
                    <a:pt x="9" y="0"/>
                    <a:pt x="8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3" name="Freeform 837"/>
            <p:cNvSpPr>
              <a:spLocks/>
            </p:cNvSpPr>
            <p:nvPr/>
          </p:nvSpPr>
          <p:spPr bwMode="auto">
            <a:xfrm>
              <a:off x="3946" y="3124"/>
              <a:ext cx="95" cy="213"/>
            </a:xfrm>
            <a:custGeom>
              <a:avLst/>
              <a:gdLst>
                <a:gd name="T0" fmla="*/ 13 w 38"/>
                <a:gd name="T1" fmla="*/ 0 h 80"/>
                <a:gd name="T2" fmla="*/ 0 w 38"/>
                <a:gd name="T3" fmla="*/ 29 h 80"/>
                <a:gd name="T4" fmla="*/ 33 w 38"/>
                <a:gd name="T5" fmla="*/ 85 h 80"/>
                <a:gd name="T6" fmla="*/ 50 w 38"/>
                <a:gd name="T7" fmla="*/ 128 h 80"/>
                <a:gd name="T8" fmla="*/ 58 w 38"/>
                <a:gd name="T9" fmla="*/ 221 h 80"/>
                <a:gd name="T10" fmla="*/ 58 w 38"/>
                <a:gd name="T11" fmla="*/ 269 h 80"/>
                <a:gd name="T12" fmla="*/ 138 w 38"/>
                <a:gd name="T13" fmla="*/ 469 h 80"/>
                <a:gd name="T14" fmla="*/ 200 w 38"/>
                <a:gd name="T15" fmla="*/ 554 h 80"/>
                <a:gd name="T16" fmla="*/ 225 w 38"/>
                <a:gd name="T17" fmla="*/ 559 h 80"/>
                <a:gd name="T18" fmla="*/ 233 w 38"/>
                <a:gd name="T19" fmla="*/ 533 h 80"/>
                <a:gd name="T20" fmla="*/ 163 w 38"/>
                <a:gd name="T21" fmla="*/ 439 h 80"/>
                <a:gd name="T22" fmla="*/ 95 w 38"/>
                <a:gd name="T23" fmla="*/ 269 h 80"/>
                <a:gd name="T24" fmla="*/ 95 w 38"/>
                <a:gd name="T25" fmla="*/ 226 h 80"/>
                <a:gd name="T26" fmla="*/ 88 w 38"/>
                <a:gd name="T27" fmla="*/ 114 h 80"/>
                <a:gd name="T28" fmla="*/ 63 w 38"/>
                <a:gd name="T29" fmla="*/ 64 h 80"/>
                <a:gd name="T30" fmla="*/ 38 w 38"/>
                <a:gd name="T31" fmla="*/ 13 h 80"/>
                <a:gd name="T32" fmla="*/ 13 w 38"/>
                <a:gd name="T33" fmla="*/ 0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80">
                  <a:moveTo>
                    <a:pt x="2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1" y="7"/>
                    <a:pt x="3" y="10"/>
                    <a:pt x="5" y="12"/>
                  </a:cubicBezTo>
                  <a:cubicBezTo>
                    <a:pt x="6" y="14"/>
                    <a:pt x="8" y="16"/>
                    <a:pt x="8" y="18"/>
                  </a:cubicBezTo>
                  <a:cubicBezTo>
                    <a:pt x="10" y="22"/>
                    <a:pt x="9" y="27"/>
                    <a:pt x="9" y="31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53"/>
                    <a:pt x="16" y="60"/>
                    <a:pt x="22" y="66"/>
                  </a:cubicBezTo>
                  <a:cubicBezTo>
                    <a:pt x="25" y="70"/>
                    <a:pt x="28" y="73"/>
                    <a:pt x="32" y="78"/>
                  </a:cubicBezTo>
                  <a:cubicBezTo>
                    <a:pt x="32" y="79"/>
                    <a:pt x="34" y="80"/>
                    <a:pt x="36" y="79"/>
                  </a:cubicBezTo>
                  <a:cubicBezTo>
                    <a:pt x="37" y="78"/>
                    <a:pt x="38" y="76"/>
                    <a:pt x="37" y="75"/>
                  </a:cubicBezTo>
                  <a:cubicBezTo>
                    <a:pt x="33" y="69"/>
                    <a:pt x="30" y="65"/>
                    <a:pt x="26" y="62"/>
                  </a:cubicBezTo>
                  <a:cubicBezTo>
                    <a:pt x="20" y="56"/>
                    <a:pt x="15" y="51"/>
                    <a:pt x="15" y="3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27"/>
                    <a:pt x="16" y="21"/>
                    <a:pt x="14" y="16"/>
                  </a:cubicBezTo>
                  <a:cubicBezTo>
                    <a:pt x="13" y="13"/>
                    <a:pt x="11" y="11"/>
                    <a:pt x="10" y="9"/>
                  </a:cubicBezTo>
                  <a:cubicBezTo>
                    <a:pt x="8" y="7"/>
                    <a:pt x="7" y="5"/>
                    <a:pt x="6" y="2"/>
                  </a:cubicBezTo>
                  <a:cubicBezTo>
                    <a:pt x="6" y="1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4" name="Freeform 838"/>
            <p:cNvSpPr>
              <a:spLocks/>
            </p:cNvSpPr>
            <p:nvPr/>
          </p:nvSpPr>
          <p:spPr bwMode="auto">
            <a:xfrm>
              <a:off x="4904" y="3263"/>
              <a:ext cx="70" cy="146"/>
            </a:xfrm>
            <a:custGeom>
              <a:avLst/>
              <a:gdLst>
                <a:gd name="T0" fmla="*/ 13 w 28"/>
                <a:gd name="T1" fmla="*/ 8 h 55"/>
                <a:gd name="T2" fmla="*/ 0 w 28"/>
                <a:gd name="T3" fmla="*/ 35 h 55"/>
                <a:gd name="T4" fmla="*/ 8 w 28"/>
                <a:gd name="T5" fmla="*/ 106 h 55"/>
                <a:gd name="T6" fmla="*/ 0 w 28"/>
                <a:gd name="T7" fmla="*/ 154 h 55"/>
                <a:gd name="T8" fmla="*/ 150 w 28"/>
                <a:gd name="T9" fmla="*/ 380 h 55"/>
                <a:gd name="T10" fmla="*/ 175 w 28"/>
                <a:gd name="T11" fmla="*/ 374 h 55"/>
                <a:gd name="T12" fmla="*/ 163 w 28"/>
                <a:gd name="T13" fmla="*/ 345 h 55"/>
                <a:gd name="T14" fmla="*/ 38 w 28"/>
                <a:gd name="T15" fmla="*/ 154 h 55"/>
                <a:gd name="T16" fmla="*/ 45 w 28"/>
                <a:gd name="T17" fmla="*/ 111 h 55"/>
                <a:gd name="T18" fmla="*/ 38 w 28"/>
                <a:gd name="T19" fmla="*/ 21 h 55"/>
                <a:gd name="T20" fmla="*/ 13 w 28"/>
                <a:gd name="T21" fmla="*/ 8 h 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" h="55">
                  <a:moveTo>
                    <a:pt x="2" y="1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2" y="8"/>
                    <a:pt x="1" y="12"/>
                    <a:pt x="1" y="1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39"/>
                    <a:pt x="10" y="47"/>
                    <a:pt x="24" y="54"/>
                  </a:cubicBezTo>
                  <a:cubicBezTo>
                    <a:pt x="25" y="55"/>
                    <a:pt x="27" y="54"/>
                    <a:pt x="28" y="53"/>
                  </a:cubicBezTo>
                  <a:cubicBezTo>
                    <a:pt x="28" y="51"/>
                    <a:pt x="28" y="49"/>
                    <a:pt x="26" y="49"/>
                  </a:cubicBezTo>
                  <a:cubicBezTo>
                    <a:pt x="14" y="42"/>
                    <a:pt x="6" y="36"/>
                    <a:pt x="6" y="22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2"/>
                    <a:pt x="8" y="7"/>
                    <a:pt x="6" y="3"/>
                  </a:cubicBezTo>
                  <a:cubicBezTo>
                    <a:pt x="5" y="1"/>
                    <a:pt x="4" y="0"/>
                    <a:pt x="2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5" name="Freeform 839"/>
            <p:cNvSpPr>
              <a:spLocks/>
            </p:cNvSpPr>
            <p:nvPr/>
          </p:nvSpPr>
          <p:spPr bwMode="auto">
            <a:xfrm>
              <a:off x="4614" y="3503"/>
              <a:ext cx="62" cy="189"/>
            </a:xfrm>
            <a:custGeom>
              <a:avLst/>
              <a:gdLst>
                <a:gd name="T0" fmla="*/ 117 w 25"/>
                <a:gd name="T1" fmla="*/ 8 h 71"/>
                <a:gd name="T2" fmla="*/ 99 w 25"/>
                <a:gd name="T3" fmla="*/ 114 h 71"/>
                <a:gd name="T4" fmla="*/ 99 w 25"/>
                <a:gd name="T5" fmla="*/ 149 h 71"/>
                <a:gd name="T6" fmla="*/ 87 w 25"/>
                <a:gd name="T7" fmla="*/ 200 h 71"/>
                <a:gd name="T8" fmla="*/ 74 w 25"/>
                <a:gd name="T9" fmla="*/ 226 h 71"/>
                <a:gd name="T10" fmla="*/ 42 w 25"/>
                <a:gd name="T11" fmla="*/ 495 h 71"/>
                <a:gd name="T12" fmla="*/ 67 w 25"/>
                <a:gd name="T13" fmla="*/ 495 h 71"/>
                <a:gd name="T14" fmla="*/ 67 w 25"/>
                <a:gd name="T15" fmla="*/ 469 h 71"/>
                <a:gd name="T16" fmla="*/ 104 w 25"/>
                <a:gd name="T17" fmla="*/ 248 h 71"/>
                <a:gd name="T18" fmla="*/ 117 w 25"/>
                <a:gd name="T19" fmla="*/ 226 h 71"/>
                <a:gd name="T20" fmla="*/ 136 w 25"/>
                <a:gd name="T21" fmla="*/ 149 h 71"/>
                <a:gd name="T22" fmla="*/ 129 w 25"/>
                <a:gd name="T23" fmla="*/ 106 h 71"/>
                <a:gd name="T24" fmla="*/ 149 w 25"/>
                <a:gd name="T25" fmla="*/ 35 h 71"/>
                <a:gd name="T26" fmla="*/ 149 w 25"/>
                <a:gd name="T27" fmla="*/ 8 h 71"/>
                <a:gd name="T28" fmla="*/ 117 w 25"/>
                <a:gd name="T29" fmla="*/ 8 h 7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5" h="71">
                  <a:moveTo>
                    <a:pt x="19" y="1"/>
                  </a:moveTo>
                  <a:cubicBezTo>
                    <a:pt x="14" y="7"/>
                    <a:pt x="15" y="12"/>
                    <a:pt x="16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6"/>
                    <a:pt x="16" y="26"/>
                    <a:pt x="14" y="28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2" y="51"/>
                    <a:pt x="0" y="63"/>
                    <a:pt x="7" y="70"/>
                  </a:cubicBezTo>
                  <a:cubicBezTo>
                    <a:pt x="8" y="71"/>
                    <a:pt x="10" y="71"/>
                    <a:pt x="11" y="70"/>
                  </a:cubicBezTo>
                  <a:cubicBezTo>
                    <a:pt x="13" y="69"/>
                    <a:pt x="13" y="67"/>
                    <a:pt x="11" y="66"/>
                  </a:cubicBezTo>
                  <a:cubicBezTo>
                    <a:pt x="7" y="61"/>
                    <a:pt x="9" y="50"/>
                    <a:pt x="17" y="35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28"/>
                    <a:pt x="22" y="27"/>
                    <a:pt x="22" y="2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1"/>
                    <a:pt x="21" y="9"/>
                    <a:pt x="24" y="5"/>
                  </a:cubicBezTo>
                  <a:cubicBezTo>
                    <a:pt x="25" y="4"/>
                    <a:pt x="25" y="2"/>
                    <a:pt x="24" y="1"/>
                  </a:cubicBezTo>
                  <a:cubicBezTo>
                    <a:pt x="22" y="0"/>
                    <a:pt x="21" y="0"/>
                    <a:pt x="19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6" name="Freeform 840"/>
            <p:cNvSpPr>
              <a:spLocks/>
            </p:cNvSpPr>
            <p:nvPr/>
          </p:nvSpPr>
          <p:spPr bwMode="auto">
            <a:xfrm>
              <a:off x="4711" y="3519"/>
              <a:ext cx="40" cy="277"/>
            </a:xfrm>
            <a:custGeom>
              <a:avLst/>
              <a:gdLst>
                <a:gd name="T0" fmla="*/ 58 w 16"/>
                <a:gd name="T1" fmla="*/ 0 h 104"/>
                <a:gd name="T2" fmla="*/ 38 w 16"/>
                <a:gd name="T3" fmla="*/ 21 h 104"/>
                <a:gd name="T4" fmla="*/ 25 w 16"/>
                <a:gd name="T5" fmla="*/ 141 h 104"/>
                <a:gd name="T6" fmla="*/ 20 w 16"/>
                <a:gd name="T7" fmla="*/ 333 h 104"/>
                <a:gd name="T8" fmla="*/ 38 w 16"/>
                <a:gd name="T9" fmla="*/ 708 h 104"/>
                <a:gd name="T10" fmla="*/ 50 w 16"/>
                <a:gd name="T11" fmla="*/ 730 h 104"/>
                <a:gd name="T12" fmla="*/ 70 w 16"/>
                <a:gd name="T13" fmla="*/ 716 h 104"/>
                <a:gd name="T14" fmla="*/ 58 w 16"/>
                <a:gd name="T15" fmla="*/ 320 h 104"/>
                <a:gd name="T16" fmla="*/ 63 w 16"/>
                <a:gd name="T17" fmla="*/ 157 h 104"/>
                <a:gd name="T18" fmla="*/ 75 w 16"/>
                <a:gd name="T19" fmla="*/ 21 h 104"/>
                <a:gd name="T20" fmla="*/ 58 w 16"/>
                <a:gd name="T21" fmla="*/ 0 h 1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104">
                  <a:moveTo>
                    <a:pt x="9" y="0"/>
                  </a:moveTo>
                  <a:cubicBezTo>
                    <a:pt x="8" y="0"/>
                    <a:pt x="6" y="2"/>
                    <a:pt x="6" y="3"/>
                  </a:cubicBezTo>
                  <a:cubicBezTo>
                    <a:pt x="7" y="9"/>
                    <a:pt x="5" y="14"/>
                    <a:pt x="4" y="20"/>
                  </a:cubicBezTo>
                  <a:cubicBezTo>
                    <a:pt x="2" y="29"/>
                    <a:pt x="0" y="37"/>
                    <a:pt x="3" y="47"/>
                  </a:cubicBezTo>
                  <a:cubicBezTo>
                    <a:pt x="9" y="67"/>
                    <a:pt x="10" y="80"/>
                    <a:pt x="6" y="100"/>
                  </a:cubicBezTo>
                  <a:cubicBezTo>
                    <a:pt x="5" y="101"/>
                    <a:pt x="6" y="103"/>
                    <a:pt x="8" y="103"/>
                  </a:cubicBezTo>
                  <a:cubicBezTo>
                    <a:pt x="9" y="104"/>
                    <a:pt x="11" y="103"/>
                    <a:pt x="11" y="101"/>
                  </a:cubicBezTo>
                  <a:cubicBezTo>
                    <a:pt x="16" y="80"/>
                    <a:pt x="15" y="66"/>
                    <a:pt x="9" y="45"/>
                  </a:cubicBezTo>
                  <a:cubicBezTo>
                    <a:pt x="6" y="37"/>
                    <a:pt x="8" y="30"/>
                    <a:pt x="10" y="22"/>
                  </a:cubicBezTo>
                  <a:cubicBezTo>
                    <a:pt x="11" y="16"/>
                    <a:pt x="13" y="10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7" name="Freeform 841"/>
            <p:cNvSpPr>
              <a:spLocks/>
            </p:cNvSpPr>
            <p:nvPr/>
          </p:nvSpPr>
          <p:spPr bwMode="auto">
            <a:xfrm>
              <a:off x="4821" y="3577"/>
              <a:ext cx="70" cy="240"/>
            </a:xfrm>
            <a:custGeom>
              <a:avLst/>
              <a:gdLst>
                <a:gd name="T0" fmla="*/ 45 w 28"/>
                <a:gd name="T1" fmla="*/ 0 h 90"/>
                <a:gd name="T2" fmla="*/ 25 w 28"/>
                <a:gd name="T3" fmla="*/ 21 h 90"/>
                <a:gd name="T4" fmla="*/ 20 w 28"/>
                <a:gd name="T5" fmla="*/ 128 h 90"/>
                <a:gd name="T6" fmla="*/ 20 w 28"/>
                <a:gd name="T7" fmla="*/ 320 h 90"/>
                <a:gd name="T8" fmla="*/ 63 w 28"/>
                <a:gd name="T9" fmla="*/ 413 h 90"/>
                <a:gd name="T10" fmla="*/ 100 w 28"/>
                <a:gd name="T11" fmla="*/ 611 h 90"/>
                <a:gd name="T12" fmla="*/ 113 w 28"/>
                <a:gd name="T13" fmla="*/ 640 h 90"/>
                <a:gd name="T14" fmla="*/ 138 w 28"/>
                <a:gd name="T15" fmla="*/ 627 h 90"/>
                <a:gd name="T16" fmla="*/ 95 w 28"/>
                <a:gd name="T17" fmla="*/ 392 h 90"/>
                <a:gd name="T18" fmla="*/ 58 w 28"/>
                <a:gd name="T19" fmla="*/ 307 h 90"/>
                <a:gd name="T20" fmla="*/ 58 w 28"/>
                <a:gd name="T21" fmla="*/ 136 h 90"/>
                <a:gd name="T22" fmla="*/ 63 w 28"/>
                <a:gd name="T23" fmla="*/ 21 h 90"/>
                <a:gd name="T24" fmla="*/ 45 w 28"/>
                <a:gd name="T25" fmla="*/ 0 h 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" h="90">
                  <a:moveTo>
                    <a:pt x="7" y="0"/>
                  </a:moveTo>
                  <a:cubicBezTo>
                    <a:pt x="6" y="0"/>
                    <a:pt x="4" y="1"/>
                    <a:pt x="4" y="3"/>
                  </a:cubicBezTo>
                  <a:cubicBezTo>
                    <a:pt x="5" y="8"/>
                    <a:pt x="4" y="13"/>
                    <a:pt x="3" y="18"/>
                  </a:cubicBezTo>
                  <a:cubicBezTo>
                    <a:pt x="1" y="27"/>
                    <a:pt x="0" y="37"/>
                    <a:pt x="3" y="45"/>
                  </a:cubicBezTo>
                  <a:cubicBezTo>
                    <a:pt x="5" y="50"/>
                    <a:pt x="8" y="54"/>
                    <a:pt x="10" y="58"/>
                  </a:cubicBezTo>
                  <a:cubicBezTo>
                    <a:pt x="16" y="67"/>
                    <a:pt x="21" y="75"/>
                    <a:pt x="16" y="86"/>
                  </a:cubicBezTo>
                  <a:cubicBezTo>
                    <a:pt x="15" y="87"/>
                    <a:pt x="16" y="89"/>
                    <a:pt x="18" y="90"/>
                  </a:cubicBezTo>
                  <a:cubicBezTo>
                    <a:pt x="19" y="90"/>
                    <a:pt x="21" y="90"/>
                    <a:pt x="22" y="88"/>
                  </a:cubicBezTo>
                  <a:cubicBezTo>
                    <a:pt x="28" y="74"/>
                    <a:pt x="21" y="64"/>
                    <a:pt x="15" y="55"/>
                  </a:cubicBezTo>
                  <a:cubicBezTo>
                    <a:pt x="13" y="51"/>
                    <a:pt x="10" y="47"/>
                    <a:pt x="9" y="43"/>
                  </a:cubicBezTo>
                  <a:cubicBezTo>
                    <a:pt x="6" y="36"/>
                    <a:pt x="7" y="28"/>
                    <a:pt x="9" y="19"/>
                  </a:cubicBezTo>
                  <a:cubicBezTo>
                    <a:pt x="10" y="14"/>
                    <a:pt x="11" y="8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8" name="Freeform 842"/>
            <p:cNvSpPr>
              <a:spLocks/>
            </p:cNvSpPr>
            <p:nvPr/>
          </p:nvSpPr>
          <p:spPr bwMode="auto">
            <a:xfrm>
              <a:off x="4934" y="3596"/>
              <a:ext cx="45" cy="237"/>
            </a:xfrm>
            <a:custGeom>
              <a:avLst/>
              <a:gdLst>
                <a:gd name="T0" fmla="*/ 0 w 18"/>
                <a:gd name="T1" fmla="*/ 21 h 89"/>
                <a:gd name="T2" fmla="*/ 38 w 18"/>
                <a:gd name="T3" fmla="*/ 178 h 89"/>
                <a:gd name="T4" fmla="*/ 75 w 18"/>
                <a:gd name="T5" fmla="*/ 320 h 89"/>
                <a:gd name="T6" fmla="*/ 63 w 18"/>
                <a:gd name="T7" fmla="*/ 461 h 89"/>
                <a:gd name="T8" fmla="*/ 45 w 18"/>
                <a:gd name="T9" fmla="*/ 610 h 89"/>
                <a:gd name="T10" fmla="*/ 63 w 18"/>
                <a:gd name="T11" fmla="*/ 631 h 89"/>
                <a:gd name="T12" fmla="*/ 83 w 18"/>
                <a:gd name="T13" fmla="*/ 610 h 89"/>
                <a:gd name="T14" fmla="*/ 100 w 18"/>
                <a:gd name="T15" fmla="*/ 469 h 89"/>
                <a:gd name="T16" fmla="*/ 113 w 18"/>
                <a:gd name="T17" fmla="*/ 312 h 89"/>
                <a:gd name="T18" fmla="*/ 75 w 18"/>
                <a:gd name="T19" fmla="*/ 162 h 89"/>
                <a:gd name="T20" fmla="*/ 38 w 18"/>
                <a:gd name="T21" fmla="*/ 21 h 89"/>
                <a:gd name="T22" fmla="*/ 25 w 18"/>
                <a:gd name="T23" fmla="*/ 0 h 89"/>
                <a:gd name="T24" fmla="*/ 0 w 18"/>
                <a:gd name="T25" fmla="*/ 21 h 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8" h="89">
                  <a:moveTo>
                    <a:pt x="0" y="3"/>
                  </a:moveTo>
                  <a:cubicBezTo>
                    <a:pt x="0" y="11"/>
                    <a:pt x="3" y="18"/>
                    <a:pt x="6" y="25"/>
                  </a:cubicBezTo>
                  <a:cubicBezTo>
                    <a:pt x="9" y="32"/>
                    <a:pt x="12" y="38"/>
                    <a:pt x="12" y="45"/>
                  </a:cubicBezTo>
                  <a:cubicBezTo>
                    <a:pt x="12" y="52"/>
                    <a:pt x="11" y="58"/>
                    <a:pt x="10" y="65"/>
                  </a:cubicBezTo>
                  <a:cubicBezTo>
                    <a:pt x="8" y="72"/>
                    <a:pt x="7" y="78"/>
                    <a:pt x="7" y="86"/>
                  </a:cubicBezTo>
                  <a:cubicBezTo>
                    <a:pt x="7" y="87"/>
                    <a:pt x="9" y="89"/>
                    <a:pt x="10" y="89"/>
                  </a:cubicBezTo>
                  <a:cubicBezTo>
                    <a:pt x="12" y="89"/>
                    <a:pt x="13" y="87"/>
                    <a:pt x="13" y="86"/>
                  </a:cubicBezTo>
                  <a:cubicBezTo>
                    <a:pt x="13" y="79"/>
                    <a:pt x="14" y="73"/>
                    <a:pt x="16" y="66"/>
                  </a:cubicBezTo>
                  <a:cubicBezTo>
                    <a:pt x="17" y="59"/>
                    <a:pt x="18" y="52"/>
                    <a:pt x="18" y="44"/>
                  </a:cubicBezTo>
                  <a:cubicBezTo>
                    <a:pt x="18" y="37"/>
                    <a:pt x="15" y="30"/>
                    <a:pt x="12" y="23"/>
                  </a:cubicBezTo>
                  <a:cubicBezTo>
                    <a:pt x="9" y="16"/>
                    <a:pt x="6" y="9"/>
                    <a:pt x="6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9" name="Freeform 843"/>
            <p:cNvSpPr>
              <a:spLocks/>
            </p:cNvSpPr>
            <p:nvPr/>
          </p:nvSpPr>
          <p:spPr bwMode="auto">
            <a:xfrm>
              <a:off x="4754" y="3391"/>
              <a:ext cx="47" cy="85"/>
            </a:xfrm>
            <a:custGeom>
              <a:avLst/>
              <a:gdLst>
                <a:gd name="T0" fmla="*/ 92 w 19"/>
                <a:gd name="T1" fmla="*/ 0 h 32"/>
                <a:gd name="T2" fmla="*/ 25 w 19"/>
                <a:gd name="T3" fmla="*/ 56 h 32"/>
                <a:gd name="T4" fmla="*/ 17 w 19"/>
                <a:gd name="T5" fmla="*/ 98 h 32"/>
                <a:gd name="T6" fmla="*/ 30 w 19"/>
                <a:gd name="T7" fmla="*/ 170 h 32"/>
                <a:gd name="T8" fmla="*/ 25 w 19"/>
                <a:gd name="T9" fmla="*/ 170 h 32"/>
                <a:gd name="T10" fmla="*/ 12 w 19"/>
                <a:gd name="T11" fmla="*/ 175 h 32"/>
                <a:gd name="T12" fmla="*/ 0 w 19"/>
                <a:gd name="T13" fmla="*/ 205 h 32"/>
                <a:gd name="T14" fmla="*/ 0 w 19"/>
                <a:gd name="T15" fmla="*/ 205 h 32"/>
                <a:gd name="T16" fmla="*/ 25 w 19"/>
                <a:gd name="T17" fmla="*/ 218 h 32"/>
                <a:gd name="T18" fmla="*/ 42 w 19"/>
                <a:gd name="T19" fmla="*/ 213 h 32"/>
                <a:gd name="T20" fmla="*/ 54 w 19"/>
                <a:gd name="T21" fmla="*/ 197 h 32"/>
                <a:gd name="T22" fmla="*/ 67 w 19"/>
                <a:gd name="T23" fmla="*/ 170 h 32"/>
                <a:gd name="T24" fmla="*/ 62 w 19"/>
                <a:gd name="T25" fmla="*/ 77 h 32"/>
                <a:gd name="T26" fmla="*/ 99 w 19"/>
                <a:gd name="T27" fmla="*/ 43 h 32"/>
                <a:gd name="T28" fmla="*/ 111 w 19"/>
                <a:gd name="T29" fmla="*/ 21 h 32"/>
                <a:gd name="T30" fmla="*/ 92 w 19"/>
                <a:gd name="T31" fmla="*/ 0 h 3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9" h="32">
                  <a:moveTo>
                    <a:pt x="15" y="0"/>
                  </a:moveTo>
                  <a:cubicBezTo>
                    <a:pt x="10" y="2"/>
                    <a:pt x="6" y="4"/>
                    <a:pt x="4" y="8"/>
                  </a:cubicBezTo>
                  <a:cubicBezTo>
                    <a:pt x="3" y="10"/>
                    <a:pt x="3" y="12"/>
                    <a:pt x="3" y="14"/>
                  </a:cubicBezTo>
                  <a:cubicBezTo>
                    <a:pt x="3" y="17"/>
                    <a:pt x="4" y="20"/>
                    <a:pt x="5" y="24"/>
                  </a:cubicBezTo>
                  <a:cubicBezTo>
                    <a:pt x="5" y="24"/>
                    <a:pt x="4" y="24"/>
                    <a:pt x="4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6"/>
                    <a:pt x="0" y="27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1"/>
                    <a:pt x="2" y="32"/>
                    <a:pt x="4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1" y="28"/>
                    <a:pt x="12" y="26"/>
                    <a:pt x="11" y="24"/>
                  </a:cubicBezTo>
                  <a:cubicBezTo>
                    <a:pt x="9" y="18"/>
                    <a:pt x="8" y="13"/>
                    <a:pt x="10" y="11"/>
                  </a:cubicBezTo>
                  <a:cubicBezTo>
                    <a:pt x="11" y="8"/>
                    <a:pt x="13" y="7"/>
                    <a:pt x="16" y="6"/>
                  </a:cubicBezTo>
                  <a:cubicBezTo>
                    <a:pt x="18" y="6"/>
                    <a:pt x="19" y="4"/>
                    <a:pt x="18" y="3"/>
                  </a:cubicBezTo>
                  <a:cubicBezTo>
                    <a:pt x="18" y="1"/>
                    <a:pt x="16" y="0"/>
                    <a:pt x="15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0" name="Freeform 844"/>
            <p:cNvSpPr>
              <a:spLocks/>
            </p:cNvSpPr>
            <p:nvPr/>
          </p:nvSpPr>
          <p:spPr bwMode="auto">
            <a:xfrm>
              <a:off x="4754" y="3199"/>
              <a:ext cx="102" cy="146"/>
            </a:xfrm>
            <a:custGeom>
              <a:avLst/>
              <a:gdLst>
                <a:gd name="T0" fmla="*/ 0 w 41"/>
                <a:gd name="T1" fmla="*/ 13 h 55"/>
                <a:gd name="T2" fmla="*/ 5 w 41"/>
                <a:gd name="T3" fmla="*/ 42 h 55"/>
                <a:gd name="T4" fmla="*/ 30 w 41"/>
                <a:gd name="T5" fmla="*/ 149 h 55"/>
                <a:gd name="T6" fmla="*/ 42 w 41"/>
                <a:gd name="T7" fmla="*/ 268 h 55"/>
                <a:gd name="T8" fmla="*/ 229 w 41"/>
                <a:gd name="T9" fmla="*/ 380 h 55"/>
                <a:gd name="T10" fmla="*/ 249 w 41"/>
                <a:gd name="T11" fmla="*/ 366 h 55"/>
                <a:gd name="T12" fmla="*/ 236 w 41"/>
                <a:gd name="T13" fmla="*/ 345 h 55"/>
                <a:gd name="T14" fmla="*/ 75 w 41"/>
                <a:gd name="T15" fmla="*/ 239 h 55"/>
                <a:gd name="T16" fmla="*/ 67 w 41"/>
                <a:gd name="T17" fmla="*/ 149 h 55"/>
                <a:gd name="T18" fmla="*/ 30 w 41"/>
                <a:gd name="T19" fmla="*/ 8 h 55"/>
                <a:gd name="T20" fmla="*/ 0 w 41"/>
                <a:gd name="T21" fmla="*/ 13 h 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1" h="55">
                  <a:moveTo>
                    <a:pt x="0" y="2"/>
                  </a:moveTo>
                  <a:cubicBezTo>
                    <a:pt x="0" y="4"/>
                    <a:pt x="0" y="5"/>
                    <a:pt x="1" y="6"/>
                  </a:cubicBezTo>
                  <a:cubicBezTo>
                    <a:pt x="6" y="9"/>
                    <a:pt x="6" y="13"/>
                    <a:pt x="5" y="21"/>
                  </a:cubicBezTo>
                  <a:cubicBezTo>
                    <a:pt x="4" y="26"/>
                    <a:pt x="4" y="32"/>
                    <a:pt x="7" y="38"/>
                  </a:cubicBezTo>
                  <a:cubicBezTo>
                    <a:pt x="13" y="47"/>
                    <a:pt x="27" y="52"/>
                    <a:pt x="37" y="54"/>
                  </a:cubicBezTo>
                  <a:cubicBezTo>
                    <a:pt x="38" y="55"/>
                    <a:pt x="40" y="54"/>
                    <a:pt x="40" y="52"/>
                  </a:cubicBezTo>
                  <a:cubicBezTo>
                    <a:pt x="41" y="50"/>
                    <a:pt x="40" y="49"/>
                    <a:pt x="38" y="49"/>
                  </a:cubicBezTo>
                  <a:cubicBezTo>
                    <a:pt x="28" y="47"/>
                    <a:pt x="17" y="41"/>
                    <a:pt x="12" y="34"/>
                  </a:cubicBezTo>
                  <a:cubicBezTo>
                    <a:pt x="10" y="31"/>
                    <a:pt x="10" y="26"/>
                    <a:pt x="11" y="21"/>
                  </a:cubicBezTo>
                  <a:cubicBezTo>
                    <a:pt x="12" y="14"/>
                    <a:pt x="13" y="6"/>
                    <a:pt x="5" y="1"/>
                  </a:cubicBezTo>
                  <a:cubicBezTo>
                    <a:pt x="3" y="0"/>
                    <a:pt x="1" y="1"/>
                    <a:pt x="0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1" name="Freeform 845"/>
            <p:cNvSpPr>
              <a:spLocks/>
            </p:cNvSpPr>
            <p:nvPr/>
          </p:nvSpPr>
          <p:spPr bwMode="auto">
            <a:xfrm>
              <a:off x="4954" y="2716"/>
              <a:ext cx="57" cy="259"/>
            </a:xfrm>
            <a:custGeom>
              <a:avLst/>
              <a:gdLst>
                <a:gd name="T0" fmla="*/ 79 w 23"/>
                <a:gd name="T1" fmla="*/ 13 h 97"/>
                <a:gd name="T2" fmla="*/ 87 w 23"/>
                <a:gd name="T3" fmla="*/ 264 h 97"/>
                <a:gd name="T4" fmla="*/ 99 w 23"/>
                <a:gd name="T5" fmla="*/ 406 h 97"/>
                <a:gd name="T6" fmla="*/ 5 w 23"/>
                <a:gd name="T7" fmla="*/ 649 h 97"/>
                <a:gd name="T8" fmla="*/ 5 w 23"/>
                <a:gd name="T9" fmla="*/ 678 h 97"/>
                <a:gd name="T10" fmla="*/ 30 w 23"/>
                <a:gd name="T11" fmla="*/ 678 h 97"/>
                <a:gd name="T12" fmla="*/ 136 w 23"/>
                <a:gd name="T13" fmla="*/ 406 h 97"/>
                <a:gd name="T14" fmla="*/ 116 w 23"/>
                <a:gd name="T15" fmla="*/ 256 h 97"/>
                <a:gd name="T16" fmla="*/ 112 w 23"/>
                <a:gd name="T17" fmla="*/ 35 h 97"/>
                <a:gd name="T18" fmla="*/ 104 w 23"/>
                <a:gd name="T19" fmla="*/ 8 h 97"/>
                <a:gd name="T20" fmla="*/ 79 w 23"/>
                <a:gd name="T21" fmla="*/ 13 h 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97">
                  <a:moveTo>
                    <a:pt x="13" y="2"/>
                  </a:moveTo>
                  <a:cubicBezTo>
                    <a:pt x="8" y="11"/>
                    <a:pt x="11" y="24"/>
                    <a:pt x="14" y="37"/>
                  </a:cubicBezTo>
                  <a:cubicBezTo>
                    <a:pt x="15" y="44"/>
                    <a:pt x="17" y="52"/>
                    <a:pt x="16" y="57"/>
                  </a:cubicBezTo>
                  <a:cubicBezTo>
                    <a:pt x="16" y="72"/>
                    <a:pt x="10" y="83"/>
                    <a:pt x="1" y="91"/>
                  </a:cubicBezTo>
                  <a:cubicBezTo>
                    <a:pt x="0" y="92"/>
                    <a:pt x="0" y="94"/>
                    <a:pt x="1" y="95"/>
                  </a:cubicBezTo>
                  <a:cubicBezTo>
                    <a:pt x="2" y="96"/>
                    <a:pt x="4" y="97"/>
                    <a:pt x="5" y="95"/>
                  </a:cubicBezTo>
                  <a:cubicBezTo>
                    <a:pt x="16" y="87"/>
                    <a:pt x="22" y="74"/>
                    <a:pt x="22" y="57"/>
                  </a:cubicBezTo>
                  <a:cubicBezTo>
                    <a:pt x="23" y="51"/>
                    <a:pt x="21" y="44"/>
                    <a:pt x="19" y="36"/>
                  </a:cubicBezTo>
                  <a:cubicBezTo>
                    <a:pt x="17" y="24"/>
                    <a:pt x="14" y="12"/>
                    <a:pt x="18" y="5"/>
                  </a:cubicBezTo>
                  <a:cubicBezTo>
                    <a:pt x="19" y="4"/>
                    <a:pt x="18" y="2"/>
                    <a:pt x="17" y="1"/>
                  </a:cubicBezTo>
                  <a:cubicBezTo>
                    <a:pt x="16" y="0"/>
                    <a:pt x="14" y="1"/>
                    <a:pt x="13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2" name="Freeform 846"/>
            <p:cNvSpPr>
              <a:spLocks/>
            </p:cNvSpPr>
            <p:nvPr/>
          </p:nvSpPr>
          <p:spPr bwMode="auto">
            <a:xfrm>
              <a:off x="5084" y="2732"/>
              <a:ext cx="57" cy="152"/>
            </a:xfrm>
            <a:custGeom>
              <a:avLst/>
              <a:gdLst>
                <a:gd name="T0" fmla="*/ 112 w 23"/>
                <a:gd name="T1" fmla="*/ 8 h 57"/>
                <a:gd name="T2" fmla="*/ 37 w 23"/>
                <a:gd name="T3" fmla="*/ 157 h 57"/>
                <a:gd name="T4" fmla="*/ 30 w 23"/>
                <a:gd name="T5" fmla="*/ 184 h 57"/>
                <a:gd name="T6" fmla="*/ 5 w 23"/>
                <a:gd name="T7" fmla="*/ 376 h 57"/>
                <a:gd name="T8" fmla="*/ 17 w 23"/>
                <a:gd name="T9" fmla="*/ 405 h 57"/>
                <a:gd name="T10" fmla="*/ 37 w 23"/>
                <a:gd name="T11" fmla="*/ 392 h 57"/>
                <a:gd name="T12" fmla="*/ 67 w 23"/>
                <a:gd name="T13" fmla="*/ 184 h 57"/>
                <a:gd name="T14" fmla="*/ 67 w 23"/>
                <a:gd name="T15" fmla="*/ 163 h 57"/>
                <a:gd name="T16" fmla="*/ 136 w 23"/>
                <a:gd name="T17" fmla="*/ 35 h 57"/>
                <a:gd name="T18" fmla="*/ 136 w 23"/>
                <a:gd name="T19" fmla="*/ 8 h 57"/>
                <a:gd name="T20" fmla="*/ 112 w 23"/>
                <a:gd name="T21" fmla="*/ 8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57">
                  <a:moveTo>
                    <a:pt x="18" y="1"/>
                  </a:moveTo>
                  <a:cubicBezTo>
                    <a:pt x="12" y="7"/>
                    <a:pt x="6" y="12"/>
                    <a:pt x="6" y="22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36"/>
                    <a:pt x="4" y="43"/>
                    <a:pt x="1" y="53"/>
                  </a:cubicBezTo>
                  <a:cubicBezTo>
                    <a:pt x="0" y="54"/>
                    <a:pt x="1" y="56"/>
                    <a:pt x="3" y="57"/>
                  </a:cubicBezTo>
                  <a:cubicBezTo>
                    <a:pt x="4" y="57"/>
                    <a:pt x="6" y="56"/>
                    <a:pt x="6" y="55"/>
                  </a:cubicBezTo>
                  <a:cubicBezTo>
                    <a:pt x="10" y="44"/>
                    <a:pt x="10" y="37"/>
                    <a:pt x="11" y="26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16"/>
                    <a:pt x="16" y="11"/>
                    <a:pt x="22" y="5"/>
                  </a:cubicBezTo>
                  <a:cubicBezTo>
                    <a:pt x="23" y="4"/>
                    <a:pt x="23" y="2"/>
                    <a:pt x="22" y="1"/>
                  </a:cubicBezTo>
                  <a:cubicBezTo>
                    <a:pt x="21" y="0"/>
                    <a:pt x="19" y="0"/>
                    <a:pt x="18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3" name="Freeform 847"/>
            <p:cNvSpPr>
              <a:spLocks/>
            </p:cNvSpPr>
            <p:nvPr/>
          </p:nvSpPr>
          <p:spPr bwMode="auto">
            <a:xfrm>
              <a:off x="5121" y="2804"/>
              <a:ext cx="128" cy="165"/>
            </a:xfrm>
            <a:custGeom>
              <a:avLst/>
              <a:gdLst>
                <a:gd name="T0" fmla="*/ 284 w 51"/>
                <a:gd name="T1" fmla="*/ 8 h 62"/>
                <a:gd name="T2" fmla="*/ 226 w 51"/>
                <a:gd name="T3" fmla="*/ 141 h 62"/>
                <a:gd name="T4" fmla="*/ 163 w 51"/>
                <a:gd name="T5" fmla="*/ 277 h 62"/>
                <a:gd name="T6" fmla="*/ 13 w 51"/>
                <a:gd name="T7" fmla="*/ 389 h 62"/>
                <a:gd name="T8" fmla="*/ 0 w 51"/>
                <a:gd name="T9" fmla="*/ 418 h 62"/>
                <a:gd name="T10" fmla="*/ 25 w 51"/>
                <a:gd name="T11" fmla="*/ 431 h 62"/>
                <a:gd name="T12" fmla="*/ 196 w 51"/>
                <a:gd name="T13" fmla="*/ 303 h 62"/>
                <a:gd name="T14" fmla="*/ 264 w 51"/>
                <a:gd name="T15" fmla="*/ 157 h 62"/>
                <a:gd name="T16" fmla="*/ 314 w 51"/>
                <a:gd name="T17" fmla="*/ 35 h 62"/>
                <a:gd name="T18" fmla="*/ 314 w 51"/>
                <a:gd name="T19" fmla="*/ 8 h 62"/>
                <a:gd name="T20" fmla="*/ 284 w 51"/>
                <a:gd name="T21" fmla="*/ 8 h 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1" h="62">
                  <a:moveTo>
                    <a:pt x="45" y="1"/>
                  </a:moveTo>
                  <a:cubicBezTo>
                    <a:pt x="41" y="7"/>
                    <a:pt x="38" y="14"/>
                    <a:pt x="36" y="20"/>
                  </a:cubicBezTo>
                  <a:cubicBezTo>
                    <a:pt x="34" y="27"/>
                    <a:pt x="32" y="34"/>
                    <a:pt x="26" y="39"/>
                  </a:cubicBezTo>
                  <a:cubicBezTo>
                    <a:pt x="20" y="45"/>
                    <a:pt x="9" y="53"/>
                    <a:pt x="2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61"/>
                    <a:pt x="2" y="62"/>
                    <a:pt x="4" y="61"/>
                  </a:cubicBezTo>
                  <a:cubicBezTo>
                    <a:pt x="12" y="58"/>
                    <a:pt x="24" y="50"/>
                    <a:pt x="31" y="43"/>
                  </a:cubicBezTo>
                  <a:cubicBezTo>
                    <a:pt x="37" y="37"/>
                    <a:pt x="39" y="29"/>
                    <a:pt x="42" y="22"/>
                  </a:cubicBezTo>
                  <a:cubicBezTo>
                    <a:pt x="44" y="16"/>
                    <a:pt x="46" y="10"/>
                    <a:pt x="50" y="5"/>
                  </a:cubicBezTo>
                  <a:cubicBezTo>
                    <a:pt x="51" y="4"/>
                    <a:pt x="51" y="2"/>
                    <a:pt x="50" y="1"/>
                  </a:cubicBezTo>
                  <a:cubicBezTo>
                    <a:pt x="48" y="0"/>
                    <a:pt x="46" y="0"/>
                    <a:pt x="45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4" name="Freeform 848"/>
            <p:cNvSpPr>
              <a:spLocks/>
            </p:cNvSpPr>
            <p:nvPr/>
          </p:nvSpPr>
          <p:spPr bwMode="auto">
            <a:xfrm>
              <a:off x="4286" y="3001"/>
              <a:ext cx="133" cy="219"/>
            </a:xfrm>
            <a:custGeom>
              <a:avLst/>
              <a:gdLst>
                <a:gd name="T0" fmla="*/ 13 w 53"/>
                <a:gd name="T1" fmla="*/ 0 h 82"/>
                <a:gd name="T2" fmla="*/ 0 w 53"/>
                <a:gd name="T3" fmla="*/ 29 h 82"/>
                <a:gd name="T4" fmla="*/ 108 w 53"/>
                <a:gd name="T5" fmla="*/ 179 h 82"/>
                <a:gd name="T6" fmla="*/ 171 w 53"/>
                <a:gd name="T7" fmla="*/ 243 h 82"/>
                <a:gd name="T8" fmla="*/ 296 w 53"/>
                <a:gd name="T9" fmla="*/ 564 h 82"/>
                <a:gd name="T10" fmla="*/ 314 w 53"/>
                <a:gd name="T11" fmla="*/ 585 h 82"/>
                <a:gd name="T12" fmla="*/ 334 w 53"/>
                <a:gd name="T13" fmla="*/ 556 h 82"/>
                <a:gd name="T14" fmla="*/ 201 w 53"/>
                <a:gd name="T15" fmla="*/ 214 h 82"/>
                <a:gd name="T16" fmla="*/ 133 w 53"/>
                <a:gd name="T17" fmla="*/ 142 h 82"/>
                <a:gd name="T18" fmla="*/ 38 w 53"/>
                <a:gd name="T19" fmla="*/ 21 h 82"/>
                <a:gd name="T20" fmla="*/ 13 w 53"/>
                <a:gd name="T21" fmla="*/ 0 h 8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3" h="82">
                  <a:moveTo>
                    <a:pt x="2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2" y="15"/>
                    <a:pt x="10" y="20"/>
                    <a:pt x="17" y="25"/>
                  </a:cubicBezTo>
                  <a:cubicBezTo>
                    <a:pt x="21" y="28"/>
                    <a:pt x="24" y="31"/>
                    <a:pt x="27" y="34"/>
                  </a:cubicBezTo>
                  <a:cubicBezTo>
                    <a:pt x="36" y="43"/>
                    <a:pt x="42" y="58"/>
                    <a:pt x="47" y="79"/>
                  </a:cubicBezTo>
                  <a:cubicBezTo>
                    <a:pt x="47" y="81"/>
                    <a:pt x="49" y="82"/>
                    <a:pt x="50" y="82"/>
                  </a:cubicBezTo>
                  <a:cubicBezTo>
                    <a:pt x="52" y="81"/>
                    <a:pt x="53" y="80"/>
                    <a:pt x="53" y="78"/>
                  </a:cubicBezTo>
                  <a:cubicBezTo>
                    <a:pt x="48" y="56"/>
                    <a:pt x="41" y="40"/>
                    <a:pt x="32" y="30"/>
                  </a:cubicBezTo>
                  <a:cubicBezTo>
                    <a:pt x="28" y="26"/>
                    <a:pt x="24" y="23"/>
                    <a:pt x="21" y="20"/>
                  </a:cubicBezTo>
                  <a:cubicBezTo>
                    <a:pt x="14" y="16"/>
                    <a:pt x="8" y="11"/>
                    <a:pt x="6" y="3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5" name="Freeform 849"/>
            <p:cNvSpPr>
              <a:spLocks/>
            </p:cNvSpPr>
            <p:nvPr/>
          </p:nvSpPr>
          <p:spPr bwMode="auto">
            <a:xfrm>
              <a:off x="4136" y="3097"/>
              <a:ext cx="108" cy="174"/>
            </a:xfrm>
            <a:custGeom>
              <a:avLst/>
              <a:gdLst>
                <a:gd name="T0" fmla="*/ 13 w 43"/>
                <a:gd name="T1" fmla="*/ 21 h 65"/>
                <a:gd name="T2" fmla="*/ 133 w 43"/>
                <a:gd name="T3" fmla="*/ 278 h 65"/>
                <a:gd name="T4" fmla="*/ 234 w 43"/>
                <a:gd name="T5" fmla="*/ 452 h 65"/>
                <a:gd name="T6" fmla="*/ 259 w 43"/>
                <a:gd name="T7" fmla="*/ 466 h 65"/>
                <a:gd name="T8" fmla="*/ 271 w 43"/>
                <a:gd name="T9" fmla="*/ 436 h 65"/>
                <a:gd name="T10" fmla="*/ 158 w 43"/>
                <a:gd name="T11" fmla="*/ 252 h 65"/>
                <a:gd name="T12" fmla="*/ 50 w 43"/>
                <a:gd name="T13" fmla="*/ 29 h 65"/>
                <a:gd name="T14" fmla="*/ 33 w 43"/>
                <a:gd name="T15" fmla="*/ 8 h 65"/>
                <a:gd name="T16" fmla="*/ 13 w 43"/>
                <a:gd name="T17" fmla="*/ 21 h 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" h="65">
                  <a:moveTo>
                    <a:pt x="2" y="3"/>
                  </a:moveTo>
                  <a:cubicBezTo>
                    <a:pt x="0" y="18"/>
                    <a:pt x="11" y="29"/>
                    <a:pt x="21" y="39"/>
                  </a:cubicBezTo>
                  <a:cubicBezTo>
                    <a:pt x="28" y="47"/>
                    <a:pt x="35" y="54"/>
                    <a:pt x="37" y="63"/>
                  </a:cubicBezTo>
                  <a:cubicBezTo>
                    <a:pt x="38" y="64"/>
                    <a:pt x="39" y="65"/>
                    <a:pt x="41" y="65"/>
                  </a:cubicBezTo>
                  <a:cubicBezTo>
                    <a:pt x="42" y="64"/>
                    <a:pt x="43" y="63"/>
                    <a:pt x="43" y="61"/>
                  </a:cubicBezTo>
                  <a:cubicBezTo>
                    <a:pt x="40" y="51"/>
                    <a:pt x="32" y="43"/>
                    <a:pt x="25" y="35"/>
                  </a:cubicBezTo>
                  <a:cubicBezTo>
                    <a:pt x="15" y="25"/>
                    <a:pt x="7" y="16"/>
                    <a:pt x="8" y="4"/>
                  </a:cubicBezTo>
                  <a:cubicBezTo>
                    <a:pt x="8" y="2"/>
                    <a:pt x="7" y="1"/>
                    <a:pt x="5" y="1"/>
                  </a:cubicBezTo>
                  <a:cubicBezTo>
                    <a:pt x="3" y="0"/>
                    <a:pt x="2" y="2"/>
                    <a:pt x="2" y="3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6" name="Freeform 850"/>
            <p:cNvSpPr>
              <a:spLocks/>
            </p:cNvSpPr>
            <p:nvPr/>
          </p:nvSpPr>
          <p:spPr bwMode="auto">
            <a:xfrm>
              <a:off x="4231" y="3135"/>
              <a:ext cx="90" cy="149"/>
            </a:xfrm>
            <a:custGeom>
              <a:avLst/>
              <a:gdLst>
                <a:gd name="T0" fmla="*/ 0 w 36"/>
                <a:gd name="T1" fmla="*/ 13 h 56"/>
                <a:gd name="T2" fmla="*/ 13 w 36"/>
                <a:gd name="T3" fmla="*/ 43 h 56"/>
                <a:gd name="T4" fmla="*/ 183 w 36"/>
                <a:gd name="T5" fmla="*/ 354 h 56"/>
                <a:gd name="T6" fmla="*/ 188 w 36"/>
                <a:gd name="T7" fmla="*/ 375 h 56"/>
                <a:gd name="T8" fmla="*/ 208 w 36"/>
                <a:gd name="T9" fmla="*/ 388 h 56"/>
                <a:gd name="T10" fmla="*/ 220 w 36"/>
                <a:gd name="T11" fmla="*/ 367 h 56"/>
                <a:gd name="T12" fmla="*/ 220 w 36"/>
                <a:gd name="T13" fmla="*/ 341 h 56"/>
                <a:gd name="T14" fmla="*/ 25 w 36"/>
                <a:gd name="T15" fmla="*/ 0 h 56"/>
                <a:gd name="T16" fmla="*/ 0 w 36"/>
                <a:gd name="T17" fmla="*/ 13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6" h="56">
                  <a:moveTo>
                    <a:pt x="0" y="2"/>
                  </a:moveTo>
                  <a:cubicBezTo>
                    <a:pt x="0" y="4"/>
                    <a:pt x="0" y="5"/>
                    <a:pt x="2" y="6"/>
                  </a:cubicBezTo>
                  <a:cubicBezTo>
                    <a:pt x="20" y="12"/>
                    <a:pt x="25" y="32"/>
                    <a:pt x="29" y="5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5"/>
                    <a:pt x="32" y="56"/>
                    <a:pt x="33" y="55"/>
                  </a:cubicBezTo>
                  <a:cubicBezTo>
                    <a:pt x="35" y="55"/>
                    <a:pt x="36" y="53"/>
                    <a:pt x="35" y="52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0" y="29"/>
                    <a:pt x="25" y="8"/>
                    <a:pt x="4" y="0"/>
                  </a:cubicBezTo>
                  <a:cubicBezTo>
                    <a:pt x="2" y="0"/>
                    <a:pt x="1" y="0"/>
                    <a:pt x="0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7" name="Freeform 851"/>
            <p:cNvSpPr>
              <a:spLocks/>
            </p:cNvSpPr>
            <p:nvPr/>
          </p:nvSpPr>
          <p:spPr bwMode="auto">
            <a:xfrm>
              <a:off x="4079" y="3324"/>
              <a:ext cx="210" cy="99"/>
            </a:xfrm>
            <a:custGeom>
              <a:avLst/>
              <a:gdLst>
                <a:gd name="T0" fmla="*/ 8 w 84"/>
                <a:gd name="T1" fmla="*/ 8 h 37"/>
                <a:gd name="T2" fmla="*/ 8 w 84"/>
                <a:gd name="T3" fmla="*/ 35 h 37"/>
                <a:gd name="T4" fmla="*/ 508 w 84"/>
                <a:gd name="T5" fmla="*/ 187 h 37"/>
                <a:gd name="T6" fmla="*/ 520 w 84"/>
                <a:gd name="T7" fmla="*/ 158 h 37"/>
                <a:gd name="T8" fmla="*/ 495 w 84"/>
                <a:gd name="T9" fmla="*/ 150 h 37"/>
                <a:gd name="T10" fmla="*/ 33 w 84"/>
                <a:gd name="T11" fmla="*/ 13 h 37"/>
                <a:gd name="T12" fmla="*/ 8 w 84"/>
                <a:gd name="T13" fmla="*/ 8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4" h="37">
                  <a:moveTo>
                    <a:pt x="1" y="1"/>
                  </a:moveTo>
                  <a:cubicBezTo>
                    <a:pt x="0" y="2"/>
                    <a:pt x="0" y="4"/>
                    <a:pt x="1" y="5"/>
                  </a:cubicBezTo>
                  <a:cubicBezTo>
                    <a:pt x="19" y="28"/>
                    <a:pt x="54" y="37"/>
                    <a:pt x="81" y="26"/>
                  </a:cubicBezTo>
                  <a:cubicBezTo>
                    <a:pt x="83" y="26"/>
                    <a:pt x="84" y="24"/>
                    <a:pt x="83" y="22"/>
                  </a:cubicBezTo>
                  <a:cubicBezTo>
                    <a:pt x="82" y="21"/>
                    <a:pt x="81" y="20"/>
                    <a:pt x="79" y="21"/>
                  </a:cubicBezTo>
                  <a:cubicBezTo>
                    <a:pt x="55" y="30"/>
                    <a:pt x="22" y="22"/>
                    <a:pt x="5" y="2"/>
                  </a:cubicBezTo>
                  <a:cubicBezTo>
                    <a:pt x="4" y="0"/>
                    <a:pt x="2" y="0"/>
                    <a:pt x="1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8" name="Freeform 852"/>
            <p:cNvSpPr>
              <a:spLocks/>
            </p:cNvSpPr>
            <p:nvPr/>
          </p:nvSpPr>
          <p:spPr bwMode="auto">
            <a:xfrm>
              <a:off x="4033" y="3137"/>
              <a:ext cx="118" cy="152"/>
            </a:xfrm>
            <a:custGeom>
              <a:avLst/>
              <a:gdLst>
                <a:gd name="T0" fmla="*/ 8 w 47"/>
                <a:gd name="T1" fmla="*/ 13 h 57"/>
                <a:gd name="T2" fmla="*/ 13 w 47"/>
                <a:gd name="T3" fmla="*/ 43 h 57"/>
                <a:gd name="T4" fmla="*/ 25 w 47"/>
                <a:gd name="T5" fmla="*/ 56 h 57"/>
                <a:gd name="T6" fmla="*/ 133 w 47"/>
                <a:gd name="T7" fmla="*/ 184 h 57"/>
                <a:gd name="T8" fmla="*/ 264 w 47"/>
                <a:gd name="T9" fmla="*/ 397 h 57"/>
                <a:gd name="T10" fmla="*/ 289 w 47"/>
                <a:gd name="T11" fmla="*/ 397 h 57"/>
                <a:gd name="T12" fmla="*/ 289 w 47"/>
                <a:gd name="T13" fmla="*/ 363 h 57"/>
                <a:gd name="T14" fmla="*/ 163 w 47"/>
                <a:gd name="T15" fmla="*/ 163 h 57"/>
                <a:gd name="T16" fmla="*/ 45 w 47"/>
                <a:gd name="T17" fmla="*/ 21 h 57"/>
                <a:gd name="T18" fmla="*/ 38 w 47"/>
                <a:gd name="T19" fmla="*/ 8 h 57"/>
                <a:gd name="T20" fmla="*/ 8 w 47"/>
                <a:gd name="T21" fmla="*/ 13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7" h="57">
                  <a:moveTo>
                    <a:pt x="1" y="2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2" y="14"/>
                    <a:pt x="16" y="17"/>
                    <a:pt x="21" y="26"/>
                  </a:cubicBezTo>
                  <a:cubicBezTo>
                    <a:pt x="27" y="36"/>
                    <a:pt x="33" y="48"/>
                    <a:pt x="42" y="56"/>
                  </a:cubicBezTo>
                  <a:cubicBezTo>
                    <a:pt x="43" y="57"/>
                    <a:pt x="45" y="57"/>
                    <a:pt x="46" y="56"/>
                  </a:cubicBezTo>
                  <a:cubicBezTo>
                    <a:pt x="47" y="54"/>
                    <a:pt x="47" y="52"/>
                    <a:pt x="46" y="51"/>
                  </a:cubicBezTo>
                  <a:cubicBezTo>
                    <a:pt x="38" y="44"/>
                    <a:pt x="32" y="33"/>
                    <a:pt x="26" y="23"/>
                  </a:cubicBezTo>
                  <a:cubicBezTo>
                    <a:pt x="20" y="12"/>
                    <a:pt x="16" y="9"/>
                    <a:pt x="7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9" name="Freeform 853"/>
            <p:cNvSpPr>
              <a:spLocks/>
            </p:cNvSpPr>
            <p:nvPr/>
          </p:nvSpPr>
          <p:spPr bwMode="auto">
            <a:xfrm>
              <a:off x="3881" y="3295"/>
              <a:ext cx="193" cy="125"/>
            </a:xfrm>
            <a:custGeom>
              <a:avLst/>
              <a:gdLst>
                <a:gd name="T0" fmla="*/ 20 w 77"/>
                <a:gd name="T1" fmla="*/ 0 h 47"/>
                <a:gd name="T2" fmla="*/ 0 w 77"/>
                <a:gd name="T3" fmla="*/ 21 h 47"/>
                <a:gd name="T4" fmla="*/ 20 w 77"/>
                <a:gd name="T5" fmla="*/ 43 h 47"/>
                <a:gd name="T6" fmla="*/ 226 w 77"/>
                <a:gd name="T7" fmla="*/ 136 h 47"/>
                <a:gd name="T8" fmla="*/ 464 w 77"/>
                <a:gd name="T9" fmla="*/ 324 h 47"/>
                <a:gd name="T10" fmla="*/ 484 w 77"/>
                <a:gd name="T11" fmla="*/ 303 h 47"/>
                <a:gd name="T12" fmla="*/ 464 w 77"/>
                <a:gd name="T13" fmla="*/ 282 h 47"/>
                <a:gd name="T14" fmla="*/ 263 w 77"/>
                <a:gd name="T15" fmla="*/ 114 h 47"/>
                <a:gd name="T16" fmla="*/ 20 w 77"/>
                <a:gd name="T17" fmla="*/ 0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" h="47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9" y="6"/>
                    <a:pt x="28" y="6"/>
                    <a:pt x="36" y="19"/>
                  </a:cubicBezTo>
                  <a:cubicBezTo>
                    <a:pt x="48" y="38"/>
                    <a:pt x="61" y="47"/>
                    <a:pt x="74" y="46"/>
                  </a:cubicBezTo>
                  <a:cubicBezTo>
                    <a:pt x="76" y="46"/>
                    <a:pt x="77" y="45"/>
                    <a:pt x="77" y="43"/>
                  </a:cubicBezTo>
                  <a:cubicBezTo>
                    <a:pt x="77" y="41"/>
                    <a:pt x="76" y="40"/>
                    <a:pt x="74" y="40"/>
                  </a:cubicBezTo>
                  <a:cubicBezTo>
                    <a:pt x="61" y="41"/>
                    <a:pt x="49" y="27"/>
                    <a:pt x="42" y="16"/>
                  </a:cubicBezTo>
                  <a:cubicBezTo>
                    <a:pt x="31" y="0"/>
                    <a:pt x="18" y="0"/>
                    <a:pt x="3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0" name="Freeform 854"/>
            <p:cNvSpPr>
              <a:spLocks/>
            </p:cNvSpPr>
            <p:nvPr/>
          </p:nvSpPr>
          <p:spPr bwMode="auto">
            <a:xfrm>
              <a:off x="3801" y="3476"/>
              <a:ext cx="232" cy="67"/>
            </a:xfrm>
            <a:custGeom>
              <a:avLst/>
              <a:gdLst>
                <a:gd name="T0" fmla="*/ 549 w 93"/>
                <a:gd name="T1" fmla="*/ 8 h 25"/>
                <a:gd name="T2" fmla="*/ 312 w 93"/>
                <a:gd name="T3" fmla="*/ 51 h 25"/>
                <a:gd name="T4" fmla="*/ 5 w 93"/>
                <a:gd name="T5" fmla="*/ 145 h 25"/>
                <a:gd name="T6" fmla="*/ 5 w 93"/>
                <a:gd name="T7" fmla="*/ 172 h 25"/>
                <a:gd name="T8" fmla="*/ 30 w 93"/>
                <a:gd name="T9" fmla="*/ 172 h 25"/>
                <a:gd name="T10" fmla="*/ 312 w 93"/>
                <a:gd name="T11" fmla="*/ 94 h 25"/>
                <a:gd name="T12" fmla="*/ 574 w 93"/>
                <a:gd name="T13" fmla="*/ 43 h 25"/>
                <a:gd name="T14" fmla="*/ 574 w 93"/>
                <a:gd name="T15" fmla="*/ 13 h 25"/>
                <a:gd name="T16" fmla="*/ 549 w 93"/>
                <a:gd name="T17" fmla="*/ 8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3" h="25">
                  <a:moveTo>
                    <a:pt x="88" y="1"/>
                  </a:moveTo>
                  <a:cubicBezTo>
                    <a:pt x="77" y="9"/>
                    <a:pt x="64" y="8"/>
                    <a:pt x="50" y="7"/>
                  </a:cubicBezTo>
                  <a:cubicBezTo>
                    <a:pt x="33" y="5"/>
                    <a:pt x="16" y="4"/>
                    <a:pt x="1" y="20"/>
                  </a:cubicBezTo>
                  <a:cubicBezTo>
                    <a:pt x="0" y="21"/>
                    <a:pt x="0" y="23"/>
                    <a:pt x="1" y="24"/>
                  </a:cubicBezTo>
                  <a:cubicBezTo>
                    <a:pt x="2" y="25"/>
                    <a:pt x="4" y="25"/>
                    <a:pt x="5" y="24"/>
                  </a:cubicBezTo>
                  <a:cubicBezTo>
                    <a:pt x="18" y="10"/>
                    <a:pt x="33" y="11"/>
                    <a:pt x="50" y="13"/>
                  </a:cubicBezTo>
                  <a:cubicBezTo>
                    <a:pt x="64" y="14"/>
                    <a:pt x="79" y="15"/>
                    <a:pt x="92" y="6"/>
                  </a:cubicBezTo>
                  <a:cubicBezTo>
                    <a:pt x="93" y="5"/>
                    <a:pt x="93" y="3"/>
                    <a:pt x="92" y="2"/>
                  </a:cubicBezTo>
                  <a:cubicBezTo>
                    <a:pt x="92" y="1"/>
                    <a:pt x="90" y="0"/>
                    <a:pt x="88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1" name="Freeform 855"/>
            <p:cNvSpPr>
              <a:spLocks/>
            </p:cNvSpPr>
            <p:nvPr/>
          </p:nvSpPr>
          <p:spPr bwMode="auto">
            <a:xfrm>
              <a:off x="3933" y="3521"/>
              <a:ext cx="128" cy="120"/>
            </a:xfrm>
            <a:custGeom>
              <a:avLst/>
              <a:gdLst>
                <a:gd name="T0" fmla="*/ 284 w 51"/>
                <a:gd name="T1" fmla="*/ 8 h 45"/>
                <a:gd name="T2" fmla="*/ 163 w 51"/>
                <a:gd name="T3" fmla="*/ 115 h 45"/>
                <a:gd name="T4" fmla="*/ 8 w 51"/>
                <a:gd name="T5" fmla="*/ 291 h 45"/>
                <a:gd name="T6" fmla="*/ 20 w 51"/>
                <a:gd name="T7" fmla="*/ 320 h 45"/>
                <a:gd name="T8" fmla="*/ 45 w 51"/>
                <a:gd name="T9" fmla="*/ 307 h 45"/>
                <a:gd name="T10" fmla="*/ 183 w 51"/>
                <a:gd name="T11" fmla="*/ 149 h 45"/>
                <a:gd name="T12" fmla="*/ 314 w 51"/>
                <a:gd name="T13" fmla="*/ 35 h 45"/>
                <a:gd name="T14" fmla="*/ 309 w 51"/>
                <a:gd name="T15" fmla="*/ 8 h 45"/>
                <a:gd name="T16" fmla="*/ 284 w 51"/>
                <a:gd name="T17" fmla="*/ 8 h 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" h="45">
                  <a:moveTo>
                    <a:pt x="45" y="1"/>
                  </a:moveTo>
                  <a:cubicBezTo>
                    <a:pt x="41" y="7"/>
                    <a:pt x="34" y="11"/>
                    <a:pt x="26" y="16"/>
                  </a:cubicBezTo>
                  <a:cubicBezTo>
                    <a:pt x="15" y="23"/>
                    <a:pt x="4" y="30"/>
                    <a:pt x="1" y="41"/>
                  </a:cubicBezTo>
                  <a:cubicBezTo>
                    <a:pt x="0" y="43"/>
                    <a:pt x="1" y="45"/>
                    <a:pt x="3" y="45"/>
                  </a:cubicBezTo>
                  <a:cubicBezTo>
                    <a:pt x="4" y="45"/>
                    <a:pt x="6" y="45"/>
                    <a:pt x="7" y="43"/>
                  </a:cubicBezTo>
                  <a:cubicBezTo>
                    <a:pt x="9" y="33"/>
                    <a:pt x="19" y="27"/>
                    <a:pt x="29" y="21"/>
                  </a:cubicBezTo>
                  <a:cubicBezTo>
                    <a:pt x="37" y="16"/>
                    <a:pt x="45" y="11"/>
                    <a:pt x="50" y="5"/>
                  </a:cubicBezTo>
                  <a:cubicBezTo>
                    <a:pt x="51" y="4"/>
                    <a:pt x="51" y="2"/>
                    <a:pt x="49" y="1"/>
                  </a:cubicBezTo>
                  <a:cubicBezTo>
                    <a:pt x="48" y="0"/>
                    <a:pt x="46" y="0"/>
                    <a:pt x="45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2" name="Freeform 856"/>
            <p:cNvSpPr>
              <a:spLocks/>
            </p:cNvSpPr>
            <p:nvPr/>
          </p:nvSpPr>
          <p:spPr bwMode="auto">
            <a:xfrm>
              <a:off x="3981" y="3657"/>
              <a:ext cx="82" cy="174"/>
            </a:xfrm>
            <a:custGeom>
              <a:avLst/>
              <a:gdLst>
                <a:gd name="T0" fmla="*/ 166 w 33"/>
                <a:gd name="T1" fmla="*/ 21 h 65"/>
                <a:gd name="T2" fmla="*/ 99 w 33"/>
                <a:gd name="T3" fmla="*/ 158 h 65"/>
                <a:gd name="T4" fmla="*/ 62 w 33"/>
                <a:gd name="T5" fmla="*/ 209 h 65"/>
                <a:gd name="T6" fmla="*/ 0 w 33"/>
                <a:gd name="T7" fmla="*/ 444 h 65"/>
                <a:gd name="T8" fmla="*/ 17 w 33"/>
                <a:gd name="T9" fmla="*/ 466 h 65"/>
                <a:gd name="T10" fmla="*/ 37 w 33"/>
                <a:gd name="T11" fmla="*/ 444 h 65"/>
                <a:gd name="T12" fmla="*/ 92 w 33"/>
                <a:gd name="T13" fmla="*/ 236 h 65"/>
                <a:gd name="T14" fmla="*/ 124 w 33"/>
                <a:gd name="T15" fmla="*/ 187 h 65"/>
                <a:gd name="T16" fmla="*/ 199 w 33"/>
                <a:gd name="T17" fmla="*/ 29 h 65"/>
                <a:gd name="T18" fmla="*/ 186 w 33"/>
                <a:gd name="T19" fmla="*/ 8 h 65"/>
                <a:gd name="T20" fmla="*/ 166 w 33"/>
                <a:gd name="T21" fmla="*/ 21 h 6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" h="65">
                  <a:moveTo>
                    <a:pt x="27" y="3"/>
                  </a:moveTo>
                  <a:cubicBezTo>
                    <a:pt x="25" y="10"/>
                    <a:pt x="20" y="16"/>
                    <a:pt x="16" y="22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" y="39"/>
                    <a:pt x="0" y="48"/>
                    <a:pt x="0" y="62"/>
                  </a:cubicBezTo>
                  <a:cubicBezTo>
                    <a:pt x="0" y="63"/>
                    <a:pt x="1" y="65"/>
                    <a:pt x="3" y="65"/>
                  </a:cubicBezTo>
                  <a:cubicBezTo>
                    <a:pt x="4" y="65"/>
                    <a:pt x="6" y="64"/>
                    <a:pt x="6" y="62"/>
                  </a:cubicBezTo>
                  <a:cubicBezTo>
                    <a:pt x="6" y="50"/>
                    <a:pt x="9" y="41"/>
                    <a:pt x="15" y="33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5" y="19"/>
                    <a:pt x="30" y="13"/>
                    <a:pt x="32" y="4"/>
                  </a:cubicBezTo>
                  <a:cubicBezTo>
                    <a:pt x="33" y="3"/>
                    <a:pt x="32" y="1"/>
                    <a:pt x="30" y="1"/>
                  </a:cubicBezTo>
                  <a:cubicBezTo>
                    <a:pt x="29" y="0"/>
                    <a:pt x="27" y="1"/>
                    <a:pt x="27" y="3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3" name="Freeform 857"/>
            <p:cNvSpPr>
              <a:spLocks/>
            </p:cNvSpPr>
            <p:nvPr/>
          </p:nvSpPr>
          <p:spPr bwMode="auto">
            <a:xfrm>
              <a:off x="4058" y="3556"/>
              <a:ext cx="106" cy="229"/>
            </a:xfrm>
            <a:custGeom>
              <a:avLst/>
              <a:gdLst>
                <a:gd name="T0" fmla="*/ 230 w 42"/>
                <a:gd name="T1" fmla="*/ 13 h 86"/>
                <a:gd name="T2" fmla="*/ 197 w 42"/>
                <a:gd name="T3" fmla="*/ 178 h 86"/>
                <a:gd name="T4" fmla="*/ 172 w 42"/>
                <a:gd name="T5" fmla="*/ 320 h 86"/>
                <a:gd name="T6" fmla="*/ 109 w 42"/>
                <a:gd name="T7" fmla="*/ 397 h 86"/>
                <a:gd name="T8" fmla="*/ 13 w 42"/>
                <a:gd name="T9" fmla="*/ 588 h 86"/>
                <a:gd name="T10" fmla="*/ 38 w 42"/>
                <a:gd name="T11" fmla="*/ 602 h 86"/>
                <a:gd name="T12" fmla="*/ 50 w 42"/>
                <a:gd name="T13" fmla="*/ 580 h 86"/>
                <a:gd name="T14" fmla="*/ 134 w 42"/>
                <a:gd name="T15" fmla="*/ 426 h 86"/>
                <a:gd name="T16" fmla="*/ 204 w 42"/>
                <a:gd name="T17" fmla="*/ 341 h 86"/>
                <a:gd name="T18" fmla="*/ 235 w 42"/>
                <a:gd name="T19" fmla="*/ 178 h 86"/>
                <a:gd name="T20" fmla="*/ 260 w 42"/>
                <a:gd name="T21" fmla="*/ 35 h 86"/>
                <a:gd name="T22" fmla="*/ 255 w 42"/>
                <a:gd name="T23" fmla="*/ 8 h 86"/>
                <a:gd name="T24" fmla="*/ 230 w 42"/>
                <a:gd name="T25" fmla="*/ 13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2" h="86">
                  <a:moveTo>
                    <a:pt x="36" y="2"/>
                  </a:moveTo>
                  <a:cubicBezTo>
                    <a:pt x="32" y="9"/>
                    <a:pt x="31" y="17"/>
                    <a:pt x="31" y="25"/>
                  </a:cubicBezTo>
                  <a:cubicBezTo>
                    <a:pt x="31" y="32"/>
                    <a:pt x="30" y="39"/>
                    <a:pt x="27" y="45"/>
                  </a:cubicBezTo>
                  <a:cubicBezTo>
                    <a:pt x="25" y="49"/>
                    <a:pt x="21" y="52"/>
                    <a:pt x="17" y="56"/>
                  </a:cubicBezTo>
                  <a:cubicBezTo>
                    <a:pt x="9" y="64"/>
                    <a:pt x="0" y="73"/>
                    <a:pt x="2" y="83"/>
                  </a:cubicBezTo>
                  <a:cubicBezTo>
                    <a:pt x="3" y="85"/>
                    <a:pt x="4" y="86"/>
                    <a:pt x="6" y="85"/>
                  </a:cubicBezTo>
                  <a:cubicBezTo>
                    <a:pt x="7" y="85"/>
                    <a:pt x="8" y="84"/>
                    <a:pt x="8" y="82"/>
                  </a:cubicBezTo>
                  <a:cubicBezTo>
                    <a:pt x="7" y="75"/>
                    <a:pt x="14" y="67"/>
                    <a:pt x="21" y="60"/>
                  </a:cubicBezTo>
                  <a:cubicBezTo>
                    <a:pt x="25" y="56"/>
                    <a:pt x="29" y="52"/>
                    <a:pt x="32" y="48"/>
                  </a:cubicBezTo>
                  <a:cubicBezTo>
                    <a:pt x="36" y="41"/>
                    <a:pt x="37" y="33"/>
                    <a:pt x="37" y="25"/>
                  </a:cubicBezTo>
                  <a:cubicBezTo>
                    <a:pt x="37" y="18"/>
                    <a:pt x="38" y="11"/>
                    <a:pt x="41" y="5"/>
                  </a:cubicBezTo>
                  <a:cubicBezTo>
                    <a:pt x="42" y="3"/>
                    <a:pt x="42" y="2"/>
                    <a:pt x="40" y="1"/>
                  </a:cubicBezTo>
                  <a:cubicBezTo>
                    <a:pt x="39" y="0"/>
                    <a:pt x="37" y="0"/>
                    <a:pt x="36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4" name="Freeform 858"/>
            <p:cNvSpPr>
              <a:spLocks/>
            </p:cNvSpPr>
            <p:nvPr/>
          </p:nvSpPr>
          <p:spPr bwMode="auto">
            <a:xfrm>
              <a:off x="4186" y="3636"/>
              <a:ext cx="55" cy="163"/>
            </a:xfrm>
            <a:custGeom>
              <a:avLst/>
              <a:gdLst>
                <a:gd name="T0" fmla="*/ 100 w 22"/>
                <a:gd name="T1" fmla="*/ 13 h 61"/>
                <a:gd name="T2" fmla="*/ 70 w 22"/>
                <a:gd name="T3" fmla="*/ 77 h 61"/>
                <a:gd name="T4" fmla="*/ 33 w 22"/>
                <a:gd name="T5" fmla="*/ 179 h 61"/>
                <a:gd name="T6" fmla="*/ 38 w 22"/>
                <a:gd name="T7" fmla="*/ 243 h 61"/>
                <a:gd name="T8" fmla="*/ 45 w 22"/>
                <a:gd name="T9" fmla="*/ 278 h 61"/>
                <a:gd name="T10" fmla="*/ 25 w 22"/>
                <a:gd name="T11" fmla="*/ 358 h 61"/>
                <a:gd name="T12" fmla="*/ 8 w 22"/>
                <a:gd name="T13" fmla="*/ 401 h 61"/>
                <a:gd name="T14" fmla="*/ 20 w 22"/>
                <a:gd name="T15" fmla="*/ 428 h 61"/>
                <a:gd name="T16" fmla="*/ 45 w 22"/>
                <a:gd name="T17" fmla="*/ 414 h 61"/>
                <a:gd name="T18" fmla="*/ 58 w 22"/>
                <a:gd name="T19" fmla="*/ 379 h 61"/>
                <a:gd name="T20" fmla="*/ 83 w 22"/>
                <a:gd name="T21" fmla="*/ 278 h 61"/>
                <a:gd name="T22" fmla="*/ 75 w 22"/>
                <a:gd name="T23" fmla="*/ 230 h 61"/>
                <a:gd name="T24" fmla="*/ 70 w 22"/>
                <a:gd name="T25" fmla="*/ 184 h 61"/>
                <a:gd name="T26" fmla="*/ 100 w 22"/>
                <a:gd name="T27" fmla="*/ 107 h 61"/>
                <a:gd name="T28" fmla="*/ 138 w 22"/>
                <a:gd name="T29" fmla="*/ 29 h 61"/>
                <a:gd name="T30" fmla="*/ 125 w 22"/>
                <a:gd name="T31" fmla="*/ 0 h 61"/>
                <a:gd name="T32" fmla="*/ 100 w 22"/>
                <a:gd name="T33" fmla="*/ 13 h 6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2" h="61">
                  <a:moveTo>
                    <a:pt x="16" y="2"/>
                  </a:moveTo>
                  <a:cubicBezTo>
                    <a:pt x="15" y="6"/>
                    <a:pt x="13" y="9"/>
                    <a:pt x="11" y="11"/>
                  </a:cubicBezTo>
                  <a:cubicBezTo>
                    <a:pt x="8" y="15"/>
                    <a:pt x="5" y="19"/>
                    <a:pt x="5" y="25"/>
                  </a:cubicBezTo>
                  <a:cubicBezTo>
                    <a:pt x="4" y="29"/>
                    <a:pt x="5" y="31"/>
                    <a:pt x="6" y="34"/>
                  </a:cubicBezTo>
                  <a:cubicBezTo>
                    <a:pt x="7" y="36"/>
                    <a:pt x="7" y="37"/>
                    <a:pt x="7" y="39"/>
                  </a:cubicBezTo>
                  <a:cubicBezTo>
                    <a:pt x="7" y="43"/>
                    <a:pt x="6" y="47"/>
                    <a:pt x="4" y="50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1" y="59"/>
                    <a:pt x="3" y="60"/>
                  </a:cubicBezTo>
                  <a:cubicBezTo>
                    <a:pt x="4" y="61"/>
                    <a:pt x="6" y="60"/>
                    <a:pt x="7" y="58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11" y="49"/>
                    <a:pt x="13" y="44"/>
                    <a:pt x="13" y="39"/>
                  </a:cubicBezTo>
                  <a:cubicBezTo>
                    <a:pt x="13" y="36"/>
                    <a:pt x="12" y="34"/>
                    <a:pt x="12" y="32"/>
                  </a:cubicBezTo>
                  <a:cubicBezTo>
                    <a:pt x="11" y="30"/>
                    <a:pt x="11" y="28"/>
                    <a:pt x="11" y="26"/>
                  </a:cubicBezTo>
                  <a:cubicBezTo>
                    <a:pt x="11" y="22"/>
                    <a:pt x="13" y="19"/>
                    <a:pt x="16" y="15"/>
                  </a:cubicBezTo>
                  <a:cubicBezTo>
                    <a:pt x="18" y="12"/>
                    <a:pt x="21" y="8"/>
                    <a:pt x="22" y="4"/>
                  </a:cubicBezTo>
                  <a:cubicBezTo>
                    <a:pt x="22" y="2"/>
                    <a:pt x="21" y="0"/>
                    <a:pt x="20" y="0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5" name="Freeform 859"/>
            <p:cNvSpPr>
              <a:spLocks/>
            </p:cNvSpPr>
            <p:nvPr/>
          </p:nvSpPr>
          <p:spPr bwMode="auto">
            <a:xfrm>
              <a:off x="4299" y="3487"/>
              <a:ext cx="50" cy="242"/>
            </a:xfrm>
            <a:custGeom>
              <a:avLst/>
              <a:gdLst>
                <a:gd name="T0" fmla="*/ 70 w 20"/>
                <a:gd name="T1" fmla="*/ 8 h 91"/>
                <a:gd name="T2" fmla="*/ 58 w 20"/>
                <a:gd name="T3" fmla="*/ 157 h 91"/>
                <a:gd name="T4" fmla="*/ 75 w 20"/>
                <a:gd name="T5" fmla="*/ 205 h 91"/>
                <a:gd name="T6" fmla="*/ 50 w 20"/>
                <a:gd name="T7" fmla="*/ 332 h 91"/>
                <a:gd name="T8" fmla="*/ 45 w 20"/>
                <a:gd name="T9" fmla="*/ 354 h 91"/>
                <a:gd name="T10" fmla="*/ 25 w 20"/>
                <a:gd name="T11" fmla="*/ 622 h 91"/>
                <a:gd name="T12" fmla="*/ 45 w 20"/>
                <a:gd name="T13" fmla="*/ 644 h 91"/>
                <a:gd name="T14" fmla="*/ 58 w 20"/>
                <a:gd name="T15" fmla="*/ 614 h 91"/>
                <a:gd name="T16" fmla="*/ 75 w 20"/>
                <a:gd name="T17" fmla="*/ 375 h 91"/>
                <a:gd name="T18" fmla="*/ 88 w 20"/>
                <a:gd name="T19" fmla="*/ 346 h 91"/>
                <a:gd name="T20" fmla="*/ 113 w 20"/>
                <a:gd name="T21" fmla="*/ 191 h 91"/>
                <a:gd name="T22" fmla="*/ 95 w 20"/>
                <a:gd name="T23" fmla="*/ 136 h 91"/>
                <a:gd name="T24" fmla="*/ 95 w 20"/>
                <a:gd name="T25" fmla="*/ 43 h 91"/>
                <a:gd name="T26" fmla="*/ 95 w 20"/>
                <a:gd name="T27" fmla="*/ 13 h 91"/>
                <a:gd name="T28" fmla="*/ 70 w 20"/>
                <a:gd name="T29" fmla="*/ 8 h 9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0" h="91">
                  <a:moveTo>
                    <a:pt x="11" y="1"/>
                  </a:moveTo>
                  <a:cubicBezTo>
                    <a:pt x="3" y="9"/>
                    <a:pt x="6" y="16"/>
                    <a:pt x="9" y="22"/>
                  </a:cubicBezTo>
                  <a:cubicBezTo>
                    <a:pt x="10" y="24"/>
                    <a:pt x="12" y="26"/>
                    <a:pt x="12" y="29"/>
                  </a:cubicBezTo>
                  <a:cubicBezTo>
                    <a:pt x="14" y="36"/>
                    <a:pt x="12" y="40"/>
                    <a:pt x="8" y="4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0" y="64"/>
                    <a:pt x="1" y="75"/>
                    <a:pt x="4" y="88"/>
                  </a:cubicBezTo>
                  <a:cubicBezTo>
                    <a:pt x="4" y="90"/>
                    <a:pt x="5" y="91"/>
                    <a:pt x="7" y="91"/>
                  </a:cubicBezTo>
                  <a:cubicBezTo>
                    <a:pt x="9" y="90"/>
                    <a:pt x="10" y="89"/>
                    <a:pt x="9" y="87"/>
                  </a:cubicBezTo>
                  <a:cubicBezTo>
                    <a:pt x="7" y="74"/>
                    <a:pt x="6" y="65"/>
                    <a:pt x="12" y="53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20" y="37"/>
                    <a:pt x="18" y="27"/>
                  </a:cubicBezTo>
                  <a:cubicBezTo>
                    <a:pt x="17" y="24"/>
                    <a:pt x="16" y="22"/>
                    <a:pt x="15" y="19"/>
                  </a:cubicBezTo>
                  <a:cubicBezTo>
                    <a:pt x="12" y="13"/>
                    <a:pt x="10" y="10"/>
                    <a:pt x="15" y="6"/>
                  </a:cubicBezTo>
                  <a:cubicBezTo>
                    <a:pt x="16" y="5"/>
                    <a:pt x="17" y="3"/>
                    <a:pt x="15" y="2"/>
                  </a:cubicBezTo>
                  <a:cubicBezTo>
                    <a:pt x="14" y="0"/>
                    <a:pt x="12" y="0"/>
                    <a:pt x="11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6" name="Freeform 860"/>
            <p:cNvSpPr>
              <a:spLocks/>
            </p:cNvSpPr>
            <p:nvPr/>
          </p:nvSpPr>
          <p:spPr bwMode="auto">
            <a:xfrm>
              <a:off x="4361" y="3652"/>
              <a:ext cx="48" cy="173"/>
            </a:xfrm>
            <a:custGeom>
              <a:avLst/>
              <a:gdLst>
                <a:gd name="T0" fmla="*/ 83 w 19"/>
                <a:gd name="T1" fmla="*/ 13 h 65"/>
                <a:gd name="T2" fmla="*/ 51 w 19"/>
                <a:gd name="T3" fmla="*/ 128 h 65"/>
                <a:gd name="T4" fmla="*/ 20 w 19"/>
                <a:gd name="T5" fmla="*/ 205 h 65"/>
                <a:gd name="T6" fmla="*/ 33 w 19"/>
                <a:gd name="T7" fmla="*/ 354 h 65"/>
                <a:gd name="T8" fmla="*/ 51 w 19"/>
                <a:gd name="T9" fmla="*/ 439 h 65"/>
                <a:gd name="T10" fmla="*/ 71 w 19"/>
                <a:gd name="T11" fmla="*/ 460 h 65"/>
                <a:gd name="T12" fmla="*/ 88 w 19"/>
                <a:gd name="T13" fmla="*/ 439 h 65"/>
                <a:gd name="T14" fmla="*/ 71 w 19"/>
                <a:gd name="T15" fmla="*/ 341 h 65"/>
                <a:gd name="T16" fmla="*/ 51 w 19"/>
                <a:gd name="T17" fmla="*/ 221 h 65"/>
                <a:gd name="T18" fmla="*/ 83 w 19"/>
                <a:gd name="T19" fmla="*/ 141 h 65"/>
                <a:gd name="T20" fmla="*/ 121 w 19"/>
                <a:gd name="T21" fmla="*/ 21 h 65"/>
                <a:gd name="T22" fmla="*/ 101 w 19"/>
                <a:gd name="T23" fmla="*/ 0 h 65"/>
                <a:gd name="T24" fmla="*/ 83 w 19"/>
                <a:gd name="T25" fmla="*/ 13 h 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" h="65">
                  <a:moveTo>
                    <a:pt x="13" y="2"/>
                  </a:moveTo>
                  <a:cubicBezTo>
                    <a:pt x="12" y="9"/>
                    <a:pt x="10" y="13"/>
                    <a:pt x="8" y="18"/>
                  </a:cubicBezTo>
                  <a:cubicBezTo>
                    <a:pt x="6" y="21"/>
                    <a:pt x="4" y="25"/>
                    <a:pt x="3" y="29"/>
                  </a:cubicBezTo>
                  <a:cubicBezTo>
                    <a:pt x="0" y="38"/>
                    <a:pt x="3" y="44"/>
                    <a:pt x="5" y="50"/>
                  </a:cubicBezTo>
                  <a:cubicBezTo>
                    <a:pt x="7" y="54"/>
                    <a:pt x="8" y="58"/>
                    <a:pt x="8" y="62"/>
                  </a:cubicBezTo>
                  <a:cubicBezTo>
                    <a:pt x="8" y="63"/>
                    <a:pt x="9" y="65"/>
                    <a:pt x="11" y="65"/>
                  </a:cubicBezTo>
                  <a:cubicBezTo>
                    <a:pt x="12" y="65"/>
                    <a:pt x="14" y="64"/>
                    <a:pt x="14" y="62"/>
                  </a:cubicBezTo>
                  <a:cubicBezTo>
                    <a:pt x="15" y="57"/>
                    <a:pt x="13" y="52"/>
                    <a:pt x="11" y="48"/>
                  </a:cubicBezTo>
                  <a:cubicBezTo>
                    <a:pt x="9" y="42"/>
                    <a:pt x="6" y="37"/>
                    <a:pt x="8" y="31"/>
                  </a:cubicBezTo>
                  <a:cubicBezTo>
                    <a:pt x="9" y="27"/>
                    <a:pt x="11" y="24"/>
                    <a:pt x="13" y="20"/>
                  </a:cubicBezTo>
                  <a:cubicBezTo>
                    <a:pt x="16" y="16"/>
                    <a:pt x="18" y="11"/>
                    <a:pt x="19" y="3"/>
                  </a:cubicBezTo>
                  <a:cubicBezTo>
                    <a:pt x="19" y="1"/>
                    <a:pt x="18" y="0"/>
                    <a:pt x="16" y="0"/>
                  </a:cubicBezTo>
                  <a:cubicBezTo>
                    <a:pt x="14" y="0"/>
                    <a:pt x="13" y="1"/>
                    <a:pt x="13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7" name="Freeform 861"/>
            <p:cNvSpPr>
              <a:spLocks/>
            </p:cNvSpPr>
            <p:nvPr/>
          </p:nvSpPr>
          <p:spPr bwMode="auto">
            <a:xfrm>
              <a:off x="4496" y="3593"/>
              <a:ext cx="88" cy="248"/>
            </a:xfrm>
            <a:custGeom>
              <a:avLst/>
              <a:gdLst>
                <a:gd name="T0" fmla="*/ 171 w 35"/>
                <a:gd name="T1" fmla="*/ 8 h 93"/>
                <a:gd name="T2" fmla="*/ 158 w 35"/>
                <a:gd name="T3" fmla="*/ 29 h 93"/>
                <a:gd name="T4" fmla="*/ 121 w 35"/>
                <a:gd name="T5" fmla="*/ 355 h 93"/>
                <a:gd name="T6" fmla="*/ 88 w 35"/>
                <a:gd name="T7" fmla="*/ 405 h 93"/>
                <a:gd name="T8" fmla="*/ 33 w 35"/>
                <a:gd name="T9" fmla="*/ 648 h 93"/>
                <a:gd name="T10" fmla="*/ 58 w 35"/>
                <a:gd name="T11" fmla="*/ 653 h 93"/>
                <a:gd name="T12" fmla="*/ 63 w 35"/>
                <a:gd name="T13" fmla="*/ 632 h 93"/>
                <a:gd name="T14" fmla="*/ 121 w 35"/>
                <a:gd name="T15" fmla="*/ 427 h 93"/>
                <a:gd name="T16" fmla="*/ 151 w 35"/>
                <a:gd name="T17" fmla="*/ 376 h 93"/>
                <a:gd name="T18" fmla="*/ 196 w 35"/>
                <a:gd name="T19" fmla="*/ 21 h 93"/>
                <a:gd name="T20" fmla="*/ 171 w 35"/>
                <a:gd name="T21" fmla="*/ 8 h 9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93">
                  <a:moveTo>
                    <a:pt x="27" y="1"/>
                  </a:moveTo>
                  <a:cubicBezTo>
                    <a:pt x="25" y="1"/>
                    <a:pt x="24" y="3"/>
                    <a:pt x="25" y="4"/>
                  </a:cubicBezTo>
                  <a:cubicBezTo>
                    <a:pt x="29" y="20"/>
                    <a:pt x="27" y="37"/>
                    <a:pt x="19" y="50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8" y="66"/>
                    <a:pt x="0" y="77"/>
                    <a:pt x="5" y="91"/>
                  </a:cubicBezTo>
                  <a:cubicBezTo>
                    <a:pt x="5" y="92"/>
                    <a:pt x="7" y="93"/>
                    <a:pt x="9" y="92"/>
                  </a:cubicBezTo>
                  <a:cubicBezTo>
                    <a:pt x="10" y="92"/>
                    <a:pt x="11" y="90"/>
                    <a:pt x="10" y="89"/>
                  </a:cubicBezTo>
                  <a:cubicBezTo>
                    <a:pt x="7" y="78"/>
                    <a:pt x="13" y="69"/>
                    <a:pt x="19" y="60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33" y="39"/>
                    <a:pt x="35" y="21"/>
                    <a:pt x="31" y="3"/>
                  </a:cubicBezTo>
                  <a:cubicBezTo>
                    <a:pt x="30" y="1"/>
                    <a:pt x="29" y="0"/>
                    <a:pt x="27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8" name="Freeform 862"/>
            <p:cNvSpPr>
              <a:spLocks/>
            </p:cNvSpPr>
            <p:nvPr/>
          </p:nvSpPr>
          <p:spPr bwMode="auto">
            <a:xfrm>
              <a:off x="4341" y="3177"/>
              <a:ext cx="73" cy="240"/>
            </a:xfrm>
            <a:custGeom>
              <a:avLst/>
              <a:gdLst>
                <a:gd name="T0" fmla="*/ 13 w 29"/>
                <a:gd name="T1" fmla="*/ 8 h 90"/>
                <a:gd name="T2" fmla="*/ 8 w 29"/>
                <a:gd name="T3" fmla="*/ 35 h 90"/>
                <a:gd name="T4" fmla="*/ 70 w 29"/>
                <a:gd name="T5" fmla="*/ 264 h 90"/>
                <a:gd name="T6" fmla="*/ 70 w 29"/>
                <a:gd name="T7" fmla="*/ 299 h 90"/>
                <a:gd name="T8" fmla="*/ 151 w 29"/>
                <a:gd name="T9" fmla="*/ 627 h 90"/>
                <a:gd name="T10" fmla="*/ 176 w 29"/>
                <a:gd name="T11" fmla="*/ 627 h 90"/>
                <a:gd name="T12" fmla="*/ 176 w 29"/>
                <a:gd name="T13" fmla="*/ 597 h 90"/>
                <a:gd name="T14" fmla="*/ 108 w 29"/>
                <a:gd name="T15" fmla="*/ 299 h 90"/>
                <a:gd name="T16" fmla="*/ 108 w 29"/>
                <a:gd name="T17" fmla="*/ 269 h 90"/>
                <a:gd name="T18" fmla="*/ 38 w 29"/>
                <a:gd name="T19" fmla="*/ 8 h 90"/>
                <a:gd name="T20" fmla="*/ 13 w 29"/>
                <a:gd name="T21" fmla="*/ 8 h 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" h="90">
                  <a:moveTo>
                    <a:pt x="2" y="1"/>
                  </a:moveTo>
                  <a:cubicBezTo>
                    <a:pt x="1" y="2"/>
                    <a:pt x="0" y="4"/>
                    <a:pt x="1" y="5"/>
                  </a:cubicBezTo>
                  <a:cubicBezTo>
                    <a:pt x="9" y="15"/>
                    <a:pt x="12" y="26"/>
                    <a:pt x="11" y="37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59"/>
                    <a:pt x="8" y="75"/>
                    <a:pt x="24" y="88"/>
                  </a:cubicBezTo>
                  <a:cubicBezTo>
                    <a:pt x="25" y="90"/>
                    <a:pt x="27" y="89"/>
                    <a:pt x="28" y="88"/>
                  </a:cubicBezTo>
                  <a:cubicBezTo>
                    <a:pt x="29" y="87"/>
                    <a:pt x="29" y="85"/>
                    <a:pt x="28" y="84"/>
                  </a:cubicBezTo>
                  <a:cubicBezTo>
                    <a:pt x="15" y="72"/>
                    <a:pt x="16" y="58"/>
                    <a:pt x="17" y="42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8" y="25"/>
                    <a:pt x="15" y="13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9" name="Freeform 863"/>
            <p:cNvSpPr>
              <a:spLocks/>
            </p:cNvSpPr>
            <p:nvPr/>
          </p:nvSpPr>
          <p:spPr bwMode="auto">
            <a:xfrm>
              <a:off x="4454" y="3369"/>
              <a:ext cx="72" cy="91"/>
            </a:xfrm>
            <a:custGeom>
              <a:avLst/>
              <a:gdLst>
                <a:gd name="T0" fmla="*/ 142 w 29"/>
                <a:gd name="T1" fmla="*/ 13 h 34"/>
                <a:gd name="T2" fmla="*/ 92 w 29"/>
                <a:gd name="T3" fmla="*/ 72 h 34"/>
                <a:gd name="T4" fmla="*/ 12 w 29"/>
                <a:gd name="T5" fmla="*/ 222 h 34"/>
                <a:gd name="T6" fmla="*/ 30 w 29"/>
                <a:gd name="T7" fmla="*/ 236 h 34"/>
                <a:gd name="T8" fmla="*/ 50 w 29"/>
                <a:gd name="T9" fmla="*/ 214 h 34"/>
                <a:gd name="T10" fmla="*/ 104 w 29"/>
                <a:gd name="T11" fmla="*/ 115 h 34"/>
                <a:gd name="T12" fmla="*/ 179 w 29"/>
                <a:gd name="T13" fmla="*/ 21 h 34"/>
                <a:gd name="T14" fmla="*/ 161 w 29"/>
                <a:gd name="T15" fmla="*/ 0 h 34"/>
                <a:gd name="T16" fmla="*/ 142 w 29"/>
                <a:gd name="T17" fmla="*/ 13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34">
                  <a:moveTo>
                    <a:pt x="23" y="2"/>
                  </a:moveTo>
                  <a:cubicBezTo>
                    <a:pt x="22" y="6"/>
                    <a:pt x="19" y="8"/>
                    <a:pt x="15" y="10"/>
                  </a:cubicBezTo>
                  <a:cubicBezTo>
                    <a:pt x="8" y="14"/>
                    <a:pt x="0" y="18"/>
                    <a:pt x="2" y="31"/>
                  </a:cubicBezTo>
                  <a:cubicBezTo>
                    <a:pt x="2" y="32"/>
                    <a:pt x="3" y="34"/>
                    <a:pt x="5" y="33"/>
                  </a:cubicBezTo>
                  <a:cubicBezTo>
                    <a:pt x="7" y="33"/>
                    <a:pt x="8" y="32"/>
                    <a:pt x="8" y="30"/>
                  </a:cubicBezTo>
                  <a:cubicBezTo>
                    <a:pt x="7" y="22"/>
                    <a:pt x="11" y="19"/>
                    <a:pt x="17" y="16"/>
                  </a:cubicBezTo>
                  <a:cubicBezTo>
                    <a:pt x="22" y="13"/>
                    <a:pt x="28" y="10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3" y="1"/>
                    <a:pt x="23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0" name="Freeform 864"/>
            <p:cNvSpPr>
              <a:spLocks/>
            </p:cNvSpPr>
            <p:nvPr/>
          </p:nvSpPr>
          <p:spPr bwMode="auto">
            <a:xfrm>
              <a:off x="4459" y="3151"/>
              <a:ext cx="95" cy="184"/>
            </a:xfrm>
            <a:custGeom>
              <a:avLst/>
              <a:gdLst>
                <a:gd name="T0" fmla="*/ 58 w 38"/>
                <a:gd name="T1" fmla="*/ 0 h 69"/>
                <a:gd name="T2" fmla="*/ 38 w 38"/>
                <a:gd name="T3" fmla="*/ 21 h 69"/>
                <a:gd name="T4" fmla="*/ 33 w 38"/>
                <a:gd name="T5" fmla="*/ 128 h 69"/>
                <a:gd name="T6" fmla="*/ 58 w 38"/>
                <a:gd name="T7" fmla="*/ 376 h 69"/>
                <a:gd name="T8" fmla="*/ 145 w 38"/>
                <a:gd name="T9" fmla="*/ 440 h 69"/>
                <a:gd name="T10" fmla="*/ 208 w 38"/>
                <a:gd name="T11" fmla="*/ 483 h 69"/>
                <a:gd name="T12" fmla="*/ 233 w 38"/>
                <a:gd name="T13" fmla="*/ 483 h 69"/>
                <a:gd name="T14" fmla="*/ 233 w 38"/>
                <a:gd name="T15" fmla="*/ 448 h 69"/>
                <a:gd name="T16" fmla="*/ 158 w 38"/>
                <a:gd name="T17" fmla="*/ 405 h 69"/>
                <a:gd name="T18" fmla="*/ 83 w 38"/>
                <a:gd name="T19" fmla="*/ 349 h 69"/>
                <a:gd name="T20" fmla="*/ 63 w 38"/>
                <a:gd name="T21" fmla="*/ 136 h 69"/>
                <a:gd name="T22" fmla="*/ 75 w 38"/>
                <a:gd name="T23" fmla="*/ 21 h 69"/>
                <a:gd name="T24" fmla="*/ 58 w 38"/>
                <a:gd name="T25" fmla="*/ 0 h 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69">
                  <a:moveTo>
                    <a:pt x="9" y="0"/>
                  </a:moveTo>
                  <a:cubicBezTo>
                    <a:pt x="8" y="0"/>
                    <a:pt x="6" y="1"/>
                    <a:pt x="6" y="3"/>
                  </a:cubicBezTo>
                  <a:cubicBezTo>
                    <a:pt x="6" y="7"/>
                    <a:pt x="6" y="12"/>
                    <a:pt x="5" y="18"/>
                  </a:cubicBezTo>
                  <a:cubicBezTo>
                    <a:pt x="2" y="30"/>
                    <a:pt x="0" y="44"/>
                    <a:pt x="9" y="53"/>
                  </a:cubicBezTo>
                  <a:cubicBezTo>
                    <a:pt x="13" y="57"/>
                    <a:pt x="18" y="60"/>
                    <a:pt x="23" y="62"/>
                  </a:cubicBezTo>
                  <a:cubicBezTo>
                    <a:pt x="27" y="64"/>
                    <a:pt x="30" y="66"/>
                    <a:pt x="33" y="68"/>
                  </a:cubicBezTo>
                  <a:cubicBezTo>
                    <a:pt x="34" y="69"/>
                    <a:pt x="36" y="69"/>
                    <a:pt x="37" y="68"/>
                  </a:cubicBezTo>
                  <a:cubicBezTo>
                    <a:pt x="38" y="66"/>
                    <a:pt x="38" y="64"/>
                    <a:pt x="37" y="63"/>
                  </a:cubicBezTo>
                  <a:cubicBezTo>
                    <a:pt x="34" y="60"/>
                    <a:pt x="29" y="59"/>
                    <a:pt x="25" y="57"/>
                  </a:cubicBezTo>
                  <a:cubicBezTo>
                    <a:pt x="21" y="54"/>
                    <a:pt x="16" y="52"/>
                    <a:pt x="13" y="49"/>
                  </a:cubicBezTo>
                  <a:cubicBezTo>
                    <a:pt x="7" y="42"/>
                    <a:pt x="9" y="30"/>
                    <a:pt x="10" y="19"/>
                  </a:cubicBezTo>
                  <a:cubicBezTo>
                    <a:pt x="11" y="13"/>
                    <a:pt x="12" y="8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1" name="Freeform 865"/>
            <p:cNvSpPr>
              <a:spLocks/>
            </p:cNvSpPr>
            <p:nvPr/>
          </p:nvSpPr>
          <p:spPr bwMode="auto">
            <a:xfrm>
              <a:off x="4596" y="3076"/>
              <a:ext cx="105" cy="240"/>
            </a:xfrm>
            <a:custGeom>
              <a:avLst/>
              <a:gdLst>
                <a:gd name="T0" fmla="*/ 225 w 42"/>
                <a:gd name="T1" fmla="*/ 13 h 90"/>
                <a:gd name="T2" fmla="*/ 183 w 42"/>
                <a:gd name="T3" fmla="*/ 157 h 90"/>
                <a:gd name="T4" fmla="*/ 188 w 42"/>
                <a:gd name="T5" fmla="*/ 227 h 90"/>
                <a:gd name="T6" fmla="*/ 175 w 42"/>
                <a:gd name="T7" fmla="*/ 328 h 90"/>
                <a:gd name="T8" fmla="*/ 125 w 42"/>
                <a:gd name="T9" fmla="*/ 397 h 90"/>
                <a:gd name="T10" fmla="*/ 33 w 42"/>
                <a:gd name="T11" fmla="*/ 627 h 90"/>
                <a:gd name="T12" fmla="*/ 58 w 42"/>
                <a:gd name="T13" fmla="*/ 640 h 90"/>
                <a:gd name="T14" fmla="*/ 63 w 42"/>
                <a:gd name="T15" fmla="*/ 611 h 90"/>
                <a:gd name="T16" fmla="*/ 150 w 42"/>
                <a:gd name="T17" fmla="*/ 427 h 90"/>
                <a:gd name="T18" fmla="*/ 208 w 42"/>
                <a:gd name="T19" fmla="*/ 349 h 90"/>
                <a:gd name="T20" fmla="*/ 225 w 42"/>
                <a:gd name="T21" fmla="*/ 221 h 90"/>
                <a:gd name="T22" fmla="*/ 220 w 42"/>
                <a:gd name="T23" fmla="*/ 157 h 90"/>
                <a:gd name="T24" fmla="*/ 258 w 42"/>
                <a:gd name="T25" fmla="*/ 29 h 90"/>
                <a:gd name="T26" fmla="*/ 250 w 42"/>
                <a:gd name="T27" fmla="*/ 0 h 90"/>
                <a:gd name="T28" fmla="*/ 225 w 42"/>
                <a:gd name="T29" fmla="*/ 13 h 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2" h="90">
                  <a:moveTo>
                    <a:pt x="36" y="2"/>
                  </a:moveTo>
                  <a:cubicBezTo>
                    <a:pt x="32" y="8"/>
                    <a:pt x="29" y="15"/>
                    <a:pt x="29" y="22"/>
                  </a:cubicBezTo>
                  <a:cubicBezTo>
                    <a:pt x="29" y="26"/>
                    <a:pt x="29" y="29"/>
                    <a:pt x="30" y="32"/>
                  </a:cubicBezTo>
                  <a:cubicBezTo>
                    <a:pt x="31" y="37"/>
                    <a:pt x="31" y="41"/>
                    <a:pt x="28" y="46"/>
                  </a:cubicBezTo>
                  <a:cubicBezTo>
                    <a:pt x="27" y="49"/>
                    <a:pt x="23" y="52"/>
                    <a:pt x="20" y="56"/>
                  </a:cubicBezTo>
                  <a:cubicBezTo>
                    <a:pt x="11" y="65"/>
                    <a:pt x="0" y="77"/>
                    <a:pt x="5" y="88"/>
                  </a:cubicBezTo>
                  <a:cubicBezTo>
                    <a:pt x="6" y="90"/>
                    <a:pt x="8" y="90"/>
                    <a:pt x="9" y="90"/>
                  </a:cubicBezTo>
                  <a:cubicBezTo>
                    <a:pt x="11" y="89"/>
                    <a:pt x="11" y="87"/>
                    <a:pt x="10" y="86"/>
                  </a:cubicBezTo>
                  <a:cubicBezTo>
                    <a:pt x="7" y="78"/>
                    <a:pt x="17" y="68"/>
                    <a:pt x="24" y="60"/>
                  </a:cubicBezTo>
                  <a:cubicBezTo>
                    <a:pt x="28" y="56"/>
                    <a:pt x="32" y="52"/>
                    <a:pt x="33" y="49"/>
                  </a:cubicBezTo>
                  <a:cubicBezTo>
                    <a:pt x="38" y="42"/>
                    <a:pt x="37" y="36"/>
                    <a:pt x="36" y="31"/>
                  </a:cubicBezTo>
                  <a:cubicBezTo>
                    <a:pt x="35" y="28"/>
                    <a:pt x="35" y="25"/>
                    <a:pt x="35" y="22"/>
                  </a:cubicBezTo>
                  <a:cubicBezTo>
                    <a:pt x="35" y="17"/>
                    <a:pt x="38" y="10"/>
                    <a:pt x="41" y="4"/>
                  </a:cubicBezTo>
                  <a:cubicBezTo>
                    <a:pt x="42" y="3"/>
                    <a:pt x="41" y="1"/>
                    <a:pt x="40" y="0"/>
                  </a:cubicBezTo>
                  <a:cubicBezTo>
                    <a:pt x="38" y="0"/>
                    <a:pt x="36" y="0"/>
                    <a:pt x="36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2" name="Freeform 866"/>
            <p:cNvSpPr>
              <a:spLocks/>
            </p:cNvSpPr>
            <p:nvPr/>
          </p:nvSpPr>
          <p:spPr bwMode="auto">
            <a:xfrm>
              <a:off x="4844" y="2993"/>
              <a:ext cx="87" cy="238"/>
            </a:xfrm>
            <a:custGeom>
              <a:avLst/>
              <a:gdLst>
                <a:gd name="T0" fmla="*/ 179 w 35"/>
                <a:gd name="T1" fmla="*/ 13 h 89"/>
                <a:gd name="T2" fmla="*/ 174 w 35"/>
                <a:gd name="T3" fmla="*/ 115 h 89"/>
                <a:gd name="T4" fmla="*/ 174 w 35"/>
                <a:gd name="T5" fmla="*/ 187 h 89"/>
                <a:gd name="T6" fmla="*/ 112 w 35"/>
                <a:gd name="T7" fmla="*/ 308 h 89"/>
                <a:gd name="T8" fmla="*/ 99 w 35"/>
                <a:gd name="T9" fmla="*/ 321 h 89"/>
                <a:gd name="T10" fmla="*/ 0 w 35"/>
                <a:gd name="T11" fmla="*/ 615 h 89"/>
                <a:gd name="T12" fmla="*/ 17 w 35"/>
                <a:gd name="T13" fmla="*/ 636 h 89"/>
                <a:gd name="T14" fmla="*/ 37 w 35"/>
                <a:gd name="T15" fmla="*/ 607 h 89"/>
                <a:gd name="T16" fmla="*/ 129 w 35"/>
                <a:gd name="T17" fmla="*/ 350 h 89"/>
                <a:gd name="T18" fmla="*/ 142 w 35"/>
                <a:gd name="T19" fmla="*/ 337 h 89"/>
                <a:gd name="T20" fmla="*/ 211 w 35"/>
                <a:gd name="T21" fmla="*/ 201 h 89"/>
                <a:gd name="T22" fmla="*/ 211 w 35"/>
                <a:gd name="T23" fmla="*/ 115 h 89"/>
                <a:gd name="T24" fmla="*/ 216 w 35"/>
                <a:gd name="T25" fmla="*/ 29 h 89"/>
                <a:gd name="T26" fmla="*/ 204 w 35"/>
                <a:gd name="T27" fmla="*/ 8 h 89"/>
                <a:gd name="T28" fmla="*/ 179 w 35"/>
                <a:gd name="T29" fmla="*/ 13 h 8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5" h="89">
                  <a:moveTo>
                    <a:pt x="29" y="2"/>
                  </a:moveTo>
                  <a:cubicBezTo>
                    <a:pt x="27" y="7"/>
                    <a:pt x="28" y="12"/>
                    <a:pt x="28" y="16"/>
                  </a:cubicBezTo>
                  <a:cubicBezTo>
                    <a:pt x="28" y="20"/>
                    <a:pt x="29" y="23"/>
                    <a:pt x="28" y="26"/>
                  </a:cubicBezTo>
                  <a:cubicBezTo>
                    <a:pt x="27" y="33"/>
                    <a:pt x="23" y="38"/>
                    <a:pt x="18" y="43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8" y="55"/>
                    <a:pt x="0" y="68"/>
                    <a:pt x="0" y="86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5" y="88"/>
                    <a:pt x="6" y="87"/>
                    <a:pt x="6" y="85"/>
                  </a:cubicBezTo>
                  <a:cubicBezTo>
                    <a:pt x="6" y="73"/>
                    <a:pt x="10" y="63"/>
                    <a:pt x="21" y="49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8" y="41"/>
                    <a:pt x="32" y="36"/>
                    <a:pt x="34" y="28"/>
                  </a:cubicBezTo>
                  <a:cubicBezTo>
                    <a:pt x="35" y="24"/>
                    <a:pt x="34" y="20"/>
                    <a:pt x="34" y="16"/>
                  </a:cubicBezTo>
                  <a:cubicBezTo>
                    <a:pt x="34" y="12"/>
                    <a:pt x="33" y="8"/>
                    <a:pt x="35" y="4"/>
                  </a:cubicBezTo>
                  <a:cubicBezTo>
                    <a:pt x="35" y="3"/>
                    <a:pt x="34" y="1"/>
                    <a:pt x="33" y="1"/>
                  </a:cubicBezTo>
                  <a:cubicBezTo>
                    <a:pt x="31" y="0"/>
                    <a:pt x="30" y="1"/>
                    <a:pt x="29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3" name="Freeform 867"/>
            <p:cNvSpPr>
              <a:spLocks/>
            </p:cNvSpPr>
            <p:nvPr/>
          </p:nvSpPr>
          <p:spPr bwMode="auto">
            <a:xfrm>
              <a:off x="4464" y="3431"/>
              <a:ext cx="107" cy="250"/>
            </a:xfrm>
            <a:custGeom>
              <a:avLst/>
              <a:gdLst>
                <a:gd name="T0" fmla="*/ 229 w 43"/>
                <a:gd name="T1" fmla="*/ 13 h 94"/>
                <a:gd name="T2" fmla="*/ 149 w 43"/>
                <a:gd name="T3" fmla="*/ 128 h 94"/>
                <a:gd name="T4" fmla="*/ 87 w 43"/>
                <a:gd name="T5" fmla="*/ 197 h 94"/>
                <a:gd name="T6" fmla="*/ 50 w 43"/>
                <a:gd name="T7" fmla="*/ 652 h 94"/>
                <a:gd name="T8" fmla="*/ 75 w 43"/>
                <a:gd name="T9" fmla="*/ 665 h 94"/>
                <a:gd name="T10" fmla="*/ 87 w 43"/>
                <a:gd name="T11" fmla="*/ 644 h 94"/>
                <a:gd name="T12" fmla="*/ 112 w 43"/>
                <a:gd name="T13" fmla="*/ 218 h 94"/>
                <a:gd name="T14" fmla="*/ 174 w 43"/>
                <a:gd name="T15" fmla="*/ 162 h 94"/>
                <a:gd name="T16" fmla="*/ 266 w 43"/>
                <a:gd name="T17" fmla="*/ 35 h 94"/>
                <a:gd name="T18" fmla="*/ 254 w 43"/>
                <a:gd name="T19" fmla="*/ 8 h 94"/>
                <a:gd name="T20" fmla="*/ 229 w 43"/>
                <a:gd name="T21" fmla="*/ 13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" h="94">
                  <a:moveTo>
                    <a:pt x="37" y="2"/>
                  </a:moveTo>
                  <a:cubicBezTo>
                    <a:pt x="34" y="10"/>
                    <a:pt x="29" y="14"/>
                    <a:pt x="24" y="18"/>
                  </a:cubicBezTo>
                  <a:cubicBezTo>
                    <a:pt x="20" y="21"/>
                    <a:pt x="17" y="24"/>
                    <a:pt x="14" y="28"/>
                  </a:cubicBezTo>
                  <a:cubicBezTo>
                    <a:pt x="0" y="44"/>
                    <a:pt x="5" y="73"/>
                    <a:pt x="8" y="92"/>
                  </a:cubicBezTo>
                  <a:cubicBezTo>
                    <a:pt x="8" y="93"/>
                    <a:pt x="10" y="94"/>
                    <a:pt x="12" y="94"/>
                  </a:cubicBezTo>
                  <a:cubicBezTo>
                    <a:pt x="13" y="94"/>
                    <a:pt x="14" y="92"/>
                    <a:pt x="14" y="91"/>
                  </a:cubicBezTo>
                  <a:cubicBezTo>
                    <a:pt x="11" y="73"/>
                    <a:pt x="6" y="46"/>
                    <a:pt x="18" y="31"/>
                  </a:cubicBezTo>
                  <a:cubicBezTo>
                    <a:pt x="21" y="28"/>
                    <a:pt x="24" y="25"/>
                    <a:pt x="28" y="23"/>
                  </a:cubicBezTo>
                  <a:cubicBezTo>
                    <a:pt x="33" y="18"/>
                    <a:pt x="39" y="13"/>
                    <a:pt x="43" y="5"/>
                  </a:cubicBezTo>
                  <a:cubicBezTo>
                    <a:pt x="43" y="3"/>
                    <a:pt x="42" y="1"/>
                    <a:pt x="41" y="1"/>
                  </a:cubicBezTo>
                  <a:cubicBezTo>
                    <a:pt x="39" y="0"/>
                    <a:pt x="38" y="1"/>
                    <a:pt x="37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4" name="Freeform 868"/>
            <p:cNvSpPr>
              <a:spLocks/>
            </p:cNvSpPr>
            <p:nvPr/>
          </p:nvSpPr>
          <p:spPr bwMode="auto">
            <a:xfrm>
              <a:off x="4621" y="3369"/>
              <a:ext cx="95" cy="80"/>
            </a:xfrm>
            <a:custGeom>
              <a:avLst/>
              <a:gdLst>
                <a:gd name="T0" fmla="*/ 20 w 38"/>
                <a:gd name="T1" fmla="*/ 8 h 30"/>
                <a:gd name="T2" fmla="*/ 8 w 38"/>
                <a:gd name="T3" fmla="*/ 29 h 30"/>
                <a:gd name="T4" fmla="*/ 108 w 38"/>
                <a:gd name="T5" fmla="*/ 128 h 30"/>
                <a:gd name="T6" fmla="*/ 200 w 38"/>
                <a:gd name="T7" fmla="*/ 200 h 30"/>
                <a:gd name="T8" fmla="*/ 225 w 38"/>
                <a:gd name="T9" fmla="*/ 205 h 30"/>
                <a:gd name="T10" fmla="*/ 238 w 38"/>
                <a:gd name="T11" fmla="*/ 184 h 30"/>
                <a:gd name="T12" fmla="*/ 120 w 38"/>
                <a:gd name="T13" fmla="*/ 85 h 30"/>
                <a:gd name="T14" fmla="*/ 38 w 38"/>
                <a:gd name="T15" fmla="*/ 21 h 30"/>
                <a:gd name="T16" fmla="*/ 20 w 38"/>
                <a:gd name="T17" fmla="*/ 8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30">
                  <a:moveTo>
                    <a:pt x="3" y="1"/>
                  </a:moveTo>
                  <a:cubicBezTo>
                    <a:pt x="1" y="1"/>
                    <a:pt x="0" y="3"/>
                    <a:pt x="1" y="4"/>
                  </a:cubicBezTo>
                  <a:cubicBezTo>
                    <a:pt x="3" y="13"/>
                    <a:pt x="10" y="16"/>
                    <a:pt x="17" y="18"/>
                  </a:cubicBezTo>
                  <a:cubicBezTo>
                    <a:pt x="24" y="19"/>
                    <a:pt x="30" y="21"/>
                    <a:pt x="32" y="28"/>
                  </a:cubicBezTo>
                  <a:cubicBezTo>
                    <a:pt x="33" y="29"/>
                    <a:pt x="34" y="30"/>
                    <a:pt x="36" y="29"/>
                  </a:cubicBezTo>
                  <a:cubicBezTo>
                    <a:pt x="38" y="29"/>
                    <a:pt x="38" y="27"/>
                    <a:pt x="38" y="26"/>
                  </a:cubicBezTo>
                  <a:cubicBezTo>
                    <a:pt x="34" y="16"/>
                    <a:pt x="26" y="14"/>
                    <a:pt x="19" y="12"/>
                  </a:cubicBezTo>
                  <a:cubicBezTo>
                    <a:pt x="12" y="10"/>
                    <a:pt x="8" y="8"/>
                    <a:pt x="6" y="3"/>
                  </a:cubicBezTo>
                  <a:cubicBezTo>
                    <a:pt x="6" y="1"/>
                    <a:pt x="4" y="0"/>
                    <a:pt x="3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5" name="Freeform 869"/>
            <p:cNvSpPr>
              <a:spLocks/>
            </p:cNvSpPr>
            <p:nvPr/>
          </p:nvSpPr>
          <p:spPr bwMode="auto">
            <a:xfrm>
              <a:off x="4969" y="3135"/>
              <a:ext cx="235" cy="141"/>
            </a:xfrm>
            <a:custGeom>
              <a:avLst/>
              <a:gdLst>
                <a:gd name="T0" fmla="*/ 13 w 94"/>
                <a:gd name="T1" fmla="*/ 77 h 53"/>
                <a:gd name="T2" fmla="*/ 8 w 94"/>
                <a:gd name="T3" fmla="*/ 106 h 53"/>
                <a:gd name="T4" fmla="*/ 33 w 94"/>
                <a:gd name="T5" fmla="*/ 114 h 53"/>
                <a:gd name="T6" fmla="*/ 345 w 94"/>
                <a:gd name="T7" fmla="*/ 120 h 53"/>
                <a:gd name="T8" fmla="*/ 420 w 94"/>
                <a:gd name="T9" fmla="*/ 218 h 53"/>
                <a:gd name="T10" fmla="*/ 563 w 94"/>
                <a:gd name="T11" fmla="*/ 375 h 53"/>
                <a:gd name="T12" fmla="*/ 588 w 94"/>
                <a:gd name="T13" fmla="*/ 354 h 53"/>
                <a:gd name="T14" fmla="*/ 570 w 94"/>
                <a:gd name="T15" fmla="*/ 333 h 53"/>
                <a:gd name="T16" fmla="*/ 450 w 94"/>
                <a:gd name="T17" fmla="*/ 197 h 53"/>
                <a:gd name="T18" fmla="*/ 370 w 94"/>
                <a:gd name="T19" fmla="*/ 85 h 53"/>
                <a:gd name="T20" fmla="*/ 13 w 94"/>
                <a:gd name="T21" fmla="*/ 77 h 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53">
                  <a:moveTo>
                    <a:pt x="2" y="11"/>
                  </a:moveTo>
                  <a:cubicBezTo>
                    <a:pt x="1" y="12"/>
                    <a:pt x="0" y="13"/>
                    <a:pt x="1" y="15"/>
                  </a:cubicBezTo>
                  <a:cubicBezTo>
                    <a:pt x="2" y="16"/>
                    <a:pt x="4" y="17"/>
                    <a:pt x="5" y="16"/>
                  </a:cubicBezTo>
                  <a:cubicBezTo>
                    <a:pt x="20" y="8"/>
                    <a:pt x="42" y="6"/>
                    <a:pt x="55" y="17"/>
                  </a:cubicBezTo>
                  <a:cubicBezTo>
                    <a:pt x="60" y="20"/>
                    <a:pt x="63" y="25"/>
                    <a:pt x="67" y="31"/>
                  </a:cubicBezTo>
                  <a:cubicBezTo>
                    <a:pt x="74" y="40"/>
                    <a:pt x="80" y="50"/>
                    <a:pt x="90" y="53"/>
                  </a:cubicBezTo>
                  <a:cubicBezTo>
                    <a:pt x="91" y="53"/>
                    <a:pt x="93" y="52"/>
                    <a:pt x="94" y="50"/>
                  </a:cubicBezTo>
                  <a:cubicBezTo>
                    <a:pt x="94" y="49"/>
                    <a:pt x="93" y="47"/>
                    <a:pt x="91" y="47"/>
                  </a:cubicBezTo>
                  <a:cubicBezTo>
                    <a:pt x="84" y="45"/>
                    <a:pt x="78" y="36"/>
                    <a:pt x="72" y="28"/>
                  </a:cubicBezTo>
                  <a:cubicBezTo>
                    <a:pt x="68" y="22"/>
                    <a:pt x="64" y="16"/>
                    <a:pt x="59" y="12"/>
                  </a:cubicBezTo>
                  <a:cubicBezTo>
                    <a:pt x="44" y="0"/>
                    <a:pt x="19" y="2"/>
                    <a:pt x="2" y="1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6" name="Freeform 870"/>
            <p:cNvSpPr>
              <a:spLocks/>
            </p:cNvSpPr>
            <p:nvPr/>
          </p:nvSpPr>
          <p:spPr bwMode="auto">
            <a:xfrm>
              <a:off x="5171" y="3055"/>
              <a:ext cx="253" cy="69"/>
            </a:xfrm>
            <a:custGeom>
              <a:avLst/>
              <a:gdLst>
                <a:gd name="T0" fmla="*/ 376 w 101"/>
                <a:gd name="T1" fmla="*/ 72 h 26"/>
                <a:gd name="T2" fmla="*/ 288 w 101"/>
                <a:gd name="T3" fmla="*/ 106 h 26"/>
                <a:gd name="T4" fmla="*/ 58 w 101"/>
                <a:gd name="T5" fmla="*/ 85 h 26"/>
                <a:gd name="T6" fmla="*/ 25 w 101"/>
                <a:gd name="T7" fmla="*/ 72 h 26"/>
                <a:gd name="T8" fmla="*/ 0 w 101"/>
                <a:gd name="T9" fmla="*/ 85 h 26"/>
                <a:gd name="T10" fmla="*/ 13 w 101"/>
                <a:gd name="T11" fmla="*/ 111 h 26"/>
                <a:gd name="T12" fmla="*/ 45 w 101"/>
                <a:gd name="T13" fmla="*/ 119 h 26"/>
                <a:gd name="T14" fmla="*/ 301 w 101"/>
                <a:gd name="T15" fmla="*/ 149 h 26"/>
                <a:gd name="T16" fmla="*/ 396 w 101"/>
                <a:gd name="T17" fmla="*/ 111 h 26"/>
                <a:gd name="T18" fmla="*/ 609 w 101"/>
                <a:gd name="T19" fmla="*/ 64 h 26"/>
                <a:gd name="T20" fmla="*/ 626 w 101"/>
                <a:gd name="T21" fmla="*/ 50 h 26"/>
                <a:gd name="T22" fmla="*/ 614 w 101"/>
                <a:gd name="T23" fmla="*/ 21 h 26"/>
                <a:gd name="T24" fmla="*/ 376 w 101"/>
                <a:gd name="T25" fmla="*/ 72 h 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1" h="26">
                  <a:moveTo>
                    <a:pt x="60" y="10"/>
                  </a:moveTo>
                  <a:cubicBezTo>
                    <a:pt x="56" y="12"/>
                    <a:pt x="51" y="14"/>
                    <a:pt x="46" y="15"/>
                  </a:cubicBezTo>
                  <a:cubicBezTo>
                    <a:pt x="33" y="19"/>
                    <a:pt x="22" y="16"/>
                    <a:pt x="9" y="1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10"/>
                    <a:pt x="0" y="12"/>
                  </a:cubicBezTo>
                  <a:cubicBezTo>
                    <a:pt x="0" y="14"/>
                    <a:pt x="0" y="15"/>
                    <a:pt x="2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20" y="22"/>
                    <a:pt x="32" y="26"/>
                    <a:pt x="48" y="21"/>
                  </a:cubicBezTo>
                  <a:cubicBezTo>
                    <a:pt x="53" y="20"/>
                    <a:pt x="58" y="18"/>
                    <a:pt x="63" y="16"/>
                  </a:cubicBezTo>
                  <a:cubicBezTo>
                    <a:pt x="74" y="11"/>
                    <a:pt x="84" y="6"/>
                    <a:pt x="97" y="9"/>
                  </a:cubicBezTo>
                  <a:cubicBezTo>
                    <a:pt x="98" y="10"/>
                    <a:pt x="100" y="8"/>
                    <a:pt x="100" y="7"/>
                  </a:cubicBezTo>
                  <a:cubicBezTo>
                    <a:pt x="101" y="5"/>
                    <a:pt x="100" y="4"/>
                    <a:pt x="98" y="3"/>
                  </a:cubicBezTo>
                  <a:cubicBezTo>
                    <a:pt x="84" y="0"/>
                    <a:pt x="72" y="5"/>
                    <a:pt x="60" y="1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7" name="Freeform 871"/>
            <p:cNvSpPr>
              <a:spLocks/>
            </p:cNvSpPr>
            <p:nvPr/>
          </p:nvSpPr>
          <p:spPr bwMode="auto">
            <a:xfrm>
              <a:off x="5256" y="2807"/>
              <a:ext cx="198" cy="194"/>
            </a:xfrm>
            <a:custGeom>
              <a:avLst/>
              <a:gdLst>
                <a:gd name="T0" fmla="*/ 464 w 79"/>
                <a:gd name="T1" fmla="*/ 8 h 73"/>
                <a:gd name="T2" fmla="*/ 371 w 79"/>
                <a:gd name="T3" fmla="*/ 21 h 73"/>
                <a:gd name="T4" fmla="*/ 258 w 79"/>
                <a:gd name="T5" fmla="*/ 43 h 73"/>
                <a:gd name="T6" fmla="*/ 163 w 79"/>
                <a:gd name="T7" fmla="*/ 197 h 73"/>
                <a:gd name="T8" fmla="*/ 150 w 79"/>
                <a:gd name="T9" fmla="*/ 234 h 73"/>
                <a:gd name="T10" fmla="*/ 25 w 79"/>
                <a:gd name="T11" fmla="*/ 444 h 73"/>
                <a:gd name="T12" fmla="*/ 0 w 79"/>
                <a:gd name="T13" fmla="*/ 460 h 73"/>
                <a:gd name="T14" fmla="*/ 13 w 79"/>
                <a:gd name="T15" fmla="*/ 486 h 73"/>
                <a:gd name="T16" fmla="*/ 188 w 79"/>
                <a:gd name="T17" fmla="*/ 247 h 73"/>
                <a:gd name="T18" fmla="*/ 201 w 79"/>
                <a:gd name="T19" fmla="*/ 213 h 73"/>
                <a:gd name="T20" fmla="*/ 276 w 79"/>
                <a:gd name="T21" fmla="*/ 77 h 73"/>
                <a:gd name="T22" fmla="*/ 371 w 79"/>
                <a:gd name="T23" fmla="*/ 64 h 73"/>
                <a:gd name="T24" fmla="*/ 484 w 79"/>
                <a:gd name="T25" fmla="*/ 50 h 73"/>
                <a:gd name="T26" fmla="*/ 489 w 79"/>
                <a:gd name="T27" fmla="*/ 21 h 73"/>
                <a:gd name="T28" fmla="*/ 464 w 79"/>
                <a:gd name="T29" fmla="*/ 8 h 7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9" h="73">
                  <a:moveTo>
                    <a:pt x="74" y="1"/>
                  </a:moveTo>
                  <a:cubicBezTo>
                    <a:pt x="70" y="3"/>
                    <a:pt x="65" y="3"/>
                    <a:pt x="59" y="3"/>
                  </a:cubicBezTo>
                  <a:cubicBezTo>
                    <a:pt x="53" y="3"/>
                    <a:pt x="46" y="2"/>
                    <a:pt x="41" y="6"/>
                  </a:cubicBezTo>
                  <a:cubicBezTo>
                    <a:pt x="33" y="10"/>
                    <a:pt x="29" y="20"/>
                    <a:pt x="26" y="28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41"/>
                    <a:pt x="12" y="65"/>
                    <a:pt x="4" y="63"/>
                  </a:cubicBezTo>
                  <a:cubicBezTo>
                    <a:pt x="3" y="62"/>
                    <a:pt x="1" y="63"/>
                    <a:pt x="0" y="65"/>
                  </a:cubicBezTo>
                  <a:cubicBezTo>
                    <a:pt x="0" y="67"/>
                    <a:pt x="1" y="68"/>
                    <a:pt x="2" y="69"/>
                  </a:cubicBezTo>
                  <a:cubicBezTo>
                    <a:pt x="16" y="73"/>
                    <a:pt x="25" y="48"/>
                    <a:pt x="30" y="35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3"/>
                    <a:pt x="38" y="14"/>
                    <a:pt x="44" y="11"/>
                  </a:cubicBezTo>
                  <a:cubicBezTo>
                    <a:pt x="48" y="9"/>
                    <a:pt x="53" y="9"/>
                    <a:pt x="59" y="9"/>
                  </a:cubicBezTo>
                  <a:cubicBezTo>
                    <a:pt x="65" y="9"/>
                    <a:pt x="71" y="9"/>
                    <a:pt x="77" y="7"/>
                  </a:cubicBezTo>
                  <a:cubicBezTo>
                    <a:pt x="79" y="6"/>
                    <a:pt x="79" y="4"/>
                    <a:pt x="78" y="3"/>
                  </a:cubicBezTo>
                  <a:cubicBezTo>
                    <a:pt x="78" y="1"/>
                    <a:pt x="76" y="0"/>
                    <a:pt x="74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8" name="Freeform 872"/>
            <p:cNvSpPr>
              <a:spLocks/>
            </p:cNvSpPr>
            <p:nvPr/>
          </p:nvSpPr>
          <p:spPr bwMode="auto">
            <a:xfrm>
              <a:off x="5289" y="3188"/>
              <a:ext cx="152" cy="195"/>
            </a:xfrm>
            <a:custGeom>
              <a:avLst/>
              <a:gdLst>
                <a:gd name="T0" fmla="*/ 5 w 61"/>
                <a:gd name="T1" fmla="*/ 13 h 73"/>
                <a:gd name="T2" fmla="*/ 12 w 61"/>
                <a:gd name="T3" fmla="*/ 43 h 73"/>
                <a:gd name="T4" fmla="*/ 92 w 61"/>
                <a:gd name="T5" fmla="*/ 142 h 73"/>
                <a:gd name="T6" fmla="*/ 179 w 61"/>
                <a:gd name="T7" fmla="*/ 248 h 73"/>
                <a:gd name="T8" fmla="*/ 199 w 61"/>
                <a:gd name="T9" fmla="*/ 264 h 73"/>
                <a:gd name="T10" fmla="*/ 292 w 61"/>
                <a:gd name="T11" fmla="*/ 492 h 73"/>
                <a:gd name="T12" fmla="*/ 299 w 61"/>
                <a:gd name="T13" fmla="*/ 521 h 73"/>
                <a:gd name="T14" fmla="*/ 324 w 61"/>
                <a:gd name="T15" fmla="*/ 508 h 73"/>
                <a:gd name="T16" fmla="*/ 217 w 61"/>
                <a:gd name="T17" fmla="*/ 227 h 73"/>
                <a:gd name="T18" fmla="*/ 199 w 61"/>
                <a:gd name="T19" fmla="*/ 214 h 73"/>
                <a:gd name="T20" fmla="*/ 125 w 61"/>
                <a:gd name="T21" fmla="*/ 115 h 73"/>
                <a:gd name="T22" fmla="*/ 30 w 61"/>
                <a:gd name="T23" fmla="*/ 0 h 73"/>
                <a:gd name="T24" fmla="*/ 5 w 61"/>
                <a:gd name="T25" fmla="*/ 13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1" h="73">
                  <a:moveTo>
                    <a:pt x="1" y="2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8" y="8"/>
                    <a:pt x="11" y="14"/>
                    <a:pt x="15" y="20"/>
                  </a:cubicBezTo>
                  <a:cubicBezTo>
                    <a:pt x="19" y="25"/>
                    <a:pt x="23" y="31"/>
                    <a:pt x="29" y="35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45" y="46"/>
                    <a:pt x="53" y="51"/>
                    <a:pt x="47" y="69"/>
                  </a:cubicBezTo>
                  <a:cubicBezTo>
                    <a:pt x="46" y="70"/>
                    <a:pt x="47" y="72"/>
                    <a:pt x="48" y="73"/>
                  </a:cubicBezTo>
                  <a:cubicBezTo>
                    <a:pt x="50" y="73"/>
                    <a:pt x="52" y="72"/>
                    <a:pt x="52" y="71"/>
                  </a:cubicBezTo>
                  <a:cubicBezTo>
                    <a:pt x="61" y="49"/>
                    <a:pt x="49" y="41"/>
                    <a:pt x="35" y="3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7" y="27"/>
                    <a:pt x="24" y="22"/>
                    <a:pt x="20" y="16"/>
                  </a:cubicBezTo>
                  <a:cubicBezTo>
                    <a:pt x="16" y="10"/>
                    <a:pt x="12" y="3"/>
                    <a:pt x="5" y="0"/>
                  </a:cubicBezTo>
                  <a:cubicBezTo>
                    <a:pt x="3" y="0"/>
                    <a:pt x="2" y="0"/>
                    <a:pt x="1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9" name="Freeform 873"/>
            <p:cNvSpPr>
              <a:spLocks/>
            </p:cNvSpPr>
            <p:nvPr/>
          </p:nvSpPr>
          <p:spPr bwMode="auto">
            <a:xfrm>
              <a:off x="5244" y="3327"/>
              <a:ext cx="77" cy="240"/>
            </a:xfrm>
            <a:custGeom>
              <a:avLst/>
              <a:gdLst>
                <a:gd name="T0" fmla="*/ 50 w 31"/>
                <a:gd name="T1" fmla="*/ 8 h 90"/>
                <a:gd name="T2" fmla="*/ 42 w 31"/>
                <a:gd name="T3" fmla="*/ 35 h 90"/>
                <a:gd name="T4" fmla="*/ 42 w 31"/>
                <a:gd name="T5" fmla="*/ 179 h 90"/>
                <a:gd name="T6" fmla="*/ 30 w 31"/>
                <a:gd name="T7" fmla="*/ 221 h 90"/>
                <a:gd name="T8" fmla="*/ 154 w 31"/>
                <a:gd name="T9" fmla="*/ 627 h 90"/>
                <a:gd name="T10" fmla="*/ 179 w 31"/>
                <a:gd name="T11" fmla="*/ 632 h 90"/>
                <a:gd name="T12" fmla="*/ 186 w 31"/>
                <a:gd name="T13" fmla="*/ 605 h 90"/>
                <a:gd name="T14" fmla="*/ 67 w 31"/>
                <a:gd name="T15" fmla="*/ 227 h 90"/>
                <a:gd name="T16" fmla="*/ 79 w 31"/>
                <a:gd name="T17" fmla="*/ 184 h 90"/>
                <a:gd name="T18" fmla="*/ 75 w 31"/>
                <a:gd name="T19" fmla="*/ 13 h 90"/>
                <a:gd name="T20" fmla="*/ 50 w 31"/>
                <a:gd name="T21" fmla="*/ 8 h 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1" h="90">
                  <a:moveTo>
                    <a:pt x="8" y="1"/>
                  </a:moveTo>
                  <a:cubicBezTo>
                    <a:pt x="6" y="2"/>
                    <a:pt x="6" y="3"/>
                    <a:pt x="7" y="5"/>
                  </a:cubicBezTo>
                  <a:cubicBezTo>
                    <a:pt x="10" y="12"/>
                    <a:pt x="9" y="17"/>
                    <a:pt x="7" y="25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53"/>
                    <a:pt x="13" y="73"/>
                    <a:pt x="25" y="88"/>
                  </a:cubicBezTo>
                  <a:cubicBezTo>
                    <a:pt x="26" y="90"/>
                    <a:pt x="28" y="90"/>
                    <a:pt x="29" y="89"/>
                  </a:cubicBezTo>
                  <a:cubicBezTo>
                    <a:pt x="31" y="88"/>
                    <a:pt x="31" y="86"/>
                    <a:pt x="30" y="85"/>
                  </a:cubicBezTo>
                  <a:cubicBezTo>
                    <a:pt x="19" y="71"/>
                    <a:pt x="6" y="52"/>
                    <a:pt x="11" y="32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19"/>
                    <a:pt x="17" y="11"/>
                    <a:pt x="12" y="2"/>
                  </a:cubicBezTo>
                  <a:cubicBezTo>
                    <a:pt x="11" y="1"/>
                    <a:pt x="9" y="0"/>
                    <a:pt x="8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0" name="Freeform 874"/>
            <p:cNvSpPr>
              <a:spLocks/>
            </p:cNvSpPr>
            <p:nvPr/>
          </p:nvSpPr>
          <p:spPr bwMode="auto">
            <a:xfrm>
              <a:off x="5049" y="3327"/>
              <a:ext cx="75" cy="256"/>
            </a:xfrm>
            <a:custGeom>
              <a:avLst/>
              <a:gdLst>
                <a:gd name="T0" fmla="*/ 0 w 30"/>
                <a:gd name="T1" fmla="*/ 21 h 96"/>
                <a:gd name="T2" fmla="*/ 20 w 30"/>
                <a:gd name="T3" fmla="*/ 43 h 96"/>
                <a:gd name="T4" fmla="*/ 138 w 30"/>
                <a:gd name="T5" fmla="*/ 269 h 96"/>
                <a:gd name="T6" fmla="*/ 120 w 30"/>
                <a:gd name="T7" fmla="*/ 397 h 96"/>
                <a:gd name="T8" fmla="*/ 158 w 30"/>
                <a:gd name="T9" fmla="*/ 675 h 96"/>
                <a:gd name="T10" fmla="*/ 183 w 30"/>
                <a:gd name="T11" fmla="*/ 675 h 96"/>
                <a:gd name="T12" fmla="*/ 183 w 30"/>
                <a:gd name="T13" fmla="*/ 648 h 96"/>
                <a:gd name="T14" fmla="*/ 158 w 30"/>
                <a:gd name="T15" fmla="*/ 413 h 96"/>
                <a:gd name="T16" fmla="*/ 175 w 30"/>
                <a:gd name="T17" fmla="*/ 269 h 96"/>
                <a:gd name="T18" fmla="*/ 25 w 30"/>
                <a:gd name="T19" fmla="*/ 0 h 96"/>
                <a:gd name="T20" fmla="*/ 0 w 30"/>
                <a:gd name="T21" fmla="*/ 21 h 9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" h="96">
                  <a:moveTo>
                    <a:pt x="0" y="3"/>
                  </a:moveTo>
                  <a:cubicBezTo>
                    <a:pt x="0" y="5"/>
                    <a:pt x="1" y="6"/>
                    <a:pt x="3" y="6"/>
                  </a:cubicBezTo>
                  <a:cubicBezTo>
                    <a:pt x="14" y="8"/>
                    <a:pt x="22" y="28"/>
                    <a:pt x="22" y="38"/>
                  </a:cubicBezTo>
                  <a:cubicBezTo>
                    <a:pt x="22" y="44"/>
                    <a:pt x="21" y="50"/>
                    <a:pt x="19" y="56"/>
                  </a:cubicBezTo>
                  <a:cubicBezTo>
                    <a:pt x="16" y="69"/>
                    <a:pt x="12" y="83"/>
                    <a:pt x="25" y="95"/>
                  </a:cubicBezTo>
                  <a:cubicBezTo>
                    <a:pt x="26" y="96"/>
                    <a:pt x="28" y="96"/>
                    <a:pt x="29" y="95"/>
                  </a:cubicBezTo>
                  <a:cubicBezTo>
                    <a:pt x="30" y="94"/>
                    <a:pt x="30" y="92"/>
                    <a:pt x="29" y="91"/>
                  </a:cubicBezTo>
                  <a:cubicBezTo>
                    <a:pt x="19" y="81"/>
                    <a:pt x="22" y="70"/>
                    <a:pt x="25" y="58"/>
                  </a:cubicBezTo>
                  <a:cubicBezTo>
                    <a:pt x="27" y="51"/>
                    <a:pt x="28" y="45"/>
                    <a:pt x="28" y="38"/>
                  </a:cubicBezTo>
                  <a:cubicBezTo>
                    <a:pt x="28" y="26"/>
                    <a:pt x="19" y="2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1" name="Freeform 875"/>
            <p:cNvSpPr>
              <a:spLocks/>
            </p:cNvSpPr>
            <p:nvPr/>
          </p:nvSpPr>
          <p:spPr bwMode="auto">
            <a:xfrm>
              <a:off x="4939" y="3471"/>
              <a:ext cx="102" cy="162"/>
            </a:xfrm>
            <a:custGeom>
              <a:avLst/>
              <a:gdLst>
                <a:gd name="T0" fmla="*/ 5 w 41"/>
                <a:gd name="T1" fmla="*/ 13 h 61"/>
                <a:gd name="T2" fmla="*/ 12 w 41"/>
                <a:gd name="T3" fmla="*/ 42 h 61"/>
                <a:gd name="T4" fmla="*/ 87 w 41"/>
                <a:gd name="T5" fmla="*/ 85 h 61"/>
                <a:gd name="T6" fmla="*/ 174 w 41"/>
                <a:gd name="T7" fmla="*/ 175 h 61"/>
                <a:gd name="T8" fmla="*/ 192 w 41"/>
                <a:gd name="T9" fmla="*/ 282 h 61"/>
                <a:gd name="T10" fmla="*/ 216 w 41"/>
                <a:gd name="T11" fmla="*/ 417 h 61"/>
                <a:gd name="T12" fmla="*/ 241 w 41"/>
                <a:gd name="T13" fmla="*/ 422 h 61"/>
                <a:gd name="T14" fmla="*/ 249 w 41"/>
                <a:gd name="T15" fmla="*/ 396 h 61"/>
                <a:gd name="T16" fmla="*/ 229 w 41"/>
                <a:gd name="T17" fmla="*/ 282 h 61"/>
                <a:gd name="T18" fmla="*/ 211 w 41"/>
                <a:gd name="T19" fmla="*/ 154 h 61"/>
                <a:gd name="T20" fmla="*/ 100 w 41"/>
                <a:gd name="T21" fmla="*/ 50 h 61"/>
                <a:gd name="T22" fmla="*/ 30 w 41"/>
                <a:gd name="T23" fmla="*/ 8 h 61"/>
                <a:gd name="T24" fmla="*/ 5 w 41"/>
                <a:gd name="T25" fmla="*/ 13 h 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61">
                  <a:moveTo>
                    <a:pt x="1" y="2"/>
                  </a:moveTo>
                  <a:cubicBezTo>
                    <a:pt x="0" y="3"/>
                    <a:pt x="0" y="5"/>
                    <a:pt x="2" y="6"/>
                  </a:cubicBezTo>
                  <a:cubicBezTo>
                    <a:pt x="6" y="9"/>
                    <a:pt x="10" y="11"/>
                    <a:pt x="14" y="12"/>
                  </a:cubicBezTo>
                  <a:cubicBezTo>
                    <a:pt x="20" y="15"/>
                    <a:pt x="25" y="17"/>
                    <a:pt x="28" y="25"/>
                  </a:cubicBezTo>
                  <a:cubicBezTo>
                    <a:pt x="30" y="29"/>
                    <a:pt x="31" y="35"/>
                    <a:pt x="31" y="40"/>
                  </a:cubicBezTo>
                  <a:cubicBezTo>
                    <a:pt x="32" y="46"/>
                    <a:pt x="32" y="53"/>
                    <a:pt x="35" y="59"/>
                  </a:cubicBezTo>
                  <a:cubicBezTo>
                    <a:pt x="36" y="60"/>
                    <a:pt x="38" y="61"/>
                    <a:pt x="39" y="60"/>
                  </a:cubicBezTo>
                  <a:cubicBezTo>
                    <a:pt x="41" y="59"/>
                    <a:pt x="41" y="57"/>
                    <a:pt x="40" y="56"/>
                  </a:cubicBezTo>
                  <a:cubicBezTo>
                    <a:pt x="38" y="51"/>
                    <a:pt x="38" y="46"/>
                    <a:pt x="37" y="40"/>
                  </a:cubicBezTo>
                  <a:cubicBezTo>
                    <a:pt x="36" y="34"/>
                    <a:pt x="36" y="28"/>
                    <a:pt x="34" y="22"/>
                  </a:cubicBezTo>
                  <a:cubicBezTo>
                    <a:pt x="29" y="12"/>
                    <a:pt x="22" y="9"/>
                    <a:pt x="16" y="7"/>
                  </a:cubicBezTo>
                  <a:cubicBezTo>
                    <a:pt x="12" y="5"/>
                    <a:pt x="9" y="4"/>
                    <a:pt x="5" y="1"/>
                  </a:cubicBezTo>
                  <a:cubicBezTo>
                    <a:pt x="4" y="0"/>
                    <a:pt x="2" y="1"/>
                    <a:pt x="1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2" name="Freeform 876"/>
            <p:cNvSpPr>
              <a:spLocks/>
            </p:cNvSpPr>
            <p:nvPr/>
          </p:nvSpPr>
          <p:spPr bwMode="auto">
            <a:xfrm>
              <a:off x="5161" y="3492"/>
              <a:ext cx="70" cy="235"/>
            </a:xfrm>
            <a:custGeom>
              <a:avLst/>
              <a:gdLst>
                <a:gd name="T0" fmla="*/ 20 w 28"/>
                <a:gd name="T1" fmla="*/ 8 h 88"/>
                <a:gd name="T2" fmla="*/ 0 w 28"/>
                <a:gd name="T3" fmla="*/ 29 h 88"/>
                <a:gd name="T4" fmla="*/ 20 w 28"/>
                <a:gd name="T5" fmla="*/ 120 h 88"/>
                <a:gd name="T6" fmla="*/ 33 w 28"/>
                <a:gd name="T7" fmla="*/ 163 h 88"/>
                <a:gd name="T8" fmla="*/ 25 w 28"/>
                <a:gd name="T9" fmla="*/ 264 h 88"/>
                <a:gd name="T10" fmla="*/ 20 w 28"/>
                <a:gd name="T11" fmla="*/ 342 h 88"/>
                <a:gd name="T12" fmla="*/ 145 w 28"/>
                <a:gd name="T13" fmla="*/ 620 h 88"/>
                <a:gd name="T14" fmla="*/ 175 w 28"/>
                <a:gd name="T15" fmla="*/ 614 h 88"/>
                <a:gd name="T16" fmla="*/ 170 w 28"/>
                <a:gd name="T17" fmla="*/ 585 h 88"/>
                <a:gd name="T18" fmla="*/ 58 w 28"/>
                <a:gd name="T19" fmla="*/ 342 h 88"/>
                <a:gd name="T20" fmla="*/ 63 w 28"/>
                <a:gd name="T21" fmla="*/ 278 h 88"/>
                <a:gd name="T22" fmla="*/ 70 w 28"/>
                <a:gd name="T23" fmla="*/ 158 h 88"/>
                <a:gd name="T24" fmla="*/ 58 w 28"/>
                <a:gd name="T25" fmla="*/ 107 h 88"/>
                <a:gd name="T26" fmla="*/ 38 w 28"/>
                <a:gd name="T27" fmla="*/ 21 h 88"/>
                <a:gd name="T28" fmla="*/ 20 w 28"/>
                <a:gd name="T29" fmla="*/ 8 h 8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8" h="88">
                  <a:moveTo>
                    <a:pt x="3" y="1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1" y="9"/>
                    <a:pt x="2" y="13"/>
                    <a:pt x="3" y="17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9"/>
                    <a:pt x="6" y="33"/>
                    <a:pt x="4" y="37"/>
                  </a:cubicBezTo>
                  <a:cubicBezTo>
                    <a:pt x="4" y="41"/>
                    <a:pt x="3" y="44"/>
                    <a:pt x="3" y="48"/>
                  </a:cubicBezTo>
                  <a:cubicBezTo>
                    <a:pt x="2" y="63"/>
                    <a:pt x="10" y="78"/>
                    <a:pt x="23" y="87"/>
                  </a:cubicBezTo>
                  <a:cubicBezTo>
                    <a:pt x="25" y="88"/>
                    <a:pt x="27" y="88"/>
                    <a:pt x="28" y="86"/>
                  </a:cubicBezTo>
                  <a:cubicBezTo>
                    <a:pt x="28" y="85"/>
                    <a:pt x="28" y="83"/>
                    <a:pt x="27" y="82"/>
                  </a:cubicBezTo>
                  <a:cubicBezTo>
                    <a:pt x="15" y="74"/>
                    <a:pt x="8" y="61"/>
                    <a:pt x="9" y="48"/>
                  </a:cubicBezTo>
                  <a:cubicBezTo>
                    <a:pt x="9" y="45"/>
                    <a:pt x="10" y="42"/>
                    <a:pt x="10" y="39"/>
                  </a:cubicBezTo>
                  <a:cubicBezTo>
                    <a:pt x="11" y="34"/>
                    <a:pt x="13" y="29"/>
                    <a:pt x="11" y="22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1"/>
                    <a:pt x="7" y="7"/>
                    <a:pt x="6" y="3"/>
                  </a:cubicBezTo>
                  <a:cubicBezTo>
                    <a:pt x="6" y="2"/>
                    <a:pt x="4" y="0"/>
                    <a:pt x="3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3" name="Freeform 877"/>
            <p:cNvSpPr>
              <a:spLocks/>
            </p:cNvSpPr>
            <p:nvPr/>
          </p:nvSpPr>
          <p:spPr bwMode="auto">
            <a:xfrm>
              <a:off x="4629" y="2785"/>
              <a:ext cx="120" cy="323"/>
            </a:xfrm>
            <a:custGeom>
              <a:avLst/>
              <a:gdLst>
                <a:gd name="T0" fmla="*/ 13 w 48"/>
                <a:gd name="T1" fmla="*/ 8 h 121"/>
                <a:gd name="T2" fmla="*/ 8 w 48"/>
                <a:gd name="T3" fmla="*/ 29 h 121"/>
                <a:gd name="T4" fmla="*/ 45 w 48"/>
                <a:gd name="T5" fmla="*/ 120 h 121"/>
                <a:gd name="T6" fmla="*/ 75 w 48"/>
                <a:gd name="T7" fmla="*/ 192 h 121"/>
                <a:gd name="T8" fmla="*/ 100 w 48"/>
                <a:gd name="T9" fmla="*/ 414 h 121"/>
                <a:gd name="T10" fmla="*/ 100 w 48"/>
                <a:gd name="T11" fmla="*/ 435 h 121"/>
                <a:gd name="T12" fmla="*/ 183 w 48"/>
                <a:gd name="T13" fmla="*/ 657 h 121"/>
                <a:gd name="T14" fmla="*/ 258 w 48"/>
                <a:gd name="T15" fmla="*/ 841 h 121"/>
                <a:gd name="T16" fmla="*/ 275 w 48"/>
                <a:gd name="T17" fmla="*/ 862 h 121"/>
                <a:gd name="T18" fmla="*/ 295 w 48"/>
                <a:gd name="T19" fmla="*/ 841 h 121"/>
                <a:gd name="T20" fmla="*/ 213 w 48"/>
                <a:gd name="T21" fmla="*/ 627 h 121"/>
                <a:gd name="T22" fmla="*/ 138 w 48"/>
                <a:gd name="T23" fmla="*/ 435 h 121"/>
                <a:gd name="T24" fmla="*/ 138 w 48"/>
                <a:gd name="T25" fmla="*/ 419 h 121"/>
                <a:gd name="T26" fmla="*/ 113 w 48"/>
                <a:gd name="T27" fmla="*/ 179 h 121"/>
                <a:gd name="T28" fmla="*/ 75 w 48"/>
                <a:gd name="T29" fmla="*/ 99 h 121"/>
                <a:gd name="T30" fmla="*/ 38 w 48"/>
                <a:gd name="T31" fmla="*/ 13 h 121"/>
                <a:gd name="T32" fmla="*/ 13 w 48"/>
                <a:gd name="T33" fmla="*/ 8 h 1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8" h="121">
                  <a:moveTo>
                    <a:pt x="2" y="1"/>
                  </a:moveTo>
                  <a:cubicBezTo>
                    <a:pt x="1" y="1"/>
                    <a:pt x="0" y="3"/>
                    <a:pt x="1" y="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7" y="39"/>
                    <a:pt x="17" y="47"/>
                    <a:pt x="16" y="5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74"/>
                    <a:pt x="23" y="83"/>
                    <a:pt x="29" y="92"/>
                  </a:cubicBezTo>
                  <a:cubicBezTo>
                    <a:pt x="36" y="100"/>
                    <a:pt x="42" y="108"/>
                    <a:pt x="41" y="118"/>
                  </a:cubicBezTo>
                  <a:cubicBezTo>
                    <a:pt x="41" y="119"/>
                    <a:pt x="43" y="121"/>
                    <a:pt x="44" y="121"/>
                  </a:cubicBezTo>
                  <a:cubicBezTo>
                    <a:pt x="46" y="121"/>
                    <a:pt x="47" y="119"/>
                    <a:pt x="47" y="118"/>
                  </a:cubicBezTo>
                  <a:cubicBezTo>
                    <a:pt x="48" y="106"/>
                    <a:pt x="41" y="97"/>
                    <a:pt x="34" y="88"/>
                  </a:cubicBezTo>
                  <a:cubicBezTo>
                    <a:pt x="28" y="80"/>
                    <a:pt x="21" y="72"/>
                    <a:pt x="22" y="61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47"/>
                    <a:pt x="23" y="38"/>
                    <a:pt x="18" y="2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4" name="Freeform 878"/>
            <p:cNvSpPr>
              <a:spLocks/>
            </p:cNvSpPr>
            <p:nvPr/>
          </p:nvSpPr>
          <p:spPr bwMode="auto">
            <a:xfrm>
              <a:off x="4794" y="2775"/>
              <a:ext cx="55" cy="218"/>
            </a:xfrm>
            <a:custGeom>
              <a:avLst/>
              <a:gdLst>
                <a:gd name="T0" fmla="*/ 58 w 22"/>
                <a:gd name="T1" fmla="*/ 8 h 82"/>
                <a:gd name="T2" fmla="*/ 45 w 22"/>
                <a:gd name="T3" fmla="*/ 29 h 82"/>
                <a:gd name="T4" fmla="*/ 63 w 22"/>
                <a:gd name="T5" fmla="*/ 85 h 82"/>
                <a:gd name="T6" fmla="*/ 100 w 22"/>
                <a:gd name="T7" fmla="*/ 276 h 82"/>
                <a:gd name="T8" fmla="*/ 58 w 22"/>
                <a:gd name="T9" fmla="*/ 396 h 82"/>
                <a:gd name="T10" fmla="*/ 8 w 22"/>
                <a:gd name="T11" fmla="*/ 558 h 82"/>
                <a:gd name="T12" fmla="*/ 25 w 22"/>
                <a:gd name="T13" fmla="*/ 580 h 82"/>
                <a:gd name="T14" fmla="*/ 45 w 22"/>
                <a:gd name="T15" fmla="*/ 558 h 82"/>
                <a:gd name="T16" fmla="*/ 88 w 22"/>
                <a:gd name="T17" fmla="*/ 417 h 82"/>
                <a:gd name="T18" fmla="*/ 138 w 22"/>
                <a:gd name="T19" fmla="*/ 276 h 82"/>
                <a:gd name="T20" fmla="*/ 95 w 22"/>
                <a:gd name="T21" fmla="*/ 72 h 82"/>
                <a:gd name="T22" fmla="*/ 83 w 22"/>
                <a:gd name="T23" fmla="*/ 13 h 82"/>
                <a:gd name="T24" fmla="*/ 58 w 22"/>
                <a:gd name="T25" fmla="*/ 8 h 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2" h="82">
                  <a:moveTo>
                    <a:pt x="9" y="1"/>
                  </a:moveTo>
                  <a:cubicBezTo>
                    <a:pt x="7" y="1"/>
                    <a:pt x="6" y="3"/>
                    <a:pt x="7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3" y="21"/>
                    <a:pt x="16" y="30"/>
                    <a:pt x="16" y="39"/>
                  </a:cubicBezTo>
                  <a:cubicBezTo>
                    <a:pt x="15" y="45"/>
                    <a:pt x="12" y="51"/>
                    <a:pt x="9" y="56"/>
                  </a:cubicBezTo>
                  <a:cubicBezTo>
                    <a:pt x="5" y="63"/>
                    <a:pt x="0" y="69"/>
                    <a:pt x="1" y="79"/>
                  </a:cubicBezTo>
                  <a:cubicBezTo>
                    <a:pt x="1" y="81"/>
                    <a:pt x="3" y="82"/>
                    <a:pt x="4" y="82"/>
                  </a:cubicBezTo>
                  <a:cubicBezTo>
                    <a:pt x="6" y="82"/>
                    <a:pt x="7" y="80"/>
                    <a:pt x="7" y="79"/>
                  </a:cubicBezTo>
                  <a:cubicBezTo>
                    <a:pt x="6" y="71"/>
                    <a:pt x="10" y="65"/>
                    <a:pt x="14" y="59"/>
                  </a:cubicBezTo>
                  <a:cubicBezTo>
                    <a:pt x="18" y="53"/>
                    <a:pt x="21" y="47"/>
                    <a:pt x="22" y="39"/>
                  </a:cubicBezTo>
                  <a:cubicBezTo>
                    <a:pt x="22" y="29"/>
                    <a:pt x="19" y="19"/>
                    <a:pt x="15" y="1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1"/>
                    <a:pt x="10" y="0"/>
                    <a:pt x="9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5" name="Freeform 879"/>
            <p:cNvSpPr>
              <a:spLocks/>
            </p:cNvSpPr>
            <p:nvPr/>
          </p:nvSpPr>
          <p:spPr bwMode="auto">
            <a:xfrm>
              <a:off x="4466" y="3009"/>
              <a:ext cx="108" cy="230"/>
            </a:xfrm>
            <a:custGeom>
              <a:avLst/>
              <a:gdLst>
                <a:gd name="T0" fmla="*/ 8 w 43"/>
                <a:gd name="T1" fmla="*/ 21 h 86"/>
                <a:gd name="T2" fmla="*/ 100 w 43"/>
                <a:gd name="T3" fmla="*/ 209 h 86"/>
                <a:gd name="T4" fmla="*/ 151 w 43"/>
                <a:gd name="T5" fmla="*/ 257 h 86"/>
                <a:gd name="T6" fmla="*/ 221 w 43"/>
                <a:gd name="T7" fmla="*/ 586 h 86"/>
                <a:gd name="T8" fmla="*/ 234 w 43"/>
                <a:gd name="T9" fmla="*/ 607 h 86"/>
                <a:gd name="T10" fmla="*/ 259 w 43"/>
                <a:gd name="T11" fmla="*/ 594 h 86"/>
                <a:gd name="T12" fmla="*/ 176 w 43"/>
                <a:gd name="T13" fmla="*/ 230 h 86"/>
                <a:gd name="T14" fmla="*/ 121 w 43"/>
                <a:gd name="T15" fmla="*/ 171 h 86"/>
                <a:gd name="T16" fmla="*/ 45 w 43"/>
                <a:gd name="T17" fmla="*/ 21 h 86"/>
                <a:gd name="T18" fmla="*/ 33 w 43"/>
                <a:gd name="T19" fmla="*/ 0 h 86"/>
                <a:gd name="T20" fmla="*/ 8 w 43"/>
                <a:gd name="T21" fmla="*/ 21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" h="86">
                  <a:moveTo>
                    <a:pt x="1" y="3"/>
                  </a:moveTo>
                  <a:cubicBezTo>
                    <a:pt x="0" y="16"/>
                    <a:pt x="8" y="23"/>
                    <a:pt x="16" y="29"/>
                  </a:cubicBezTo>
                  <a:cubicBezTo>
                    <a:pt x="18" y="31"/>
                    <a:pt x="21" y="33"/>
                    <a:pt x="24" y="36"/>
                  </a:cubicBezTo>
                  <a:cubicBezTo>
                    <a:pt x="36" y="49"/>
                    <a:pt x="37" y="66"/>
                    <a:pt x="35" y="82"/>
                  </a:cubicBezTo>
                  <a:cubicBezTo>
                    <a:pt x="35" y="84"/>
                    <a:pt x="36" y="85"/>
                    <a:pt x="37" y="85"/>
                  </a:cubicBezTo>
                  <a:cubicBezTo>
                    <a:pt x="39" y="86"/>
                    <a:pt x="41" y="84"/>
                    <a:pt x="41" y="83"/>
                  </a:cubicBezTo>
                  <a:cubicBezTo>
                    <a:pt x="43" y="65"/>
                    <a:pt x="42" y="47"/>
                    <a:pt x="28" y="32"/>
                  </a:cubicBezTo>
                  <a:cubicBezTo>
                    <a:pt x="25" y="29"/>
                    <a:pt x="22" y="26"/>
                    <a:pt x="19" y="24"/>
                  </a:cubicBezTo>
                  <a:cubicBezTo>
                    <a:pt x="12" y="18"/>
                    <a:pt x="7" y="14"/>
                    <a:pt x="7" y="3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6" name="Freeform 880"/>
            <p:cNvSpPr>
              <a:spLocks/>
            </p:cNvSpPr>
            <p:nvPr/>
          </p:nvSpPr>
          <p:spPr bwMode="auto">
            <a:xfrm>
              <a:off x="4536" y="2892"/>
              <a:ext cx="70" cy="171"/>
            </a:xfrm>
            <a:custGeom>
              <a:avLst/>
              <a:gdLst>
                <a:gd name="T0" fmla="*/ 0 w 28"/>
                <a:gd name="T1" fmla="*/ 13 h 64"/>
                <a:gd name="T2" fmla="*/ 13 w 28"/>
                <a:gd name="T3" fmla="*/ 43 h 64"/>
                <a:gd name="T4" fmla="*/ 133 w 28"/>
                <a:gd name="T5" fmla="*/ 358 h 64"/>
                <a:gd name="T6" fmla="*/ 138 w 28"/>
                <a:gd name="T7" fmla="*/ 436 h 64"/>
                <a:gd name="T8" fmla="*/ 158 w 28"/>
                <a:gd name="T9" fmla="*/ 457 h 64"/>
                <a:gd name="T10" fmla="*/ 175 w 28"/>
                <a:gd name="T11" fmla="*/ 428 h 64"/>
                <a:gd name="T12" fmla="*/ 170 w 28"/>
                <a:gd name="T13" fmla="*/ 358 h 64"/>
                <a:gd name="T14" fmla="*/ 33 w 28"/>
                <a:gd name="T15" fmla="*/ 8 h 64"/>
                <a:gd name="T16" fmla="*/ 0 w 28"/>
                <a:gd name="T17" fmla="*/ 13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8" h="64">
                  <a:moveTo>
                    <a:pt x="0" y="2"/>
                  </a:moveTo>
                  <a:cubicBezTo>
                    <a:pt x="0" y="3"/>
                    <a:pt x="0" y="5"/>
                    <a:pt x="2" y="6"/>
                  </a:cubicBezTo>
                  <a:cubicBezTo>
                    <a:pt x="19" y="15"/>
                    <a:pt x="20" y="32"/>
                    <a:pt x="21" y="50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2" y="62"/>
                    <a:pt x="24" y="64"/>
                    <a:pt x="25" y="64"/>
                  </a:cubicBezTo>
                  <a:cubicBezTo>
                    <a:pt x="27" y="63"/>
                    <a:pt x="28" y="62"/>
                    <a:pt x="28" y="6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31"/>
                    <a:pt x="25" y="12"/>
                    <a:pt x="5" y="1"/>
                  </a:cubicBezTo>
                  <a:cubicBezTo>
                    <a:pt x="3" y="0"/>
                    <a:pt x="1" y="0"/>
                    <a:pt x="0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7" name="Freeform 881"/>
            <p:cNvSpPr>
              <a:spLocks/>
            </p:cNvSpPr>
            <p:nvPr/>
          </p:nvSpPr>
          <p:spPr bwMode="auto">
            <a:xfrm>
              <a:off x="5004" y="2977"/>
              <a:ext cx="202" cy="88"/>
            </a:xfrm>
            <a:custGeom>
              <a:avLst/>
              <a:gdLst>
                <a:gd name="T0" fmla="*/ 466 w 81"/>
                <a:gd name="T1" fmla="*/ 13 h 33"/>
                <a:gd name="T2" fmla="*/ 229 w 81"/>
                <a:gd name="T3" fmla="*/ 107 h 33"/>
                <a:gd name="T4" fmla="*/ 12 w 81"/>
                <a:gd name="T5" fmla="*/ 192 h 33"/>
                <a:gd name="T6" fmla="*/ 5 w 81"/>
                <a:gd name="T7" fmla="*/ 221 h 33"/>
                <a:gd name="T8" fmla="*/ 30 w 81"/>
                <a:gd name="T9" fmla="*/ 227 h 33"/>
                <a:gd name="T10" fmla="*/ 229 w 81"/>
                <a:gd name="T11" fmla="*/ 149 h 33"/>
                <a:gd name="T12" fmla="*/ 499 w 81"/>
                <a:gd name="T13" fmla="*/ 43 h 33"/>
                <a:gd name="T14" fmla="*/ 499 w 81"/>
                <a:gd name="T15" fmla="*/ 13 h 33"/>
                <a:gd name="T16" fmla="*/ 466 w 81"/>
                <a:gd name="T17" fmla="*/ 13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1" h="33">
                  <a:moveTo>
                    <a:pt x="75" y="2"/>
                  </a:moveTo>
                  <a:cubicBezTo>
                    <a:pt x="65" y="13"/>
                    <a:pt x="52" y="14"/>
                    <a:pt x="37" y="15"/>
                  </a:cubicBezTo>
                  <a:cubicBezTo>
                    <a:pt x="21" y="16"/>
                    <a:pt x="14" y="19"/>
                    <a:pt x="2" y="27"/>
                  </a:cubicBezTo>
                  <a:cubicBezTo>
                    <a:pt x="0" y="28"/>
                    <a:pt x="0" y="30"/>
                    <a:pt x="1" y="31"/>
                  </a:cubicBezTo>
                  <a:cubicBezTo>
                    <a:pt x="2" y="33"/>
                    <a:pt x="3" y="33"/>
                    <a:pt x="5" y="32"/>
                  </a:cubicBezTo>
                  <a:cubicBezTo>
                    <a:pt x="17" y="24"/>
                    <a:pt x="23" y="22"/>
                    <a:pt x="37" y="21"/>
                  </a:cubicBezTo>
                  <a:cubicBezTo>
                    <a:pt x="54" y="20"/>
                    <a:pt x="68" y="19"/>
                    <a:pt x="80" y="6"/>
                  </a:cubicBezTo>
                  <a:cubicBezTo>
                    <a:pt x="81" y="4"/>
                    <a:pt x="81" y="3"/>
                    <a:pt x="80" y="2"/>
                  </a:cubicBezTo>
                  <a:cubicBezTo>
                    <a:pt x="78" y="0"/>
                    <a:pt x="76" y="1"/>
                    <a:pt x="75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8" name="Freeform 882"/>
            <p:cNvSpPr>
              <a:spLocks/>
            </p:cNvSpPr>
            <p:nvPr/>
          </p:nvSpPr>
          <p:spPr bwMode="auto">
            <a:xfrm>
              <a:off x="5206" y="3167"/>
              <a:ext cx="118" cy="160"/>
            </a:xfrm>
            <a:custGeom>
              <a:avLst/>
              <a:gdLst>
                <a:gd name="T0" fmla="*/ 8 w 47"/>
                <a:gd name="T1" fmla="*/ 21 h 60"/>
                <a:gd name="T2" fmla="*/ 138 w 47"/>
                <a:gd name="T3" fmla="*/ 256 h 60"/>
                <a:gd name="T4" fmla="*/ 251 w 47"/>
                <a:gd name="T5" fmla="*/ 413 h 60"/>
                <a:gd name="T6" fmla="*/ 276 w 47"/>
                <a:gd name="T7" fmla="*/ 427 h 60"/>
                <a:gd name="T8" fmla="*/ 289 w 47"/>
                <a:gd name="T9" fmla="*/ 397 h 60"/>
                <a:gd name="T10" fmla="*/ 163 w 47"/>
                <a:gd name="T11" fmla="*/ 227 h 60"/>
                <a:gd name="T12" fmla="*/ 45 w 47"/>
                <a:gd name="T13" fmla="*/ 29 h 60"/>
                <a:gd name="T14" fmla="*/ 25 w 47"/>
                <a:gd name="T15" fmla="*/ 0 h 60"/>
                <a:gd name="T16" fmla="*/ 8 w 47"/>
                <a:gd name="T17" fmla="*/ 21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" h="60">
                  <a:moveTo>
                    <a:pt x="1" y="3"/>
                  </a:moveTo>
                  <a:cubicBezTo>
                    <a:pt x="0" y="18"/>
                    <a:pt x="11" y="27"/>
                    <a:pt x="22" y="36"/>
                  </a:cubicBezTo>
                  <a:cubicBezTo>
                    <a:pt x="31" y="43"/>
                    <a:pt x="38" y="50"/>
                    <a:pt x="40" y="58"/>
                  </a:cubicBezTo>
                  <a:cubicBezTo>
                    <a:pt x="41" y="59"/>
                    <a:pt x="42" y="60"/>
                    <a:pt x="44" y="60"/>
                  </a:cubicBezTo>
                  <a:cubicBezTo>
                    <a:pt x="46" y="59"/>
                    <a:pt x="47" y="58"/>
                    <a:pt x="46" y="56"/>
                  </a:cubicBezTo>
                  <a:cubicBezTo>
                    <a:pt x="44" y="46"/>
                    <a:pt x="35" y="39"/>
                    <a:pt x="26" y="32"/>
                  </a:cubicBezTo>
                  <a:cubicBezTo>
                    <a:pt x="16" y="23"/>
                    <a:pt x="6" y="15"/>
                    <a:pt x="7" y="4"/>
                  </a:cubicBezTo>
                  <a:cubicBezTo>
                    <a:pt x="7" y="2"/>
                    <a:pt x="6" y="1"/>
                    <a:pt x="4" y="0"/>
                  </a:cubicBezTo>
                  <a:cubicBezTo>
                    <a:pt x="3" y="0"/>
                    <a:pt x="1" y="1"/>
                    <a:pt x="1" y="3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9" name="Freeform 883"/>
            <p:cNvSpPr>
              <a:spLocks/>
            </p:cNvSpPr>
            <p:nvPr/>
          </p:nvSpPr>
          <p:spPr bwMode="auto">
            <a:xfrm>
              <a:off x="5164" y="3351"/>
              <a:ext cx="62" cy="210"/>
            </a:xfrm>
            <a:custGeom>
              <a:avLst/>
              <a:gdLst>
                <a:gd name="T0" fmla="*/ 12 w 25"/>
                <a:gd name="T1" fmla="*/ 13 h 79"/>
                <a:gd name="T2" fmla="*/ 37 w 25"/>
                <a:gd name="T3" fmla="*/ 128 h 79"/>
                <a:gd name="T4" fmla="*/ 42 w 25"/>
                <a:gd name="T5" fmla="*/ 141 h 79"/>
                <a:gd name="T6" fmla="*/ 99 w 25"/>
                <a:gd name="T7" fmla="*/ 298 h 79"/>
                <a:gd name="T8" fmla="*/ 117 w 25"/>
                <a:gd name="T9" fmla="*/ 537 h 79"/>
                <a:gd name="T10" fmla="*/ 136 w 25"/>
                <a:gd name="T11" fmla="*/ 558 h 79"/>
                <a:gd name="T12" fmla="*/ 154 w 25"/>
                <a:gd name="T13" fmla="*/ 537 h 79"/>
                <a:gd name="T14" fmla="*/ 136 w 25"/>
                <a:gd name="T15" fmla="*/ 290 h 79"/>
                <a:gd name="T16" fmla="*/ 74 w 25"/>
                <a:gd name="T17" fmla="*/ 120 h 79"/>
                <a:gd name="T18" fmla="*/ 67 w 25"/>
                <a:gd name="T19" fmla="*/ 106 h 79"/>
                <a:gd name="T20" fmla="*/ 50 w 25"/>
                <a:gd name="T21" fmla="*/ 29 h 79"/>
                <a:gd name="T22" fmla="*/ 37 w 25"/>
                <a:gd name="T23" fmla="*/ 0 h 79"/>
                <a:gd name="T24" fmla="*/ 12 w 25"/>
                <a:gd name="T25" fmla="*/ 13 h 7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" h="79">
                  <a:moveTo>
                    <a:pt x="2" y="2"/>
                  </a:moveTo>
                  <a:cubicBezTo>
                    <a:pt x="0" y="8"/>
                    <a:pt x="3" y="14"/>
                    <a:pt x="6" y="1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2" y="29"/>
                    <a:pt x="14" y="32"/>
                    <a:pt x="16" y="42"/>
                  </a:cubicBezTo>
                  <a:cubicBezTo>
                    <a:pt x="17" y="53"/>
                    <a:pt x="19" y="63"/>
                    <a:pt x="19" y="76"/>
                  </a:cubicBezTo>
                  <a:cubicBezTo>
                    <a:pt x="19" y="77"/>
                    <a:pt x="20" y="79"/>
                    <a:pt x="22" y="79"/>
                  </a:cubicBezTo>
                  <a:cubicBezTo>
                    <a:pt x="24" y="79"/>
                    <a:pt x="25" y="77"/>
                    <a:pt x="25" y="76"/>
                  </a:cubicBezTo>
                  <a:cubicBezTo>
                    <a:pt x="25" y="63"/>
                    <a:pt x="23" y="52"/>
                    <a:pt x="22" y="41"/>
                  </a:cubicBezTo>
                  <a:cubicBezTo>
                    <a:pt x="20" y="30"/>
                    <a:pt x="17" y="26"/>
                    <a:pt x="12" y="17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9" y="12"/>
                    <a:pt x="6" y="7"/>
                    <a:pt x="8" y="4"/>
                  </a:cubicBezTo>
                  <a:cubicBezTo>
                    <a:pt x="8" y="3"/>
                    <a:pt x="8" y="1"/>
                    <a:pt x="6" y="0"/>
                  </a:cubicBezTo>
                  <a:cubicBezTo>
                    <a:pt x="5" y="0"/>
                    <a:pt x="3" y="0"/>
                    <a:pt x="2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0" name="Freeform 884"/>
            <p:cNvSpPr>
              <a:spLocks/>
            </p:cNvSpPr>
            <p:nvPr/>
          </p:nvSpPr>
          <p:spPr bwMode="auto">
            <a:xfrm>
              <a:off x="5324" y="3428"/>
              <a:ext cx="107" cy="133"/>
            </a:xfrm>
            <a:custGeom>
              <a:avLst/>
              <a:gdLst>
                <a:gd name="T0" fmla="*/ 17 w 43"/>
                <a:gd name="T1" fmla="*/ 0 h 50"/>
                <a:gd name="T2" fmla="*/ 0 w 43"/>
                <a:gd name="T3" fmla="*/ 21 h 50"/>
                <a:gd name="T4" fmla="*/ 92 w 43"/>
                <a:gd name="T5" fmla="*/ 226 h 50"/>
                <a:gd name="T6" fmla="*/ 142 w 43"/>
                <a:gd name="T7" fmla="*/ 255 h 50"/>
                <a:gd name="T8" fmla="*/ 229 w 43"/>
                <a:gd name="T9" fmla="*/ 340 h 50"/>
                <a:gd name="T10" fmla="*/ 254 w 43"/>
                <a:gd name="T11" fmla="*/ 346 h 50"/>
                <a:gd name="T12" fmla="*/ 261 w 43"/>
                <a:gd name="T13" fmla="*/ 319 h 50"/>
                <a:gd name="T14" fmla="*/ 154 w 43"/>
                <a:gd name="T15" fmla="*/ 218 h 50"/>
                <a:gd name="T16" fmla="*/ 112 w 43"/>
                <a:gd name="T17" fmla="*/ 192 h 50"/>
                <a:gd name="T18" fmla="*/ 37 w 43"/>
                <a:gd name="T19" fmla="*/ 13 h 50"/>
                <a:gd name="T20" fmla="*/ 17 w 43"/>
                <a:gd name="T21" fmla="*/ 0 h 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" h="5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1" y="15"/>
                    <a:pt x="4" y="24"/>
                    <a:pt x="15" y="32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8" y="40"/>
                    <a:pt x="33" y="42"/>
                    <a:pt x="37" y="48"/>
                  </a:cubicBezTo>
                  <a:cubicBezTo>
                    <a:pt x="38" y="50"/>
                    <a:pt x="39" y="50"/>
                    <a:pt x="41" y="49"/>
                  </a:cubicBezTo>
                  <a:cubicBezTo>
                    <a:pt x="42" y="48"/>
                    <a:pt x="43" y="46"/>
                    <a:pt x="42" y="45"/>
                  </a:cubicBezTo>
                  <a:cubicBezTo>
                    <a:pt x="37" y="38"/>
                    <a:pt x="31" y="34"/>
                    <a:pt x="25" y="31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9" y="21"/>
                    <a:pt x="7" y="13"/>
                    <a:pt x="6" y="2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1" name="Freeform 885"/>
            <p:cNvSpPr>
              <a:spLocks/>
            </p:cNvSpPr>
            <p:nvPr/>
          </p:nvSpPr>
          <p:spPr bwMode="auto">
            <a:xfrm>
              <a:off x="4209" y="3447"/>
              <a:ext cx="80" cy="157"/>
            </a:xfrm>
            <a:custGeom>
              <a:avLst/>
              <a:gdLst>
                <a:gd name="T0" fmla="*/ 175 w 32"/>
                <a:gd name="T1" fmla="*/ 0 h 59"/>
                <a:gd name="T2" fmla="*/ 25 w 32"/>
                <a:gd name="T3" fmla="*/ 162 h 59"/>
                <a:gd name="T4" fmla="*/ 20 w 32"/>
                <a:gd name="T5" fmla="*/ 277 h 59"/>
                <a:gd name="T6" fmla="*/ 8 w 32"/>
                <a:gd name="T7" fmla="*/ 383 h 59"/>
                <a:gd name="T8" fmla="*/ 13 w 32"/>
                <a:gd name="T9" fmla="*/ 410 h 59"/>
                <a:gd name="T10" fmla="*/ 38 w 32"/>
                <a:gd name="T11" fmla="*/ 410 h 59"/>
                <a:gd name="T12" fmla="*/ 58 w 32"/>
                <a:gd name="T13" fmla="*/ 277 h 59"/>
                <a:gd name="T14" fmla="*/ 58 w 32"/>
                <a:gd name="T15" fmla="*/ 178 h 59"/>
                <a:gd name="T16" fmla="*/ 188 w 32"/>
                <a:gd name="T17" fmla="*/ 43 h 59"/>
                <a:gd name="T18" fmla="*/ 200 w 32"/>
                <a:gd name="T19" fmla="*/ 21 h 59"/>
                <a:gd name="T20" fmla="*/ 175 w 32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2" h="59">
                  <a:moveTo>
                    <a:pt x="28" y="0"/>
                  </a:moveTo>
                  <a:cubicBezTo>
                    <a:pt x="18" y="3"/>
                    <a:pt x="8" y="12"/>
                    <a:pt x="4" y="23"/>
                  </a:cubicBezTo>
                  <a:cubicBezTo>
                    <a:pt x="2" y="28"/>
                    <a:pt x="2" y="34"/>
                    <a:pt x="3" y="39"/>
                  </a:cubicBezTo>
                  <a:cubicBezTo>
                    <a:pt x="3" y="45"/>
                    <a:pt x="4" y="50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3" y="59"/>
                    <a:pt x="5" y="59"/>
                    <a:pt x="6" y="58"/>
                  </a:cubicBezTo>
                  <a:cubicBezTo>
                    <a:pt x="10" y="52"/>
                    <a:pt x="9" y="45"/>
                    <a:pt x="9" y="39"/>
                  </a:cubicBezTo>
                  <a:cubicBezTo>
                    <a:pt x="8" y="34"/>
                    <a:pt x="8" y="29"/>
                    <a:pt x="9" y="25"/>
                  </a:cubicBezTo>
                  <a:cubicBezTo>
                    <a:pt x="13" y="16"/>
                    <a:pt x="21" y="8"/>
                    <a:pt x="30" y="6"/>
                  </a:cubicBezTo>
                  <a:cubicBezTo>
                    <a:pt x="31" y="6"/>
                    <a:pt x="32" y="4"/>
                    <a:pt x="32" y="3"/>
                  </a:cubicBezTo>
                  <a:cubicBezTo>
                    <a:pt x="32" y="1"/>
                    <a:pt x="30" y="0"/>
                    <a:pt x="28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2" name="Freeform 886"/>
            <p:cNvSpPr>
              <a:spLocks/>
            </p:cNvSpPr>
            <p:nvPr/>
          </p:nvSpPr>
          <p:spPr bwMode="auto">
            <a:xfrm>
              <a:off x="4379" y="3479"/>
              <a:ext cx="85" cy="290"/>
            </a:xfrm>
            <a:custGeom>
              <a:avLst/>
              <a:gdLst>
                <a:gd name="T0" fmla="*/ 75 w 34"/>
                <a:gd name="T1" fmla="*/ 13 h 109"/>
                <a:gd name="T2" fmla="*/ 75 w 34"/>
                <a:gd name="T3" fmla="*/ 311 h 109"/>
                <a:gd name="T4" fmla="*/ 88 w 34"/>
                <a:gd name="T5" fmla="*/ 354 h 109"/>
                <a:gd name="T6" fmla="*/ 108 w 34"/>
                <a:gd name="T7" fmla="*/ 737 h 109"/>
                <a:gd name="T8" fmla="*/ 113 w 34"/>
                <a:gd name="T9" fmla="*/ 764 h 109"/>
                <a:gd name="T10" fmla="*/ 138 w 34"/>
                <a:gd name="T11" fmla="*/ 758 h 109"/>
                <a:gd name="T12" fmla="*/ 125 w 34"/>
                <a:gd name="T13" fmla="*/ 333 h 109"/>
                <a:gd name="T14" fmla="*/ 113 w 34"/>
                <a:gd name="T15" fmla="*/ 298 h 109"/>
                <a:gd name="T16" fmla="*/ 108 w 34"/>
                <a:gd name="T17" fmla="*/ 43 h 109"/>
                <a:gd name="T18" fmla="*/ 108 w 34"/>
                <a:gd name="T19" fmla="*/ 8 h 109"/>
                <a:gd name="T20" fmla="*/ 75 w 34"/>
                <a:gd name="T21" fmla="*/ 13 h 1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" h="109">
                  <a:moveTo>
                    <a:pt x="12" y="2"/>
                  </a:moveTo>
                  <a:cubicBezTo>
                    <a:pt x="0" y="16"/>
                    <a:pt x="6" y="31"/>
                    <a:pt x="12" y="44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22" y="68"/>
                    <a:pt x="27" y="87"/>
                    <a:pt x="17" y="104"/>
                  </a:cubicBezTo>
                  <a:cubicBezTo>
                    <a:pt x="16" y="106"/>
                    <a:pt x="16" y="108"/>
                    <a:pt x="18" y="108"/>
                  </a:cubicBezTo>
                  <a:cubicBezTo>
                    <a:pt x="19" y="109"/>
                    <a:pt x="21" y="109"/>
                    <a:pt x="22" y="107"/>
                  </a:cubicBezTo>
                  <a:cubicBezTo>
                    <a:pt x="34" y="88"/>
                    <a:pt x="28" y="67"/>
                    <a:pt x="20" y="47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2" y="29"/>
                    <a:pt x="7" y="17"/>
                    <a:pt x="17" y="6"/>
                  </a:cubicBezTo>
                  <a:cubicBezTo>
                    <a:pt x="18" y="4"/>
                    <a:pt x="18" y="3"/>
                    <a:pt x="17" y="1"/>
                  </a:cubicBezTo>
                  <a:cubicBezTo>
                    <a:pt x="15" y="0"/>
                    <a:pt x="13" y="0"/>
                    <a:pt x="12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3" name="Freeform 887"/>
            <p:cNvSpPr>
              <a:spLocks/>
            </p:cNvSpPr>
            <p:nvPr/>
          </p:nvSpPr>
          <p:spPr bwMode="auto">
            <a:xfrm>
              <a:off x="4876" y="2815"/>
              <a:ext cx="40" cy="138"/>
            </a:xfrm>
            <a:custGeom>
              <a:avLst/>
              <a:gdLst>
                <a:gd name="T0" fmla="*/ 83 w 16"/>
                <a:gd name="T1" fmla="*/ 0 h 52"/>
                <a:gd name="T2" fmla="*/ 63 w 16"/>
                <a:gd name="T3" fmla="*/ 21 h 52"/>
                <a:gd name="T4" fmla="*/ 45 w 16"/>
                <a:gd name="T5" fmla="*/ 127 h 52"/>
                <a:gd name="T6" fmla="*/ 63 w 16"/>
                <a:gd name="T7" fmla="*/ 358 h 52"/>
                <a:gd name="T8" fmla="*/ 88 w 16"/>
                <a:gd name="T9" fmla="*/ 353 h 52"/>
                <a:gd name="T10" fmla="*/ 88 w 16"/>
                <a:gd name="T11" fmla="*/ 324 h 52"/>
                <a:gd name="T12" fmla="*/ 83 w 16"/>
                <a:gd name="T13" fmla="*/ 141 h 52"/>
                <a:gd name="T14" fmla="*/ 100 w 16"/>
                <a:gd name="T15" fmla="*/ 21 h 52"/>
                <a:gd name="T16" fmla="*/ 83 w 16"/>
                <a:gd name="T17" fmla="*/ 0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52">
                  <a:moveTo>
                    <a:pt x="13" y="0"/>
                  </a:moveTo>
                  <a:cubicBezTo>
                    <a:pt x="11" y="0"/>
                    <a:pt x="10" y="1"/>
                    <a:pt x="10" y="3"/>
                  </a:cubicBezTo>
                  <a:cubicBezTo>
                    <a:pt x="10" y="7"/>
                    <a:pt x="9" y="12"/>
                    <a:pt x="7" y="18"/>
                  </a:cubicBezTo>
                  <a:cubicBezTo>
                    <a:pt x="4" y="29"/>
                    <a:pt x="0" y="42"/>
                    <a:pt x="10" y="51"/>
                  </a:cubicBezTo>
                  <a:cubicBezTo>
                    <a:pt x="11" y="52"/>
                    <a:pt x="13" y="52"/>
                    <a:pt x="14" y="50"/>
                  </a:cubicBezTo>
                  <a:cubicBezTo>
                    <a:pt x="15" y="49"/>
                    <a:pt x="15" y="47"/>
                    <a:pt x="14" y="46"/>
                  </a:cubicBezTo>
                  <a:cubicBezTo>
                    <a:pt x="7" y="40"/>
                    <a:pt x="10" y="30"/>
                    <a:pt x="13" y="20"/>
                  </a:cubicBezTo>
                  <a:cubicBezTo>
                    <a:pt x="14" y="14"/>
                    <a:pt x="16" y="8"/>
                    <a:pt x="16" y="3"/>
                  </a:cubicBezTo>
                  <a:cubicBezTo>
                    <a:pt x="16" y="1"/>
                    <a:pt x="15" y="0"/>
                    <a:pt x="13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4" name="Freeform 888"/>
            <p:cNvSpPr>
              <a:spLocks/>
            </p:cNvSpPr>
            <p:nvPr/>
          </p:nvSpPr>
          <p:spPr bwMode="auto">
            <a:xfrm>
              <a:off x="4916" y="3191"/>
              <a:ext cx="100" cy="136"/>
            </a:xfrm>
            <a:custGeom>
              <a:avLst/>
              <a:gdLst>
                <a:gd name="T0" fmla="*/ 20 w 40"/>
                <a:gd name="T1" fmla="*/ 0 h 51"/>
                <a:gd name="T2" fmla="*/ 8 w 40"/>
                <a:gd name="T3" fmla="*/ 29 h 51"/>
                <a:gd name="T4" fmla="*/ 125 w 40"/>
                <a:gd name="T5" fmla="*/ 149 h 51"/>
                <a:gd name="T6" fmla="*/ 158 w 40"/>
                <a:gd name="T7" fmla="*/ 163 h 51"/>
                <a:gd name="T8" fmla="*/ 200 w 40"/>
                <a:gd name="T9" fmla="*/ 221 h 51"/>
                <a:gd name="T10" fmla="*/ 213 w 40"/>
                <a:gd name="T11" fmla="*/ 312 h 51"/>
                <a:gd name="T12" fmla="*/ 213 w 40"/>
                <a:gd name="T13" fmla="*/ 341 h 51"/>
                <a:gd name="T14" fmla="*/ 238 w 40"/>
                <a:gd name="T15" fmla="*/ 363 h 51"/>
                <a:gd name="T16" fmla="*/ 250 w 40"/>
                <a:gd name="T17" fmla="*/ 333 h 51"/>
                <a:gd name="T18" fmla="*/ 250 w 40"/>
                <a:gd name="T19" fmla="*/ 307 h 51"/>
                <a:gd name="T20" fmla="*/ 238 w 40"/>
                <a:gd name="T21" fmla="*/ 213 h 51"/>
                <a:gd name="T22" fmla="*/ 170 w 40"/>
                <a:gd name="T23" fmla="*/ 120 h 51"/>
                <a:gd name="T24" fmla="*/ 138 w 40"/>
                <a:gd name="T25" fmla="*/ 107 h 51"/>
                <a:gd name="T26" fmla="*/ 45 w 40"/>
                <a:gd name="T27" fmla="*/ 13 h 51"/>
                <a:gd name="T28" fmla="*/ 20 w 40"/>
                <a:gd name="T29" fmla="*/ 0 h 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0" h="51">
                  <a:moveTo>
                    <a:pt x="3" y="0"/>
                  </a:moveTo>
                  <a:cubicBezTo>
                    <a:pt x="1" y="1"/>
                    <a:pt x="0" y="2"/>
                    <a:pt x="1" y="4"/>
                  </a:cubicBezTo>
                  <a:cubicBezTo>
                    <a:pt x="5" y="14"/>
                    <a:pt x="10" y="17"/>
                    <a:pt x="20" y="21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0" y="24"/>
                    <a:pt x="30" y="24"/>
                    <a:pt x="32" y="31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50"/>
                    <a:pt x="36" y="51"/>
                    <a:pt x="38" y="51"/>
                  </a:cubicBezTo>
                  <a:cubicBezTo>
                    <a:pt x="39" y="51"/>
                    <a:pt x="40" y="49"/>
                    <a:pt x="40" y="47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5" y="20"/>
                    <a:pt x="33" y="19"/>
                    <a:pt x="27" y="17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3" y="12"/>
                    <a:pt x="10" y="10"/>
                    <a:pt x="7" y="2"/>
                  </a:cubicBezTo>
                  <a:cubicBezTo>
                    <a:pt x="6" y="0"/>
                    <a:pt x="4" y="0"/>
                    <a:pt x="3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5" name="Freeform 889"/>
            <p:cNvSpPr>
              <a:spLocks/>
            </p:cNvSpPr>
            <p:nvPr/>
          </p:nvSpPr>
          <p:spPr bwMode="auto">
            <a:xfrm>
              <a:off x="4846" y="3428"/>
              <a:ext cx="63" cy="192"/>
            </a:xfrm>
            <a:custGeom>
              <a:avLst/>
              <a:gdLst>
                <a:gd name="T0" fmla="*/ 50 w 25"/>
                <a:gd name="T1" fmla="*/ 13 h 72"/>
                <a:gd name="T2" fmla="*/ 38 w 25"/>
                <a:gd name="T3" fmla="*/ 221 h 72"/>
                <a:gd name="T4" fmla="*/ 113 w 25"/>
                <a:gd name="T5" fmla="*/ 491 h 72"/>
                <a:gd name="T6" fmla="*/ 139 w 25"/>
                <a:gd name="T7" fmla="*/ 504 h 72"/>
                <a:gd name="T8" fmla="*/ 151 w 25"/>
                <a:gd name="T9" fmla="*/ 483 h 72"/>
                <a:gd name="T10" fmla="*/ 76 w 25"/>
                <a:gd name="T11" fmla="*/ 205 h 72"/>
                <a:gd name="T12" fmla="*/ 76 w 25"/>
                <a:gd name="T13" fmla="*/ 43 h 72"/>
                <a:gd name="T14" fmla="*/ 76 w 25"/>
                <a:gd name="T15" fmla="*/ 8 h 72"/>
                <a:gd name="T16" fmla="*/ 50 w 25"/>
                <a:gd name="T17" fmla="*/ 13 h 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72">
                  <a:moveTo>
                    <a:pt x="8" y="2"/>
                  </a:moveTo>
                  <a:cubicBezTo>
                    <a:pt x="0" y="9"/>
                    <a:pt x="2" y="22"/>
                    <a:pt x="6" y="31"/>
                  </a:cubicBezTo>
                  <a:cubicBezTo>
                    <a:pt x="11" y="44"/>
                    <a:pt x="15" y="54"/>
                    <a:pt x="18" y="69"/>
                  </a:cubicBezTo>
                  <a:cubicBezTo>
                    <a:pt x="19" y="71"/>
                    <a:pt x="20" y="72"/>
                    <a:pt x="22" y="71"/>
                  </a:cubicBezTo>
                  <a:cubicBezTo>
                    <a:pt x="24" y="71"/>
                    <a:pt x="25" y="70"/>
                    <a:pt x="24" y="68"/>
                  </a:cubicBezTo>
                  <a:cubicBezTo>
                    <a:pt x="21" y="53"/>
                    <a:pt x="17" y="42"/>
                    <a:pt x="12" y="29"/>
                  </a:cubicBezTo>
                  <a:cubicBezTo>
                    <a:pt x="8" y="21"/>
                    <a:pt x="7" y="11"/>
                    <a:pt x="12" y="6"/>
                  </a:cubicBezTo>
                  <a:cubicBezTo>
                    <a:pt x="13" y="5"/>
                    <a:pt x="13" y="3"/>
                    <a:pt x="12" y="1"/>
                  </a:cubicBezTo>
                  <a:cubicBezTo>
                    <a:pt x="11" y="0"/>
                    <a:pt x="9" y="0"/>
                    <a:pt x="8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6" name="Freeform 890"/>
            <p:cNvSpPr>
              <a:spLocks/>
            </p:cNvSpPr>
            <p:nvPr/>
          </p:nvSpPr>
          <p:spPr bwMode="auto">
            <a:xfrm>
              <a:off x="3946" y="3124"/>
              <a:ext cx="95" cy="213"/>
            </a:xfrm>
            <a:custGeom>
              <a:avLst/>
              <a:gdLst>
                <a:gd name="T0" fmla="*/ 13 w 38"/>
                <a:gd name="T1" fmla="*/ 0 h 80"/>
                <a:gd name="T2" fmla="*/ 0 w 38"/>
                <a:gd name="T3" fmla="*/ 29 h 80"/>
                <a:gd name="T4" fmla="*/ 33 w 38"/>
                <a:gd name="T5" fmla="*/ 85 h 80"/>
                <a:gd name="T6" fmla="*/ 50 w 38"/>
                <a:gd name="T7" fmla="*/ 128 h 80"/>
                <a:gd name="T8" fmla="*/ 58 w 38"/>
                <a:gd name="T9" fmla="*/ 221 h 80"/>
                <a:gd name="T10" fmla="*/ 58 w 38"/>
                <a:gd name="T11" fmla="*/ 269 h 80"/>
                <a:gd name="T12" fmla="*/ 138 w 38"/>
                <a:gd name="T13" fmla="*/ 469 h 80"/>
                <a:gd name="T14" fmla="*/ 200 w 38"/>
                <a:gd name="T15" fmla="*/ 554 h 80"/>
                <a:gd name="T16" fmla="*/ 225 w 38"/>
                <a:gd name="T17" fmla="*/ 559 h 80"/>
                <a:gd name="T18" fmla="*/ 233 w 38"/>
                <a:gd name="T19" fmla="*/ 533 h 80"/>
                <a:gd name="T20" fmla="*/ 163 w 38"/>
                <a:gd name="T21" fmla="*/ 439 h 80"/>
                <a:gd name="T22" fmla="*/ 95 w 38"/>
                <a:gd name="T23" fmla="*/ 269 h 80"/>
                <a:gd name="T24" fmla="*/ 95 w 38"/>
                <a:gd name="T25" fmla="*/ 226 h 80"/>
                <a:gd name="T26" fmla="*/ 88 w 38"/>
                <a:gd name="T27" fmla="*/ 114 h 80"/>
                <a:gd name="T28" fmla="*/ 63 w 38"/>
                <a:gd name="T29" fmla="*/ 64 h 80"/>
                <a:gd name="T30" fmla="*/ 38 w 38"/>
                <a:gd name="T31" fmla="*/ 13 h 80"/>
                <a:gd name="T32" fmla="*/ 13 w 38"/>
                <a:gd name="T33" fmla="*/ 0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80">
                  <a:moveTo>
                    <a:pt x="2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1" y="7"/>
                    <a:pt x="3" y="10"/>
                    <a:pt x="5" y="12"/>
                  </a:cubicBezTo>
                  <a:cubicBezTo>
                    <a:pt x="6" y="14"/>
                    <a:pt x="8" y="16"/>
                    <a:pt x="8" y="18"/>
                  </a:cubicBezTo>
                  <a:cubicBezTo>
                    <a:pt x="10" y="22"/>
                    <a:pt x="9" y="27"/>
                    <a:pt x="9" y="31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53"/>
                    <a:pt x="16" y="60"/>
                    <a:pt x="22" y="66"/>
                  </a:cubicBezTo>
                  <a:cubicBezTo>
                    <a:pt x="25" y="70"/>
                    <a:pt x="28" y="73"/>
                    <a:pt x="32" y="78"/>
                  </a:cubicBezTo>
                  <a:cubicBezTo>
                    <a:pt x="32" y="79"/>
                    <a:pt x="34" y="80"/>
                    <a:pt x="36" y="79"/>
                  </a:cubicBezTo>
                  <a:cubicBezTo>
                    <a:pt x="37" y="78"/>
                    <a:pt x="38" y="76"/>
                    <a:pt x="37" y="75"/>
                  </a:cubicBezTo>
                  <a:cubicBezTo>
                    <a:pt x="33" y="69"/>
                    <a:pt x="30" y="65"/>
                    <a:pt x="26" y="62"/>
                  </a:cubicBezTo>
                  <a:cubicBezTo>
                    <a:pt x="20" y="56"/>
                    <a:pt x="15" y="51"/>
                    <a:pt x="15" y="3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27"/>
                    <a:pt x="16" y="21"/>
                    <a:pt x="14" y="16"/>
                  </a:cubicBezTo>
                  <a:cubicBezTo>
                    <a:pt x="13" y="13"/>
                    <a:pt x="11" y="11"/>
                    <a:pt x="10" y="9"/>
                  </a:cubicBezTo>
                  <a:cubicBezTo>
                    <a:pt x="8" y="7"/>
                    <a:pt x="7" y="5"/>
                    <a:pt x="6" y="2"/>
                  </a:cubicBezTo>
                  <a:cubicBezTo>
                    <a:pt x="6" y="1"/>
                    <a:pt x="4" y="0"/>
                    <a:pt x="2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99" name="Rectangle 2098"/>
          <p:cNvSpPr/>
          <p:nvPr/>
        </p:nvSpPr>
        <p:spPr>
          <a:xfrm>
            <a:off x="4537000" y="4510209"/>
            <a:ext cx="6789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APC </a:t>
            </a:r>
            <a:endParaRPr lang="en-US" sz="1600" b="1" dirty="0"/>
          </a:p>
        </p:txBody>
      </p:sp>
      <p:sp>
        <p:nvSpPr>
          <p:cNvPr id="2101" name="Rectangle 2100"/>
          <p:cNvSpPr/>
          <p:nvPr/>
        </p:nvSpPr>
        <p:spPr>
          <a:xfrm rot="17177776">
            <a:off x="4978548" y="3749007"/>
            <a:ext cx="279652" cy="37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2" name="Rectangle 2101"/>
          <p:cNvSpPr/>
          <p:nvPr/>
        </p:nvSpPr>
        <p:spPr>
          <a:xfrm rot="17177776">
            <a:off x="5048462" y="3769559"/>
            <a:ext cx="279652" cy="37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6" name="Group 111"/>
          <p:cNvGrpSpPr>
            <a:grpSpLocks/>
          </p:cNvGrpSpPr>
          <p:nvPr/>
        </p:nvGrpSpPr>
        <p:grpSpPr bwMode="auto">
          <a:xfrm>
            <a:off x="5271833" y="2468870"/>
            <a:ext cx="887411" cy="962989"/>
            <a:chOff x="770" y="1056"/>
            <a:chExt cx="1036" cy="1029"/>
          </a:xfrm>
        </p:grpSpPr>
        <p:sp>
          <p:nvSpPr>
            <p:cNvPr id="2057" name="Freeform 112"/>
            <p:cNvSpPr>
              <a:spLocks/>
            </p:cNvSpPr>
            <p:nvPr/>
          </p:nvSpPr>
          <p:spPr bwMode="auto">
            <a:xfrm>
              <a:off x="770" y="1059"/>
              <a:ext cx="1036" cy="1026"/>
            </a:xfrm>
            <a:custGeom>
              <a:avLst/>
              <a:gdLst>
                <a:gd name="T0" fmla="*/ 951 w 414"/>
                <a:gd name="T1" fmla="*/ 0 h 385"/>
                <a:gd name="T2" fmla="*/ 638 w 414"/>
                <a:gd name="T3" fmla="*/ 64 h 385"/>
                <a:gd name="T4" fmla="*/ 350 w 414"/>
                <a:gd name="T5" fmla="*/ 405 h 385"/>
                <a:gd name="T6" fmla="*/ 108 w 414"/>
                <a:gd name="T7" fmla="*/ 752 h 385"/>
                <a:gd name="T8" fmla="*/ 13 w 414"/>
                <a:gd name="T9" fmla="*/ 1322 h 385"/>
                <a:gd name="T10" fmla="*/ 258 w 414"/>
                <a:gd name="T11" fmla="*/ 2052 h 385"/>
                <a:gd name="T12" fmla="*/ 876 w 414"/>
                <a:gd name="T13" fmla="*/ 2598 h 385"/>
                <a:gd name="T14" fmla="*/ 1679 w 414"/>
                <a:gd name="T15" fmla="*/ 2636 h 385"/>
                <a:gd name="T16" fmla="*/ 2267 w 414"/>
                <a:gd name="T17" fmla="*/ 2047 h 385"/>
                <a:gd name="T18" fmla="*/ 2567 w 414"/>
                <a:gd name="T19" fmla="*/ 994 h 385"/>
                <a:gd name="T20" fmla="*/ 2160 w 414"/>
                <a:gd name="T21" fmla="*/ 285 h 385"/>
                <a:gd name="T22" fmla="*/ 938 w 414"/>
                <a:gd name="T23" fmla="*/ 0 h 385"/>
                <a:gd name="T24" fmla="*/ 951 w 414"/>
                <a:gd name="T25" fmla="*/ 0 h 38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4" h="385">
                  <a:moveTo>
                    <a:pt x="152" y="0"/>
                  </a:moveTo>
                  <a:cubicBezTo>
                    <a:pt x="134" y="0"/>
                    <a:pt x="118" y="2"/>
                    <a:pt x="102" y="9"/>
                  </a:cubicBezTo>
                  <a:cubicBezTo>
                    <a:pt x="78" y="20"/>
                    <a:pt x="71" y="38"/>
                    <a:pt x="56" y="57"/>
                  </a:cubicBezTo>
                  <a:cubicBezTo>
                    <a:pt x="43" y="73"/>
                    <a:pt x="26" y="86"/>
                    <a:pt x="17" y="106"/>
                  </a:cubicBezTo>
                  <a:cubicBezTo>
                    <a:pt x="6" y="130"/>
                    <a:pt x="3" y="160"/>
                    <a:pt x="2" y="186"/>
                  </a:cubicBezTo>
                  <a:cubicBezTo>
                    <a:pt x="0" y="229"/>
                    <a:pt x="10" y="259"/>
                    <a:pt x="41" y="289"/>
                  </a:cubicBezTo>
                  <a:cubicBezTo>
                    <a:pt x="70" y="318"/>
                    <a:pt x="101" y="350"/>
                    <a:pt x="140" y="366"/>
                  </a:cubicBezTo>
                  <a:cubicBezTo>
                    <a:pt x="179" y="382"/>
                    <a:pt x="228" y="385"/>
                    <a:pt x="268" y="371"/>
                  </a:cubicBezTo>
                  <a:cubicBezTo>
                    <a:pt x="317" y="353"/>
                    <a:pt x="336" y="335"/>
                    <a:pt x="362" y="288"/>
                  </a:cubicBezTo>
                  <a:cubicBezTo>
                    <a:pt x="385" y="247"/>
                    <a:pt x="414" y="188"/>
                    <a:pt x="410" y="140"/>
                  </a:cubicBezTo>
                  <a:cubicBezTo>
                    <a:pt x="407" y="107"/>
                    <a:pt x="376" y="54"/>
                    <a:pt x="345" y="40"/>
                  </a:cubicBezTo>
                  <a:cubicBezTo>
                    <a:pt x="274" y="9"/>
                    <a:pt x="223" y="0"/>
                    <a:pt x="150" y="0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rgbClr val="ABD4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" name="Freeform 113"/>
            <p:cNvSpPr>
              <a:spLocks/>
            </p:cNvSpPr>
            <p:nvPr/>
          </p:nvSpPr>
          <p:spPr bwMode="auto">
            <a:xfrm>
              <a:off x="865" y="1117"/>
              <a:ext cx="868" cy="824"/>
            </a:xfrm>
            <a:custGeom>
              <a:avLst/>
              <a:gdLst>
                <a:gd name="T0" fmla="*/ 463 w 347"/>
                <a:gd name="T1" fmla="*/ 200 h 309"/>
                <a:gd name="T2" fmla="*/ 13 w 347"/>
                <a:gd name="T3" fmla="*/ 1139 h 309"/>
                <a:gd name="T4" fmla="*/ 233 w 347"/>
                <a:gd name="T5" fmla="*/ 1643 h 309"/>
                <a:gd name="T6" fmla="*/ 483 w 347"/>
                <a:gd name="T7" fmla="*/ 1997 h 309"/>
                <a:gd name="T8" fmla="*/ 1158 w 347"/>
                <a:gd name="T9" fmla="*/ 2077 h 309"/>
                <a:gd name="T10" fmla="*/ 1388 w 347"/>
                <a:gd name="T11" fmla="*/ 1933 h 309"/>
                <a:gd name="T12" fmla="*/ 1658 w 347"/>
                <a:gd name="T13" fmla="*/ 1792 h 309"/>
                <a:gd name="T14" fmla="*/ 1739 w 347"/>
                <a:gd name="T15" fmla="*/ 320 h 309"/>
                <a:gd name="T16" fmla="*/ 926 w 347"/>
                <a:gd name="T17" fmla="*/ 13 h 309"/>
                <a:gd name="T18" fmla="*/ 463 w 347"/>
                <a:gd name="T19" fmla="*/ 200 h 309"/>
                <a:gd name="T20" fmla="*/ 463 w 347"/>
                <a:gd name="T21" fmla="*/ 200 h 3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7" h="309">
                  <a:moveTo>
                    <a:pt x="74" y="28"/>
                  </a:moveTo>
                  <a:cubicBezTo>
                    <a:pt x="32" y="58"/>
                    <a:pt x="0" y="107"/>
                    <a:pt x="2" y="160"/>
                  </a:cubicBezTo>
                  <a:cubicBezTo>
                    <a:pt x="2" y="188"/>
                    <a:pt x="19" y="210"/>
                    <a:pt x="37" y="231"/>
                  </a:cubicBezTo>
                  <a:cubicBezTo>
                    <a:pt x="50" y="247"/>
                    <a:pt x="61" y="267"/>
                    <a:pt x="77" y="281"/>
                  </a:cubicBezTo>
                  <a:cubicBezTo>
                    <a:pt x="107" y="308"/>
                    <a:pt x="151" y="309"/>
                    <a:pt x="185" y="292"/>
                  </a:cubicBezTo>
                  <a:cubicBezTo>
                    <a:pt x="198" y="285"/>
                    <a:pt x="209" y="277"/>
                    <a:pt x="222" y="272"/>
                  </a:cubicBezTo>
                  <a:cubicBezTo>
                    <a:pt x="240" y="266"/>
                    <a:pt x="253" y="268"/>
                    <a:pt x="265" y="252"/>
                  </a:cubicBezTo>
                  <a:cubicBezTo>
                    <a:pt x="308" y="196"/>
                    <a:pt x="347" y="95"/>
                    <a:pt x="278" y="45"/>
                  </a:cubicBezTo>
                  <a:cubicBezTo>
                    <a:pt x="240" y="18"/>
                    <a:pt x="195" y="6"/>
                    <a:pt x="148" y="2"/>
                  </a:cubicBezTo>
                  <a:cubicBezTo>
                    <a:pt x="127" y="0"/>
                    <a:pt x="95" y="14"/>
                    <a:pt x="74" y="28"/>
                  </a:cubicBezTo>
                  <a:cubicBezTo>
                    <a:pt x="73" y="29"/>
                    <a:pt x="74" y="28"/>
                    <a:pt x="74" y="28"/>
                  </a:cubicBezTo>
                  <a:close/>
                </a:path>
              </a:pathLst>
            </a:custGeom>
            <a:solidFill>
              <a:srgbClr val="CCA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" name="Freeform 114"/>
            <p:cNvSpPr>
              <a:spLocks/>
            </p:cNvSpPr>
            <p:nvPr/>
          </p:nvSpPr>
          <p:spPr bwMode="auto">
            <a:xfrm>
              <a:off x="795" y="1077"/>
              <a:ext cx="826" cy="942"/>
            </a:xfrm>
            <a:custGeom>
              <a:avLst/>
              <a:gdLst>
                <a:gd name="T0" fmla="*/ 345 w 330"/>
                <a:gd name="T1" fmla="*/ 2031 h 353"/>
                <a:gd name="T2" fmla="*/ 113 w 330"/>
                <a:gd name="T3" fmla="*/ 1324 h 353"/>
                <a:gd name="T4" fmla="*/ 208 w 330"/>
                <a:gd name="T5" fmla="*/ 777 h 353"/>
                <a:gd name="T6" fmla="*/ 433 w 330"/>
                <a:gd name="T7" fmla="*/ 440 h 353"/>
                <a:gd name="T8" fmla="*/ 701 w 330"/>
                <a:gd name="T9" fmla="*/ 115 h 353"/>
                <a:gd name="T10" fmla="*/ 996 w 330"/>
                <a:gd name="T11" fmla="*/ 56 h 353"/>
                <a:gd name="T12" fmla="*/ 989 w 330"/>
                <a:gd name="T13" fmla="*/ 56 h 353"/>
                <a:gd name="T14" fmla="*/ 2068 w 330"/>
                <a:gd name="T15" fmla="*/ 291 h 353"/>
                <a:gd name="T16" fmla="*/ 2035 w 330"/>
                <a:gd name="T17" fmla="*/ 270 h 353"/>
                <a:gd name="T18" fmla="*/ 884 w 330"/>
                <a:gd name="T19" fmla="*/ 0 h 353"/>
                <a:gd name="T20" fmla="*/ 896 w 330"/>
                <a:gd name="T21" fmla="*/ 0 h 353"/>
                <a:gd name="T22" fmla="*/ 601 w 330"/>
                <a:gd name="T23" fmla="*/ 64 h 353"/>
                <a:gd name="T24" fmla="*/ 333 w 330"/>
                <a:gd name="T25" fmla="*/ 392 h 353"/>
                <a:gd name="T26" fmla="*/ 100 w 330"/>
                <a:gd name="T27" fmla="*/ 726 h 353"/>
                <a:gd name="T28" fmla="*/ 13 w 330"/>
                <a:gd name="T29" fmla="*/ 1276 h 353"/>
                <a:gd name="T30" fmla="*/ 245 w 330"/>
                <a:gd name="T31" fmla="*/ 1980 h 353"/>
                <a:gd name="T32" fmla="*/ 826 w 330"/>
                <a:gd name="T33" fmla="*/ 2500 h 353"/>
                <a:gd name="T34" fmla="*/ 846 w 330"/>
                <a:gd name="T35" fmla="*/ 2514 h 353"/>
                <a:gd name="T36" fmla="*/ 345 w 330"/>
                <a:gd name="T37" fmla="*/ 2031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30" h="353">
                  <a:moveTo>
                    <a:pt x="55" y="285"/>
                  </a:moveTo>
                  <a:cubicBezTo>
                    <a:pt x="25" y="256"/>
                    <a:pt x="16" y="228"/>
                    <a:pt x="18" y="186"/>
                  </a:cubicBezTo>
                  <a:cubicBezTo>
                    <a:pt x="19" y="161"/>
                    <a:pt x="22" y="133"/>
                    <a:pt x="33" y="109"/>
                  </a:cubicBezTo>
                  <a:cubicBezTo>
                    <a:pt x="41" y="90"/>
                    <a:pt x="56" y="78"/>
                    <a:pt x="69" y="62"/>
                  </a:cubicBezTo>
                  <a:cubicBezTo>
                    <a:pt x="83" y="44"/>
                    <a:pt x="90" y="26"/>
                    <a:pt x="112" y="16"/>
                  </a:cubicBezTo>
                  <a:cubicBezTo>
                    <a:pt x="127" y="10"/>
                    <a:pt x="143" y="7"/>
                    <a:pt x="159" y="8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222" y="8"/>
                    <a:pt x="269" y="15"/>
                    <a:pt x="330" y="41"/>
                  </a:cubicBezTo>
                  <a:cubicBezTo>
                    <a:pt x="328" y="40"/>
                    <a:pt x="327" y="39"/>
                    <a:pt x="325" y="38"/>
                  </a:cubicBezTo>
                  <a:cubicBezTo>
                    <a:pt x="258" y="9"/>
                    <a:pt x="210" y="0"/>
                    <a:pt x="141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27" y="0"/>
                    <a:pt x="111" y="2"/>
                    <a:pt x="96" y="9"/>
                  </a:cubicBezTo>
                  <a:cubicBezTo>
                    <a:pt x="74" y="19"/>
                    <a:pt x="67" y="36"/>
                    <a:pt x="53" y="55"/>
                  </a:cubicBezTo>
                  <a:cubicBezTo>
                    <a:pt x="40" y="71"/>
                    <a:pt x="25" y="82"/>
                    <a:pt x="16" y="102"/>
                  </a:cubicBezTo>
                  <a:cubicBezTo>
                    <a:pt x="6" y="125"/>
                    <a:pt x="3" y="153"/>
                    <a:pt x="2" y="179"/>
                  </a:cubicBezTo>
                  <a:cubicBezTo>
                    <a:pt x="0" y="220"/>
                    <a:pt x="9" y="249"/>
                    <a:pt x="39" y="278"/>
                  </a:cubicBezTo>
                  <a:cubicBezTo>
                    <a:pt x="66" y="305"/>
                    <a:pt x="96" y="336"/>
                    <a:pt x="132" y="351"/>
                  </a:cubicBezTo>
                  <a:cubicBezTo>
                    <a:pt x="133" y="352"/>
                    <a:pt x="134" y="352"/>
                    <a:pt x="135" y="353"/>
                  </a:cubicBezTo>
                  <a:cubicBezTo>
                    <a:pt x="105" y="336"/>
                    <a:pt x="79" y="309"/>
                    <a:pt x="55" y="285"/>
                  </a:cubicBezTo>
                </a:path>
              </a:pathLst>
            </a:custGeom>
            <a:solidFill>
              <a:srgbClr val="EAF1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" name="Freeform 115"/>
            <p:cNvSpPr>
              <a:spLocks/>
            </p:cNvSpPr>
            <p:nvPr/>
          </p:nvSpPr>
          <p:spPr bwMode="auto">
            <a:xfrm>
              <a:off x="978" y="1205"/>
              <a:ext cx="803" cy="851"/>
            </a:xfrm>
            <a:custGeom>
              <a:avLst/>
              <a:gdLst>
                <a:gd name="T0" fmla="*/ 1984 w 321"/>
                <a:gd name="T1" fmla="*/ 632 h 319"/>
                <a:gd name="T2" fmla="*/ 1651 w 321"/>
                <a:gd name="T3" fmla="*/ 0 h 319"/>
                <a:gd name="T4" fmla="*/ 1884 w 321"/>
                <a:gd name="T5" fmla="*/ 542 h 319"/>
                <a:gd name="T6" fmla="*/ 1601 w 321"/>
                <a:gd name="T7" fmla="*/ 1523 h 319"/>
                <a:gd name="T8" fmla="*/ 1046 w 321"/>
                <a:gd name="T9" fmla="*/ 2078 h 319"/>
                <a:gd name="T10" fmla="*/ 295 w 321"/>
                <a:gd name="T11" fmla="*/ 2049 h 319"/>
                <a:gd name="T12" fmla="*/ 0 w 321"/>
                <a:gd name="T13" fmla="*/ 1835 h 319"/>
                <a:gd name="T14" fmla="*/ 395 w 321"/>
                <a:gd name="T15" fmla="*/ 2142 h 319"/>
                <a:gd name="T16" fmla="*/ 1146 w 321"/>
                <a:gd name="T17" fmla="*/ 2177 h 319"/>
                <a:gd name="T18" fmla="*/ 1701 w 321"/>
                <a:gd name="T19" fmla="*/ 1622 h 319"/>
                <a:gd name="T20" fmla="*/ 1984 w 321"/>
                <a:gd name="T21" fmla="*/ 632 h 3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21" h="319">
                  <a:moveTo>
                    <a:pt x="317" y="89"/>
                  </a:moveTo>
                  <a:cubicBezTo>
                    <a:pt x="314" y="61"/>
                    <a:pt x="291" y="18"/>
                    <a:pt x="264" y="0"/>
                  </a:cubicBezTo>
                  <a:cubicBezTo>
                    <a:pt x="284" y="21"/>
                    <a:pt x="299" y="53"/>
                    <a:pt x="301" y="76"/>
                  </a:cubicBezTo>
                  <a:cubicBezTo>
                    <a:pt x="305" y="121"/>
                    <a:pt x="278" y="176"/>
                    <a:pt x="256" y="214"/>
                  </a:cubicBezTo>
                  <a:cubicBezTo>
                    <a:pt x="232" y="258"/>
                    <a:pt x="213" y="276"/>
                    <a:pt x="167" y="292"/>
                  </a:cubicBezTo>
                  <a:cubicBezTo>
                    <a:pt x="130" y="306"/>
                    <a:pt x="84" y="303"/>
                    <a:pt x="47" y="288"/>
                  </a:cubicBezTo>
                  <a:cubicBezTo>
                    <a:pt x="30" y="281"/>
                    <a:pt x="14" y="270"/>
                    <a:pt x="0" y="258"/>
                  </a:cubicBezTo>
                  <a:cubicBezTo>
                    <a:pt x="19" y="275"/>
                    <a:pt x="39" y="292"/>
                    <a:pt x="63" y="301"/>
                  </a:cubicBezTo>
                  <a:cubicBezTo>
                    <a:pt x="100" y="317"/>
                    <a:pt x="145" y="319"/>
                    <a:pt x="183" y="306"/>
                  </a:cubicBezTo>
                  <a:cubicBezTo>
                    <a:pt x="229" y="289"/>
                    <a:pt x="247" y="272"/>
                    <a:pt x="272" y="228"/>
                  </a:cubicBezTo>
                  <a:cubicBezTo>
                    <a:pt x="293" y="190"/>
                    <a:pt x="321" y="134"/>
                    <a:pt x="317" y="89"/>
                  </a:cubicBezTo>
                </a:path>
              </a:pathLst>
            </a:custGeom>
            <a:solidFill>
              <a:srgbClr val="8AB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" name="Freeform 116"/>
            <p:cNvSpPr>
              <a:spLocks/>
            </p:cNvSpPr>
            <p:nvPr/>
          </p:nvSpPr>
          <p:spPr bwMode="auto">
            <a:xfrm>
              <a:off x="956" y="1216"/>
              <a:ext cx="680" cy="691"/>
            </a:xfrm>
            <a:custGeom>
              <a:avLst/>
              <a:gdLst>
                <a:gd name="T0" fmla="*/ 0 w 272"/>
                <a:gd name="T1" fmla="*/ 1225 h 259"/>
                <a:gd name="T2" fmla="*/ 570 w 272"/>
                <a:gd name="T3" fmla="*/ 1836 h 259"/>
                <a:gd name="T4" fmla="*/ 970 w 272"/>
                <a:gd name="T5" fmla="*/ 1686 h 259"/>
                <a:gd name="T6" fmla="*/ 1270 w 272"/>
                <a:gd name="T7" fmla="*/ 1566 h 259"/>
                <a:gd name="T8" fmla="*/ 1658 w 272"/>
                <a:gd name="T9" fmla="*/ 798 h 259"/>
                <a:gd name="T10" fmla="*/ 1400 w 272"/>
                <a:gd name="T11" fmla="*/ 56 h 259"/>
                <a:gd name="T12" fmla="*/ 1350 w 272"/>
                <a:gd name="T13" fmla="*/ 8 h 259"/>
                <a:gd name="T14" fmla="*/ 1438 w 272"/>
                <a:gd name="T15" fmla="*/ 824 h 259"/>
                <a:gd name="T16" fmla="*/ 1258 w 272"/>
                <a:gd name="T17" fmla="*/ 1147 h 259"/>
                <a:gd name="T18" fmla="*/ 988 w 272"/>
                <a:gd name="T19" fmla="*/ 1318 h 259"/>
                <a:gd name="T20" fmla="*/ 438 w 272"/>
                <a:gd name="T21" fmla="*/ 1467 h 259"/>
                <a:gd name="T22" fmla="*/ 25 w 272"/>
                <a:gd name="T23" fmla="*/ 1225 h 2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2" h="259">
                  <a:moveTo>
                    <a:pt x="0" y="172"/>
                  </a:moveTo>
                  <a:cubicBezTo>
                    <a:pt x="31" y="199"/>
                    <a:pt x="42" y="254"/>
                    <a:pt x="91" y="258"/>
                  </a:cubicBezTo>
                  <a:cubicBezTo>
                    <a:pt x="113" y="259"/>
                    <a:pt x="136" y="247"/>
                    <a:pt x="155" y="237"/>
                  </a:cubicBezTo>
                  <a:cubicBezTo>
                    <a:pt x="170" y="230"/>
                    <a:pt x="188" y="228"/>
                    <a:pt x="203" y="220"/>
                  </a:cubicBezTo>
                  <a:cubicBezTo>
                    <a:pt x="234" y="202"/>
                    <a:pt x="259" y="146"/>
                    <a:pt x="265" y="112"/>
                  </a:cubicBezTo>
                  <a:cubicBezTo>
                    <a:pt x="272" y="75"/>
                    <a:pt x="256" y="28"/>
                    <a:pt x="224" y="8"/>
                  </a:cubicBezTo>
                  <a:cubicBezTo>
                    <a:pt x="221" y="7"/>
                    <a:pt x="216" y="0"/>
                    <a:pt x="216" y="1"/>
                  </a:cubicBezTo>
                  <a:cubicBezTo>
                    <a:pt x="240" y="41"/>
                    <a:pt x="248" y="71"/>
                    <a:pt x="230" y="116"/>
                  </a:cubicBezTo>
                  <a:cubicBezTo>
                    <a:pt x="223" y="133"/>
                    <a:pt x="216" y="150"/>
                    <a:pt x="201" y="161"/>
                  </a:cubicBezTo>
                  <a:cubicBezTo>
                    <a:pt x="188" y="170"/>
                    <a:pt x="171" y="173"/>
                    <a:pt x="158" y="185"/>
                  </a:cubicBezTo>
                  <a:cubicBezTo>
                    <a:pt x="123" y="214"/>
                    <a:pt x="113" y="236"/>
                    <a:pt x="70" y="206"/>
                  </a:cubicBezTo>
                  <a:cubicBezTo>
                    <a:pt x="52" y="194"/>
                    <a:pt x="15" y="190"/>
                    <a:pt x="4" y="172"/>
                  </a:cubicBezTo>
                </a:path>
              </a:pathLst>
            </a:custGeom>
            <a:solidFill>
              <a:srgbClr val="BA9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" name="Freeform 117"/>
            <p:cNvSpPr>
              <a:spLocks/>
            </p:cNvSpPr>
            <p:nvPr/>
          </p:nvSpPr>
          <p:spPr bwMode="auto">
            <a:xfrm>
              <a:off x="863" y="1149"/>
              <a:ext cx="495" cy="435"/>
            </a:xfrm>
            <a:custGeom>
              <a:avLst/>
              <a:gdLst>
                <a:gd name="T0" fmla="*/ 1175 w 198"/>
                <a:gd name="T1" fmla="*/ 64 h 163"/>
                <a:gd name="T2" fmla="*/ 400 w 198"/>
                <a:gd name="T3" fmla="*/ 363 h 163"/>
                <a:gd name="T4" fmla="*/ 150 w 198"/>
                <a:gd name="T5" fmla="*/ 1161 h 163"/>
                <a:gd name="T6" fmla="*/ 613 w 198"/>
                <a:gd name="T7" fmla="*/ 350 h 163"/>
                <a:gd name="T8" fmla="*/ 1238 w 198"/>
                <a:gd name="T9" fmla="*/ 77 h 1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" h="163">
                  <a:moveTo>
                    <a:pt x="188" y="9"/>
                  </a:moveTo>
                  <a:cubicBezTo>
                    <a:pt x="140" y="0"/>
                    <a:pt x="99" y="15"/>
                    <a:pt x="64" y="51"/>
                  </a:cubicBezTo>
                  <a:cubicBezTo>
                    <a:pt x="39" y="76"/>
                    <a:pt x="0" y="127"/>
                    <a:pt x="24" y="163"/>
                  </a:cubicBezTo>
                  <a:cubicBezTo>
                    <a:pt x="3" y="116"/>
                    <a:pt x="68" y="75"/>
                    <a:pt x="98" y="49"/>
                  </a:cubicBezTo>
                  <a:cubicBezTo>
                    <a:pt x="120" y="30"/>
                    <a:pt x="168" y="1"/>
                    <a:pt x="198" y="11"/>
                  </a:cubicBezTo>
                </a:path>
              </a:pathLst>
            </a:custGeom>
            <a:solidFill>
              <a:srgbClr val="E3D5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" name="Freeform 118"/>
            <p:cNvSpPr>
              <a:spLocks/>
            </p:cNvSpPr>
            <p:nvPr/>
          </p:nvSpPr>
          <p:spPr bwMode="auto">
            <a:xfrm>
              <a:off x="1153" y="1448"/>
              <a:ext cx="475" cy="464"/>
            </a:xfrm>
            <a:custGeom>
              <a:avLst/>
              <a:gdLst>
                <a:gd name="T0" fmla="*/ 0 w 190"/>
                <a:gd name="T1" fmla="*/ 1195 h 174"/>
                <a:gd name="T2" fmla="*/ 425 w 190"/>
                <a:gd name="T3" fmla="*/ 1075 h 174"/>
                <a:gd name="T4" fmla="*/ 925 w 190"/>
                <a:gd name="T5" fmla="*/ 811 h 174"/>
                <a:gd name="T6" fmla="*/ 1170 w 190"/>
                <a:gd name="T7" fmla="*/ 0 h 174"/>
                <a:gd name="T8" fmla="*/ 888 w 190"/>
                <a:gd name="T9" fmla="*/ 712 h 174"/>
                <a:gd name="T10" fmla="*/ 533 w 190"/>
                <a:gd name="T11" fmla="*/ 917 h 174"/>
                <a:gd name="T12" fmla="*/ 0 w 190"/>
                <a:gd name="T13" fmla="*/ 1195 h 1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0" h="174">
                  <a:moveTo>
                    <a:pt x="0" y="168"/>
                  </a:moveTo>
                  <a:cubicBezTo>
                    <a:pt x="29" y="174"/>
                    <a:pt x="40" y="162"/>
                    <a:pt x="68" y="151"/>
                  </a:cubicBezTo>
                  <a:cubicBezTo>
                    <a:pt x="96" y="140"/>
                    <a:pt x="124" y="140"/>
                    <a:pt x="148" y="114"/>
                  </a:cubicBezTo>
                  <a:cubicBezTo>
                    <a:pt x="172" y="88"/>
                    <a:pt x="190" y="37"/>
                    <a:pt x="187" y="0"/>
                  </a:cubicBezTo>
                  <a:cubicBezTo>
                    <a:pt x="187" y="24"/>
                    <a:pt x="164" y="85"/>
                    <a:pt x="142" y="100"/>
                  </a:cubicBezTo>
                  <a:cubicBezTo>
                    <a:pt x="120" y="114"/>
                    <a:pt x="107" y="120"/>
                    <a:pt x="85" y="129"/>
                  </a:cubicBezTo>
                  <a:cubicBezTo>
                    <a:pt x="63" y="138"/>
                    <a:pt x="18" y="174"/>
                    <a:pt x="0" y="168"/>
                  </a:cubicBezTo>
                </a:path>
              </a:pathLst>
            </a:custGeom>
            <a:solidFill>
              <a:srgbClr val="AC7D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4" name="Freeform 119"/>
            <p:cNvSpPr>
              <a:spLocks/>
            </p:cNvSpPr>
            <p:nvPr/>
          </p:nvSpPr>
          <p:spPr bwMode="auto">
            <a:xfrm>
              <a:off x="1208" y="1443"/>
              <a:ext cx="578" cy="634"/>
            </a:xfrm>
            <a:custGeom>
              <a:avLst/>
              <a:gdLst>
                <a:gd name="T0" fmla="*/ 1409 w 231"/>
                <a:gd name="T1" fmla="*/ 0 h 238"/>
                <a:gd name="T2" fmla="*/ 638 w 231"/>
                <a:gd name="T3" fmla="*/ 1505 h 238"/>
                <a:gd name="T4" fmla="*/ 0 w 231"/>
                <a:gd name="T5" fmla="*/ 1582 h 238"/>
                <a:gd name="T6" fmla="*/ 726 w 231"/>
                <a:gd name="T7" fmla="*/ 1369 h 238"/>
                <a:gd name="T8" fmla="*/ 1409 w 231"/>
                <a:gd name="T9" fmla="*/ 0 h 2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1" h="238">
                  <a:moveTo>
                    <a:pt x="225" y="0"/>
                  </a:moveTo>
                  <a:cubicBezTo>
                    <a:pt x="231" y="26"/>
                    <a:pt x="181" y="185"/>
                    <a:pt x="102" y="212"/>
                  </a:cubicBezTo>
                  <a:cubicBezTo>
                    <a:pt x="23" y="238"/>
                    <a:pt x="0" y="223"/>
                    <a:pt x="0" y="223"/>
                  </a:cubicBezTo>
                  <a:cubicBezTo>
                    <a:pt x="33" y="226"/>
                    <a:pt x="87" y="212"/>
                    <a:pt x="116" y="193"/>
                  </a:cubicBezTo>
                  <a:cubicBezTo>
                    <a:pt x="146" y="175"/>
                    <a:pt x="204" y="93"/>
                    <a:pt x="225" y="0"/>
                  </a:cubicBezTo>
                </a:path>
              </a:pathLst>
            </a:custGeom>
            <a:solidFill>
              <a:srgbClr val="65AD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5" name="Freeform 120"/>
            <p:cNvSpPr>
              <a:spLocks/>
            </p:cNvSpPr>
            <p:nvPr/>
          </p:nvSpPr>
          <p:spPr bwMode="auto">
            <a:xfrm>
              <a:off x="865" y="1117"/>
              <a:ext cx="868" cy="824"/>
            </a:xfrm>
            <a:custGeom>
              <a:avLst/>
              <a:gdLst>
                <a:gd name="T0" fmla="*/ 463 w 347"/>
                <a:gd name="T1" fmla="*/ 200 h 309"/>
                <a:gd name="T2" fmla="*/ 13 w 347"/>
                <a:gd name="T3" fmla="*/ 1139 h 309"/>
                <a:gd name="T4" fmla="*/ 233 w 347"/>
                <a:gd name="T5" fmla="*/ 1643 h 309"/>
                <a:gd name="T6" fmla="*/ 483 w 347"/>
                <a:gd name="T7" fmla="*/ 1997 h 309"/>
                <a:gd name="T8" fmla="*/ 1158 w 347"/>
                <a:gd name="T9" fmla="*/ 2077 h 309"/>
                <a:gd name="T10" fmla="*/ 1388 w 347"/>
                <a:gd name="T11" fmla="*/ 1933 h 309"/>
                <a:gd name="T12" fmla="*/ 1658 w 347"/>
                <a:gd name="T13" fmla="*/ 1792 h 309"/>
                <a:gd name="T14" fmla="*/ 1739 w 347"/>
                <a:gd name="T15" fmla="*/ 320 h 309"/>
                <a:gd name="T16" fmla="*/ 926 w 347"/>
                <a:gd name="T17" fmla="*/ 13 h 309"/>
                <a:gd name="T18" fmla="*/ 463 w 347"/>
                <a:gd name="T19" fmla="*/ 200 h 309"/>
                <a:gd name="T20" fmla="*/ 463 w 347"/>
                <a:gd name="T21" fmla="*/ 200 h 3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7" h="309">
                  <a:moveTo>
                    <a:pt x="74" y="28"/>
                  </a:moveTo>
                  <a:cubicBezTo>
                    <a:pt x="32" y="58"/>
                    <a:pt x="0" y="107"/>
                    <a:pt x="2" y="160"/>
                  </a:cubicBezTo>
                  <a:cubicBezTo>
                    <a:pt x="2" y="188"/>
                    <a:pt x="19" y="210"/>
                    <a:pt x="37" y="231"/>
                  </a:cubicBezTo>
                  <a:cubicBezTo>
                    <a:pt x="50" y="247"/>
                    <a:pt x="61" y="267"/>
                    <a:pt x="77" y="281"/>
                  </a:cubicBezTo>
                  <a:cubicBezTo>
                    <a:pt x="107" y="308"/>
                    <a:pt x="151" y="309"/>
                    <a:pt x="185" y="292"/>
                  </a:cubicBezTo>
                  <a:cubicBezTo>
                    <a:pt x="198" y="285"/>
                    <a:pt x="209" y="277"/>
                    <a:pt x="222" y="272"/>
                  </a:cubicBezTo>
                  <a:cubicBezTo>
                    <a:pt x="240" y="266"/>
                    <a:pt x="253" y="268"/>
                    <a:pt x="265" y="252"/>
                  </a:cubicBezTo>
                  <a:cubicBezTo>
                    <a:pt x="308" y="196"/>
                    <a:pt x="347" y="95"/>
                    <a:pt x="278" y="45"/>
                  </a:cubicBezTo>
                  <a:cubicBezTo>
                    <a:pt x="240" y="18"/>
                    <a:pt x="195" y="6"/>
                    <a:pt x="148" y="2"/>
                  </a:cubicBezTo>
                  <a:cubicBezTo>
                    <a:pt x="127" y="0"/>
                    <a:pt x="95" y="14"/>
                    <a:pt x="74" y="28"/>
                  </a:cubicBezTo>
                  <a:cubicBezTo>
                    <a:pt x="73" y="29"/>
                    <a:pt x="74" y="28"/>
                    <a:pt x="74" y="28"/>
                  </a:cubicBezTo>
                  <a:close/>
                </a:path>
              </a:pathLst>
            </a:custGeom>
            <a:noFill/>
            <a:ln w="7938" cap="rnd">
              <a:solidFill>
                <a:srgbClr val="5857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6" name="Freeform 121"/>
            <p:cNvSpPr>
              <a:spLocks/>
            </p:cNvSpPr>
            <p:nvPr/>
          </p:nvSpPr>
          <p:spPr bwMode="auto">
            <a:xfrm>
              <a:off x="770" y="1056"/>
              <a:ext cx="1036" cy="1029"/>
            </a:xfrm>
            <a:custGeom>
              <a:avLst/>
              <a:gdLst>
                <a:gd name="T0" fmla="*/ 951 w 414"/>
                <a:gd name="T1" fmla="*/ 8 h 386"/>
                <a:gd name="T2" fmla="*/ 638 w 414"/>
                <a:gd name="T3" fmla="*/ 72 h 386"/>
                <a:gd name="T4" fmla="*/ 350 w 414"/>
                <a:gd name="T5" fmla="*/ 405 h 386"/>
                <a:gd name="T6" fmla="*/ 108 w 414"/>
                <a:gd name="T7" fmla="*/ 754 h 386"/>
                <a:gd name="T8" fmla="*/ 13 w 414"/>
                <a:gd name="T9" fmla="*/ 1330 h 386"/>
                <a:gd name="T10" fmla="*/ 258 w 414"/>
                <a:gd name="T11" fmla="*/ 2061 h 386"/>
                <a:gd name="T12" fmla="*/ 876 w 414"/>
                <a:gd name="T13" fmla="*/ 2607 h 386"/>
                <a:gd name="T14" fmla="*/ 1679 w 414"/>
                <a:gd name="T15" fmla="*/ 2636 h 386"/>
                <a:gd name="T16" fmla="*/ 2267 w 414"/>
                <a:gd name="T17" fmla="*/ 2047 h 386"/>
                <a:gd name="T18" fmla="*/ 2567 w 414"/>
                <a:gd name="T19" fmla="*/ 1002 h 386"/>
                <a:gd name="T20" fmla="*/ 2160 w 414"/>
                <a:gd name="T21" fmla="*/ 285 h 386"/>
                <a:gd name="T22" fmla="*/ 938 w 414"/>
                <a:gd name="T23" fmla="*/ 8 h 386"/>
                <a:gd name="T24" fmla="*/ 951 w 414"/>
                <a:gd name="T25" fmla="*/ 8 h 3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4" h="386">
                  <a:moveTo>
                    <a:pt x="152" y="1"/>
                  </a:moveTo>
                  <a:cubicBezTo>
                    <a:pt x="134" y="0"/>
                    <a:pt x="118" y="3"/>
                    <a:pt x="102" y="10"/>
                  </a:cubicBezTo>
                  <a:cubicBezTo>
                    <a:pt x="78" y="20"/>
                    <a:pt x="71" y="38"/>
                    <a:pt x="56" y="57"/>
                  </a:cubicBezTo>
                  <a:cubicBezTo>
                    <a:pt x="42" y="74"/>
                    <a:pt x="26" y="86"/>
                    <a:pt x="17" y="106"/>
                  </a:cubicBezTo>
                  <a:cubicBezTo>
                    <a:pt x="6" y="131"/>
                    <a:pt x="3" y="160"/>
                    <a:pt x="2" y="187"/>
                  </a:cubicBezTo>
                  <a:cubicBezTo>
                    <a:pt x="0" y="230"/>
                    <a:pt x="10" y="260"/>
                    <a:pt x="41" y="290"/>
                  </a:cubicBezTo>
                  <a:cubicBezTo>
                    <a:pt x="70" y="318"/>
                    <a:pt x="101" y="351"/>
                    <a:pt x="140" y="367"/>
                  </a:cubicBezTo>
                  <a:cubicBezTo>
                    <a:pt x="179" y="383"/>
                    <a:pt x="228" y="386"/>
                    <a:pt x="268" y="371"/>
                  </a:cubicBezTo>
                  <a:cubicBezTo>
                    <a:pt x="317" y="354"/>
                    <a:pt x="336" y="335"/>
                    <a:pt x="362" y="288"/>
                  </a:cubicBezTo>
                  <a:cubicBezTo>
                    <a:pt x="385" y="248"/>
                    <a:pt x="414" y="189"/>
                    <a:pt x="410" y="141"/>
                  </a:cubicBezTo>
                  <a:cubicBezTo>
                    <a:pt x="407" y="107"/>
                    <a:pt x="376" y="54"/>
                    <a:pt x="345" y="40"/>
                  </a:cubicBezTo>
                  <a:cubicBezTo>
                    <a:pt x="274" y="9"/>
                    <a:pt x="223" y="1"/>
                    <a:pt x="150" y="1"/>
                  </a:cubicBezTo>
                  <a:lnTo>
                    <a:pt x="152" y="1"/>
                  </a:lnTo>
                  <a:close/>
                </a:path>
              </a:pathLst>
            </a:custGeom>
            <a:noFill/>
            <a:ln w="7938" cap="rnd">
              <a:solidFill>
                <a:srgbClr val="5857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7" name="Oval 122"/>
            <p:cNvSpPr>
              <a:spLocks noChangeArrowheads="1"/>
            </p:cNvSpPr>
            <p:nvPr/>
          </p:nvSpPr>
          <p:spPr bwMode="auto">
            <a:xfrm>
              <a:off x="1003" y="1160"/>
              <a:ext cx="83" cy="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8" name="Oval 123"/>
            <p:cNvSpPr>
              <a:spLocks noChangeArrowheads="1"/>
            </p:cNvSpPr>
            <p:nvPr/>
          </p:nvSpPr>
          <p:spPr bwMode="auto">
            <a:xfrm>
              <a:off x="1086" y="1155"/>
              <a:ext cx="30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9" name="Oval 124"/>
            <p:cNvSpPr>
              <a:spLocks noChangeArrowheads="1"/>
            </p:cNvSpPr>
            <p:nvPr/>
          </p:nvSpPr>
          <p:spPr bwMode="auto">
            <a:xfrm>
              <a:off x="976" y="1221"/>
              <a:ext cx="30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5345901" y="2723766"/>
            <a:ext cx="7888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T cell </a:t>
            </a:r>
          </a:p>
        </p:txBody>
      </p:sp>
      <p:sp>
        <p:nvSpPr>
          <p:cNvPr id="50" name="Isosceles Triangle 49"/>
          <p:cNvSpPr>
            <a:spLocks noChangeAspect="1"/>
          </p:cNvSpPr>
          <p:nvPr/>
        </p:nvSpPr>
        <p:spPr>
          <a:xfrm rot="2668299">
            <a:off x="5192548" y="3313281"/>
            <a:ext cx="268185" cy="18288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5" name="Freeform 2114"/>
          <p:cNvSpPr/>
          <p:nvPr/>
        </p:nvSpPr>
        <p:spPr>
          <a:xfrm>
            <a:off x="4222389" y="4188204"/>
            <a:ext cx="163684" cy="174804"/>
          </a:xfrm>
          <a:custGeom>
            <a:avLst/>
            <a:gdLst>
              <a:gd name="connsiteX0" fmla="*/ 0 w 249382"/>
              <a:gd name="connsiteY0" fmla="*/ 95002 h 273132"/>
              <a:gd name="connsiteX1" fmla="*/ 95002 w 249382"/>
              <a:gd name="connsiteY1" fmla="*/ 11875 h 273132"/>
              <a:gd name="connsiteX2" fmla="*/ 130628 w 249382"/>
              <a:gd name="connsiteY2" fmla="*/ 0 h 273132"/>
              <a:gd name="connsiteX3" fmla="*/ 166254 w 249382"/>
              <a:gd name="connsiteY3" fmla="*/ 23750 h 273132"/>
              <a:gd name="connsiteX4" fmla="*/ 190005 w 249382"/>
              <a:gd name="connsiteY4" fmla="*/ 142504 h 273132"/>
              <a:gd name="connsiteX5" fmla="*/ 154379 w 249382"/>
              <a:gd name="connsiteY5" fmla="*/ 166254 h 273132"/>
              <a:gd name="connsiteX6" fmla="*/ 142504 w 249382"/>
              <a:gd name="connsiteY6" fmla="*/ 201880 h 273132"/>
              <a:gd name="connsiteX7" fmla="*/ 201880 w 249382"/>
              <a:gd name="connsiteY7" fmla="*/ 273132 h 273132"/>
              <a:gd name="connsiteX8" fmla="*/ 249382 w 249382"/>
              <a:gd name="connsiteY8" fmla="*/ 237506 h 27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82" h="273132">
                <a:moveTo>
                  <a:pt x="0" y="95002"/>
                </a:moveTo>
                <a:cubicBezTo>
                  <a:pt x="30953" y="64049"/>
                  <a:pt x="55726" y="31513"/>
                  <a:pt x="95002" y="11875"/>
                </a:cubicBezTo>
                <a:cubicBezTo>
                  <a:pt x="106198" y="6277"/>
                  <a:pt x="118753" y="3958"/>
                  <a:pt x="130628" y="0"/>
                </a:cubicBezTo>
                <a:cubicBezTo>
                  <a:pt x="142503" y="7917"/>
                  <a:pt x="160765" y="10576"/>
                  <a:pt x="166254" y="23750"/>
                </a:cubicBezTo>
                <a:cubicBezTo>
                  <a:pt x="181780" y="61013"/>
                  <a:pt x="190005" y="142504"/>
                  <a:pt x="190005" y="142504"/>
                </a:cubicBezTo>
                <a:cubicBezTo>
                  <a:pt x="178130" y="150421"/>
                  <a:pt x="163295" y="155109"/>
                  <a:pt x="154379" y="166254"/>
                </a:cubicBezTo>
                <a:cubicBezTo>
                  <a:pt x="146559" y="176029"/>
                  <a:pt x="140446" y="189533"/>
                  <a:pt x="142504" y="201880"/>
                </a:cubicBezTo>
                <a:cubicBezTo>
                  <a:pt x="145811" y="221721"/>
                  <a:pt x="191179" y="262431"/>
                  <a:pt x="201880" y="273132"/>
                </a:cubicBezTo>
                <a:cubicBezTo>
                  <a:pt x="245903" y="258458"/>
                  <a:pt x="231908" y="272453"/>
                  <a:pt x="249382" y="237506"/>
                </a:cubicBezTo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6" name="32-Point Star 2115"/>
          <p:cNvSpPr/>
          <p:nvPr/>
        </p:nvSpPr>
        <p:spPr>
          <a:xfrm>
            <a:off x="2614379" y="3130460"/>
            <a:ext cx="279652" cy="252339"/>
          </a:xfrm>
          <a:prstGeom prst="star32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7" name="TextBox 2116"/>
          <p:cNvSpPr txBox="1"/>
          <p:nvPr/>
        </p:nvSpPr>
        <p:spPr>
          <a:xfrm>
            <a:off x="1637104" y="3056500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sz="2000" dirty="0" smtClean="0"/>
              <a:t>virus</a:t>
            </a:r>
            <a:endParaRPr lang="en-US" sz="2000" dirty="0"/>
          </a:p>
        </p:txBody>
      </p:sp>
      <p:sp>
        <p:nvSpPr>
          <p:cNvPr id="2118" name="Freeform 2117"/>
          <p:cNvSpPr/>
          <p:nvPr/>
        </p:nvSpPr>
        <p:spPr>
          <a:xfrm>
            <a:off x="4566183" y="4170476"/>
            <a:ext cx="163684" cy="174804"/>
          </a:xfrm>
          <a:custGeom>
            <a:avLst/>
            <a:gdLst>
              <a:gd name="connsiteX0" fmla="*/ 0 w 249382"/>
              <a:gd name="connsiteY0" fmla="*/ 95002 h 273132"/>
              <a:gd name="connsiteX1" fmla="*/ 95002 w 249382"/>
              <a:gd name="connsiteY1" fmla="*/ 11875 h 273132"/>
              <a:gd name="connsiteX2" fmla="*/ 130628 w 249382"/>
              <a:gd name="connsiteY2" fmla="*/ 0 h 273132"/>
              <a:gd name="connsiteX3" fmla="*/ 166254 w 249382"/>
              <a:gd name="connsiteY3" fmla="*/ 23750 h 273132"/>
              <a:gd name="connsiteX4" fmla="*/ 190005 w 249382"/>
              <a:gd name="connsiteY4" fmla="*/ 142504 h 273132"/>
              <a:gd name="connsiteX5" fmla="*/ 154379 w 249382"/>
              <a:gd name="connsiteY5" fmla="*/ 166254 h 273132"/>
              <a:gd name="connsiteX6" fmla="*/ 142504 w 249382"/>
              <a:gd name="connsiteY6" fmla="*/ 201880 h 273132"/>
              <a:gd name="connsiteX7" fmla="*/ 201880 w 249382"/>
              <a:gd name="connsiteY7" fmla="*/ 273132 h 273132"/>
              <a:gd name="connsiteX8" fmla="*/ 249382 w 249382"/>
              <a:gd name="connsiteY8" fmla="*/ 237506 h 27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82" h="273132">
                <a:moveTo>
                  <a:pt x="0" y="95002"/>
                </a:moveTo>
                <a:cubicBezTo>
                  <a:pt x="30953" y="64049"/>
                  <a:pt x="55726" y="31513"/>
                  <a:pt x="95002" y="11875"/>
                </a:cubicBezTo>
                <a:cubicBezTo>
                  <a:pt x="106198" y="6277"/>
                  <a:pt x="118753" y="3958"/>
                  <a:pt x="130628" y="0"/>
                </a:cubicBezTo>
                <a:cubicBezTo>
                  <a:pt x="142503" y="7917"/>
                  <a:pt x="160765" y="10576"/>
                  <a:pt x="166254" y="23750"/>
                </a:cubicBezTo>
                <a:cubicBezTo>
                  <a:pt x="181780" y="61013"/>
                  <a:pt x="190005" y="142504"/>
                  <a:pt x="190005" y="142504"/>
                </a:cubicBezTo>
                <a:cubicBezTo>
                  <a:pt x="178130" y="150421"/>
                  <a:pt x="163295" y="155109"/>
                  <a:pt x="154379" y="166254"/>
                </a:cubicBezTo>
                <a:cubicBezTo>
                  <a:pt x="146559" y="176029"/>
                  <a:pt x="140446" y="189533"/>
                  <a:pt x="142504" y="201880"/>
                </a:cubicBezTo>
                <a:cubicBezTo>
                  <a:pt x="145811" y="221721"/>
                  <a:pt x="191179" y="262431"/>
                  <a:pt x="201880" y="273132"/>
                </a:cubicBezTo>
                <a:cubicBezTo>
                  <a:pt x="245903" y="258458"/>
                  <a:pt x="231908" y="272453"/>
                  <a:pt x="249382" y="237506"/>
                </a:cubicBezTo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0" name="Group 1317"/>
          <p:cNvGrpSpPr>
            <a:grpSpLocks/>
          </p:cNvGrpSpPr>
          <p:nvPr/>
        </p:nvGrpSpPr>
        <p:grpSpPr bwMode="auto">
          <a:xfrm rot="11788745">
            <a:off x="4952615" y="3387814"/>
            <a:ext cx="534550" cy="289150"/>
            <a:chOff x="1076" y="1308"/>
            <a:chExt cx="343" cy="181"/>
          </a:xfrm>
          <a:solidFill>
            <a:srgbClr val="FFFF00"/>
          </a:solidFill>
        </p:grpSpPr>
        <p:sp>
          <p:nvSpPr>
            <p:cNvPr id="2071" name="Freeform 1318"/>
            <p:cNvSpPr>
              <a:spLocks/>
            </p:cNvSpPr>
            <p:nvPr/>
          </p:nvSpPr>
          <p:spPr bwMode="auto">
            <a:xfrm>
              <a:off x="1076" y="1308"/>
              <a:ext cx="343" cy="181"/>
            </a:xfrm>
            <a:custGeom>
              <a:avLst/>
              <a:gdLst>
                <a:gd name="T0" fmla="*/ 343 w 343"/>
                <a:gd name="T1" fmla="*/ 0 h 181"/>
                <a:gd name="T2" fmla="*/ 173 w 343"/>
                <a:gd name="T3" fmla="*/ 181 h 181"/>
                <a:gd name="T4" fmla="*/ 0 w 343"/>
                <a:gd name="T5" fmla="*/ 0 h 181"/>
                <a:gd name="T6" fmla="*/ 343 w 343"/>
                <a:gd name="T7" fmla="*/ 0 h 1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3" h="181">
                  <a:moveTo>
                    <a:pt x="343" y="0"/>
                  </a:moveTo>
                  <a:lnTo>
                    <a:pt x="173" y="181"/>
                  </a:lnTo>
                  <a:lnTo>
                    <a:pt x="0" y="0"/>
                  </a:lnTo>
                  <a:lnTo>
                    <a:pt x="3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2" name="Freeform 1319"/>
            <p:cNvSpPr>
              <a:spLocks/>
            </p:cNvSpPr>
            <p:nvPr/>
          </p:nvSpPr>
          <p:spPr bwMode="auto">
            <a:xfrm>
              <a:off x="1099" y="1316"/>
              <a:ext cx="280" cy="115"/>
            </a:xfrm>
            <a:custGeom>
              <a:avLst/>
              <a:gdLst>
                <a:gd name="T0" fmla="*/ 263 w 112"/>
                <a:gd name="T1" fmla="*/ 308 h 43"/>
                <a:gd name="T2" fmla="*/ 13 w 112"/>
                <a:gd name="T3" fmla="*/ 21 h 43"/>
                <a:gd name="T4" fmla="*/ 20 w 112"/>
                <a:gd name="T5" fmla="*/ 0 h 43"/>
                <a:gd name="T6" fmla="*/ 700 w 112"/>
                <a:gd name="T7" fmla="*/ 0 h 43"/>
                <a:gd name="T8" fmla="*/ 125 w 112"/>
                <a:gd name="T9" fmla="*/ 21 h 43"/>
                <a:gd name="T10" fmla="*/ 120 w 112"/>
                <a:gd name="T11" fmla="*/ 115 h 43"/>
                <a:gd name="T12" fmla="*/ 263 w 112"/>
                <a:gd name="T13" fmla="*/ 308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2" h="43">
                  <a:moveTo>
                    <a:pt x="42" y="43"/>
                  </a:moveTo>
                  <a:cubicBezTo>
                    <a:pt x="42" y="43"/>
                    <a:pt x="4" y="5"/>
                    <a:pt x="2" y="3"/>
                  </a:cubicBezTo>
                  <a:cubicBezTo>
                    <a:pt x="0" y="0"/>
                    <a:pt x="0" y="0"/>
                    <a:pt x="3" y="0"/>
                  </a:cubicBezTo>
                  <a:cubicBezTo>
                    <a:pt x="8" y="0"/>
                    <a:pt x="112" y="0"/>
                    <a:pt x="112" y="0"/>
                  </a:cubicBezTo>
                  <a:cubicBezTo>
                    <a:pt x="112" y="0"/>
                    <a:pt x="29" y="2"/>
                    <a:pt x="20" y="3"/>
                  </a:cubicBezTo>
                  <a:cubicBezTo>
                    <a:pt x="11" y="4"/>
                    <a:pt x="10" y="7"/>
                    <a:pt x="19" y="16"/>
                  </a:cubicBezTo>
                  <a:cubicBezTo>
                    <a:pt x="25" y="22"/>
                    <a:pt x="42" y="43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3" name="Freeform 1320"/>
            <p:cNvSpPr>
              <a:spLocks/>
            </p:cNvSpPr>
            <p:nvPr/>
          </p:nvSpPr>
          <p:spPr bwMode="auto">
            <a:xfrm>
              <a:off x="1124" y="1319"/>
              <a:ext cx="132" cy="50"/>
            </a:xfrm>
            <a:custGeom>
              <a:avLst/>
              <a:gdLst>
                <a:gd name="T0" fmla="*/ 80 w 53"/>
                <a:gd name="T1" fmla="*/ 132 h 19"/>
                <a:gd name="T2" fmla="*/ 55 w 53"/>
                <a:gd name="T3" fmla="*/ 103 h 19"/>
                <a:gd name="T4" fmla="*/ 62 w 53"/>
                <a:gd name="T5" fmla="*/ 13 h 19"/>
                <a:gd name="T6" fmla="*/ 329 w 53"/>
                <a:gd name="T7" fmla="*/ 0 h 19"/>
                <a:gd name="T8" fmla="*/ 30 w 53"/>
                <a:gd name="T9" fmla="*/ 34 h 19"/>
                <a:gd name="T10" fmla="*/ 80 w 53"/>
                <a:gd name="T11" fmla="*/ 132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3" h="19">
                  <a:moveTo>
                    <a:pt x="13" y="19"/>
                  </a:moveTo>
                  <a:cubicBezTo>
                    <a:pt x="12" y="17"/>
                    <a:pt x="10" y="16"/>
                    <a:pt x="9" y="15"/>
                  </a:cubicBezTo>
                  <a:cubicBezTo>
                    <a:pt x="0" y="6"/>
                    <a:pt x="1" y="3"/>
                    <a:pt x="10" y="2"/>
                  </a:cubicBezTo>
                  <a:cubicBezTo>
                    <a:pt x="14" y="2"/>
                    <a:pt x="33" y="1"/>
                    <a:pt x="53" y="0"/>
                  </a:cubicBezTo>
                  <a:cubicBezTo>
                    <a:pt x="38" y="2"/>
                    <a:pt x="8" y="1"/>
                    <a:pt x="5" y="5"/>
                  </a:cubicBezTo>
                  <a:cubicBezTo>
                    <a:pt x="3" y="9"/>
                    <a:pt x="11" y="16"/>
                    <a:pt x="1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4" name="Freeform 1321"/>
            <p:cNvSpPr>
              <a:spLocks/>
            </p:cNvSpPr>
            <p:nvPr/>
          </p:nvSpPr>
          <p:spPr bwMode="auto">
            <a:xfrm>
              <a:off x="1231" y="1324"/>
              <a:ext cx="160" cy="152"/>
            </a:xfrm>
            <a:custGeom>
              <a:avLst/>
              <a:gdLst>
                <a:gd name="T0" fmla="*/ 400 w 64"/>
                <a:gd name="T1" fmla="*/ 0 h 57"/>
                <a:gd name="T2" fmla="*/ 45 w 64"/>
                <a:gd name="T3" fmla="*/ 405 h 57"/>
                <a:gd name="T4" fmla="*/ 0 w 64"/>
                <a:gd name="T5" fmla="*/ 363 h 57"/>
                <a:gd name="T6" fmla="*/ 100 w 64"/>
                <a:gd name="T7" fmla="*/ 312 h 57"/>
                <a:gd name="T8" fmla="*/ 400 w 64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57">
                  <a:moveTo>
                    <a:pt x="64" y="0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3" y="51"/>
                    <a:pt x="9" y="49"/>
                    <a:pt x="16" y="44"/>
                  </a:cubicBezTo>
                  <a:cubicBezTo>
                    <a:pt x="20" y="41"/>
                    <a:pt x="64" y="0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5" name="Freeform 1322"/>
            <p:cNvSpPr>
              <a:spLocks/>
            </p:cNvSpPr>
            <p:nvPr/>
          </p:nvSpPr>
          <p:spPr bwMode="auto">
            <a:xfrm>
              <a:off x="1076" y="1308"/>
              <a:ext cx="343" cy="181"/>
            </a:xfrm>
            <a:custGeom>
              <a:avLst/>
              <a:gdLst>
                <a:gd name="T0" fmla="*/ 343 w 343"/>
                <a:gd name="T1" fmla="*/ 0 h 181"/>
                <a:gd name="T2" fmla="*/ 173 w 343"/>
                <a:gd name="T3" fmla="*/ 181 h 181"/>
                <a:gd name="T4" fmla="*/ 0 w 343"/>
                <a:gd name="T5" fmla="*/ 0 h 181"/>
                <a:gd name="T6" fmla="*/ 343 w 343"/>
                <a:gd name="T7" fmla="*/ 0 h 1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3" h="181">
                  <a:moveTo>
                    <a:pt x="343" y="0"/>
                  </a:moveTo>
                  <a:lnTo>
                    <a:pt x="173" y="181"/>
                  </a:lnTo>
                  <a:lnTo>
                    <a:pt x="0" y="0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7938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" name="Down Arrow 50"/>
          <p:cNvSpPr/>
          <p:nvPr/>
        </p:nvSpPr>
        <p:spPr>
          <a:xfrm rot="18709603">
            <a:off x="3589005" y="3221047"/>
            <a:ext cx="261583" cy="690231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5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079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+mn-lt"/>
                <a:ea typeface="+mn-ea"/>
                <a:cs typeface="+mn-cs"/>
              </a:rPr>
              <a:t>Summary IEDB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7412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Peptide conservation in human microbiome and proteome impacts T cell recognition</a:t>
            </a:r>
          </a:p>
          <a:p>
            <a:pPr marL="0" indent="0">
              <a:buNone/>
            </a:pPr>
            <a:endParaRPr lang="en-US" sz="1900" dirty="0" smtClean="0"/>
          </a:p>
          <a:p>
            <a:pPr marL="0" indent="0">
              <a:buNone/>
            </a:pPr>
            <a:r>
              <a:rPr lang="en-US" dirty="0" smtClean="0"/>
              <a:t>Microbiomes at different body sites may have different impact on T cell </a:t>
            </a:r>
            <a:r>
              <a:rPr lang="en-US" dirty="0" err="1" smtClean="0"/>
              <a:t>tolerization</a:t>
            </a:r>
            <a:r>
              <a:rPr lang="en-US" dirty="0" smtClean="0"/>
              <a:t> (gut &gt; airway)?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u="sng" dirty="0" smtClean="0">
                <a:sym typeface="Wingdings" panose="05000000000000000000" pitchFamily="2" charset="2"/>
              </a:rPr>
              <a:t>Test these hypotheses: </a:t>
            </a:r>
            <a:r>
              <a:rPr lang="en-US" dirty="0" smtClean="0">
                <a:sym typeface="Wingdings" panose="05000000000000000000" pitchFamily="2" charset="2"/>
              </a:rPr>
              <a:t>Synthesize peptide pools from </a:t>
            </a:r>
            <a:r>
              <a:rPr lang="en-US" dirty="0" smtClean="0">
                <a:sym typeface="Wingdings" panose="05000000000000000000" pitchFamily="2" charset="2"/>
              </a:rPr>
              <a:t>cockroach </a:t>
            </a:r>
            <a:r>
              <a:rPr lang="en-US" dirty="0" smtClean="0">
                <a:sym typeface="Wingdings" panose="05000000000000000000" pitchFamily="2" charset="2"/>
              </a:rPr>
              <a:t>antigens with differential conservation and test for T cell recognition in </a:t>
            </a:r>
            <a:r>
              <a:rPr lang="en-US" dirty="0" err="1" smtClean="0">
                <a:sym typeface="Wingdings" panose="05000000000000000000" pitchFamily="2" charset="2"/>
              </a:rPr>
              <a:t>IFNg</a:t>
            </a:r>
            <a:r>
              <a:rPr lang="en-US" dirty="0" smtClean="0">
                <a:sym typeface="Wingdings" panose="05000000000000000000" pitchFamily="2" charset="2"/>
              </a:rPr>
              <a:t> ELISPOT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446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+mn-lt"/>
                <a:ea typeface="+mn-ea"/>
                <a:cs typeface="+mn-cs"/>
              </a:rPr>
              <a:t>Cockroach peptide conservation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" t="4952" r="6625"/>
          <a:stretch/>
        </p:blipFill>
        <p:spPr bwMode="auto">
          <a:xfrm>
            <a:off x="2091351" y="1276538"/>
            <a:ext cx="4771176" cy="4758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16435" y="2098544"/>
            <a:ext cx="1874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Airways Microbiome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68835" y="3771927"/>
            <a:ext cx="1874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Gut</a:t>
            </a:r>
          </a:p>
          <a:p>
            <a:r>
              <a:rPr lang="en-US" dirty="0" smtClean="0"/>
              <a:t>Microbiome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4278" y="1517385"/>
            <a:ext cx="19646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Strong epitopes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4278" y="2205321"/>
            <a:ext cx="19646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Weak epitopes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7498" y="2882637"/>
            <a:ext cx="19646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Non-epitopes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1058" y="3726927"/>
            <a:ext cx="19646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Strong epitopes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1058" y="4414863"/>
            <a:ext cx="19646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Weak epitopes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4278" y="5092179"/>
            <a:ext cx="19646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Non-epitopes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94638" y="6025959"/>
            <a:ext cx="19646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Conservation (BLOSUM score)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5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5575" y="2040244"/>
            <a:ext cx="6459204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</a:pPr>
            <a:r>
              <a:rPr lang="en-US" sz="2900" b="1" dirty="0"/>
              <a:t>Anne </a:t>
            </a:r>
            <a:r>
              <a:rPr lang="en-US" sz="2900" b="1" dirty="0" err="1"/>
              <a:t>Bresciani</a:t>
            </a:r>
            <a:endParaRPr lang="en-US" sz="2900" b="1" dirty="0"/>
          </a:p>
          <a:p>
            <a:pPr>
              <a:spcBef>
                <a:spcPct val="0"/>
              </a:spcBef>
            </a:pPr>
            <a:r>
              <a:rPr lang="en-US" sz="2900" b="1" dirty="0"/>
              <a:t>Technical University of Denmark </a:t>
            </a:r>
          </a:p>
          <a:p>
            <a:pPr>
              <a:spcBef>
                <a:spcPct val="0"/>
              </a:spcBef>
            </a:pPr>
            <a:r>
              <a:rPr lang="en-US" sz="2900" b="1" dirty="0"/>
              <a:t>La Jolla Institute</a:t>
            </a:r>
          </a:p>
        </p:txBody>
      </p:sp>
      <p:sp>
        <p:nvSpPr>
          <p:cNvPr id="3" name="AutoShape 2" descr="Image result for Anne Bresciani"/>
          <p:cNvSpPr>
            <a:spLocks noChangeAspect="1" noChangeArrowheads="1"/>
          </p:cNvSpPr>
          <p:nvPr/>
        </p:nvSpPr>
        <p:spPr bwMode="auto">
          <a:xfrm>
            <a:off x="155575" y="18864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413" y="2926786"/>
            <a:ext cx="1495772" cy="194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 descr="Technical University of Denma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56"/>
          <a:stretch/>
        </p:blipFill>
        <p:spPr bwMode="auto">
          <a:xfrm>
            <a:off x="7773334" y="5206613"/>
            <a:ext cx="1115117" cy="135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4" t="71493" r="35866" b="8715"/>
          <a:stretch/>
        </p:blipFill>
        <p:spPr bwMode="auto">
          <a:xfrm>
            <a:off x="165543" y="5253339"/>
            <a:ext cx="3219634" cy="1392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</p:pic>
      <p:sp>
        <p:nvSpPr>
          <p:cNvPr id="4" name="Rectangle 3"/>
          <p:cNvSpPr/>
          <p:nvPr/>
        </p:nvSpPr>
        <p:spPr>
          <a:xfrm>
            <a:off x="165543" y="3692496"/>
            <a:ext cx="65754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T-cell recognition is shaped by epitope sequence conservation in the host proteome and microbiome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/>
              <a:t>Bresciani</a:t>
            </a:r>
            <a:r>
              <a:rPr lang="en-US" dirty="0"/>
              <a:t> A, Paul S, </a:t>
            </a:r>
            <a:r>
              <a:rPr lang="en-US" dirty="0" err="1"/>
              <a:t>Schommer</a:t>
            </a:r>
            <a:r>
              <a:rPr lang="en-US" dirty="0"/>
              <a:t> N, Dillon MB, Bancroft T, </a:t>
            </a:r>
            <a:r>
              <a:rPr lang="en-US" dirty="0" err="1"/>
              <a:t>Greenbaum</a:t>
            </a:r>
            <a:r>
              <a:rPr lang="en-US" dirty="0"/>
              <a:t> J, </a:t>
            </a:r>
            <a:r>
              <a:rPr lang="en-US" dirty="0" err="1"/>
              <a:t>Sette</a:t>
            </a:r>
            <a:r>
              <a:rPr lang="en-US" dirty="0"/>
              <a:t> A, Nielsen M, Peters B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Immunology. 2016 May;148(1):34-9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975" y="974509"/>
            <a:ext cx="85592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Most conserved peptides are weakest epitopes</a:t>
            </a:r>
          </a:p>
          <a:p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94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+mn-lt"/>
                <a:ea typeface="+mn-ea"/>
                <a:cs typeface="+mn-cs"/>
              </a:rPr>
              <a:t>Conclusions</a:t>
            </a:r>
            <a:endParaRPr lang="en-US" sz="3600" b="1" dirty="0"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1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4790"/>
            <a:ext cx="8229600" cy="110405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 smtClean="0">
                <a:latin typeface="+mn-lt"/>
                <a:ea typeface="+mn-ea"/>
                <a:cs typeface="+mn-cs"/>
              </a:rPr>
              <a:t>Continued comparisons </a:t>
            </a:r>
            <a:r>
              <a:rPr lang="en-US" sz="3600" b="1" dirty="0" smtClean="0">
                <a:latin typeface="+mn-lt"/>
                <a:ea typeface="+mn-ea"/>
                <a:cs typeface="+mn-cs"/>
              </a:rPr>
              <a:t>across</a:t>
            </a:r>
            <a:br>
              <a:rPr lang="en-US" sz="3600" b="1" dirty="0" smtClean="0">
                <a:latin typeface="+mn-lt"/>
                <a:ea typeface="+mn-ea"/>
                <a:cs typeface="+mn-cs"/>
              </a:rPr>
            </a:br>
            <a:r>
              <a:rPr lang="en-US" sz="3600" b="1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3600" b="1" dirty="0" smtClean="0">
                <a:latin typeface="+mn-lt"/>
                <a:ea typeface="+mn-ea"/>
                <a:cs typeface="+mn-cs"/>
              </a:rPr>
              <a:t>many species</a:t>
            </a:r>
            <a:r>
              <a:rPr lang="en-US" sz="3600" b="1" dirty="0">
                <a:latin typeface="+mn-lt"/>
                <a:ea typeface="+mn-ea"/>
                <a:cs typeface="+mn-cs"/>
              </a:rPr>
              <a:t/>
            </a:r>
            <a:br>
              <a:rPr lang="en-US" sz="3600" b="1" dirty="0">
                <a:latin typeface="+mn-lt"/>
                <a:ea typeface="+mn-ea"/>
                <a:cs typeface="+mn-cs"/>
              </a:rPr>
            </a:br>
            <a:endParaRPr lang="en-US" sz="3600" b="1" dirty="0"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591095"/>
            <a:ext cx="8229600" cy="1332095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US" dirty="0"/>
              <a:t>15 allergens, 18 different virus families, 4  bacterial families, 4 autoimmune and inflammatory antigens </a:t>
            </a:r>
          </a:p>
          <a:p>
            <a:pPr marL="0" indent="0">
              <a:buNone/>
            </a:pP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7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510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b="1" dirty="0">
                <a:latin typeface="+mn-lt"/>
                <a:ea typeface="+mn-ea"/>
                <a:cs typeface="+mn-cs"/>
              </a:rPr>
              <a:t>Positive or negative influence of conservation  </a:t>
            </a:r>
            <a:r>
              <a:rPr lang="en-US" sz="3600" b="1" dirty="0" smtClean="0">
                <a:latin typeface="+mn-lt"/>
                <a:ea typeface="+mn-ea"/>
                <a:cs typeface="+mn-cs"/>
              </a:rPr>
              <a:t>to microbiome as </a:t>
            </a:r>
            <a:r>
              <a:rPr lang="en-US" sz="3600" b="1" dirty="0">
                <a:latin typeface="+mn-lt"/>
                <a:ea typeface="+mn-ea"/>
                <a:cs typeface="+mn-cs"/>
              </a:rPr>
              <a:t>a function of epitope source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60" y="1981200"/>
            <a:ext cx="8503070" cy="2997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F9D0-76B4-4B0E-A235-706B09781036}" type="slidenum">
              <a:rPr lang="en-US" smtClean="0"/>
              <a:t>35</a:t>
            </a:fld>
            <a:endParaRPr lang="en-US"/>
          </a:p>
        </p:txBody>
      </p:sp>
      <p:sp>
        <p:nvSpPr>
          <p:cNvPr id="3" name="Rectangle 22"/>
          <p:cNvSpPr>
            <a:spLocks noChangeArrowheads="1"/>
          </p:cNvSpPr>
          <p:nvPr/>
        </p:nvSpPr>
        <p:spPr bwMode="auto">
          <a:xfrm>
            <a:off x="152400" y="0"/>
            <a:ext cx="88392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600" b="1" dirty="0" smtClean="0"/>
              <a:t>Thanks</a:t>
            </a:r>
            <a:endParaRPr lang="en-US" sz="36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62" y="1000785"/>
            <a:ext cx="7504276" cy="382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20329" r="77282" b="66784"/>
          <a:stretch/>
        </p:blipFill>
        <p:spPr bwMode="auto">
          <a:xfrm>
            <a:off x="0" y="5885079"/>
            <a:ext cx="3694812" cy="85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47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147" b="8682"/>
          <a:stretch/>
        </p:blipFill>
        <p:spPr>
          <a:xfrm>
            <a:off x="1143000" y="1137661"/>
            <a:ext cx="6858000" cy="4263657"/>
          </a:xfrm>
          <a:prstGeom prst="rect">
            <a:avLst/>
          </a:prstGeom>
        </p:spPr>
      </p:pic>
      <p:sp>
        <p:nvSpPr>
          <p:cNvPr id="6" name="Rectangle 22"/>
          <p:cNvSpPr>
            <a:spLocks noChangeArrowheads="1"/>
          </p:cNvSpPr>
          <p:nvPr/>
        </p:nvSpPr>
        <p:spPr bwMode="auto">
          <a:xfrm>
            <a:off x="152400" y="297724"/>
            <a:ext cx="88392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600" b="1" dirty="0" smtClean="0"/>
              <a:t>Thanks</a:t>
            </a:r>
            <a:endParaRPr lang="en-US" sz="36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4" t="71493" r="35866" b="8715"/>
          <a:stretch/>
        </p:blipFill>
        <p:spPr bwMode="auto">
          <a:xfrm>
            <a:off x="6273212" y="5626685"/>
            <a:ext cx="2847752" cy="12312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25019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7180215" y="3476655"/>
            <a:ext cx="379025" cy="625148"/>
            <a:chOff x="4646708" y="3838204"/>
            <a:chExt cx="379025" cy="625148"/>
          </a:xfrm>
        </p:grpSpPr>
        <p:sp>
          <p:nvSpPr>
            <p:cNvPr id="2114" name="Rectangle 2113"/>
            <p:cNvSpPr/>
            <p:nvPr/>
          </p:nvSpPr>
          <p:spPr>
            <a:xfrm rot="18640392">
              <a:off x="4607547" y="4078670"/>
              <a:ext cx="555537" cy="74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5" name="Rectangle 2114"/>
            <p:cNvSpPr/>
            <p:nvPr/>
          </p:nvSpPr>
          <p:spPr>
            <a:xfrm rot="18640392">
              <a:off x="4710662" y="4148281"/>
              <a:ext cx="555537" cy="74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6" name="Isosceles Triangle 2115"/>
            <p:cNvSpPr>
              <a:spLocks noChangeAspect="1"/>
            </p:cNvSpPr>
            <p:nvPr/>
          </p:nvSpPr>
          <p:spPr>
            <a:xfrm rot="2668299">
              <a:off x="4646708" y="4224162"/>
              <a:ext cx="268185" cy="18288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 smtClean="0">
                <a:latin typeface="+mn-lt"/>
                <a:ea typeface="+mn-ea"/>
                <a:cs typeface="+mn-cs"/>
              </a:rPr>
              <a:t>P</a:t>
            </a:r>
            <a:r>
              <a:rPr lang="en-US" sz="3600" b="1" dirty="0" smtClean="0">
                <a:latin typeface="+mn-lt"/>
                <a:ea typeface="+mn-ea"/>
                <a:cs typeface="+mn-cs"/>
              </a:rPr>
              <a:t>eptides </a:t>
            </a:r>
            <a:r>
              <a:rPr lang="en-US" sz="3600" b="1" dirty="0">
                <a:latin typeface="+mn-lt"/>
                <a:ea typeface="+mn-ea"/>
                <a:cs typeface="+mn-cs"/>
              </a:rPr>
              <a:t>derived </a:t>
            </a:r>
            <a:r>
              <a:rPr lang="en-US" sz="3600" b="1" dirty="0" smtClean="0">
                <a:latin typeface="+mn-lt"/>
                <a:ea typeface="+mn-ea"/>
                <a:cs typeface="+mn-cs"/>
              </a:rPr>
              <a:t>from </a:t>
            </a:r>
            <a:r>
              <a:rPr lang="en-US" sz="3600" b="1" dirty="0"/>
              <a:t>microbiome </a:t>
            </a:r>
            <a:r>
              <a:rPr lang="en-US" sz="3600" b="1" dirty="0" smtClean="0">
                <a:latin typeface="+mn-lt"/>
                <a:ea typeface="+mn-ea"/>
                <a:cs typeface="+mn-cs"/>
              </a:rPr>
              <a:t>may be </a:t>
            </a:r>
            <a:r>
              <a:rPr lang="en-US" sz="3600" b="1" dirty="0">
                <a:latin typeface="+mn-lt"/>
                <a:ea typeface="+mn-ea"/>
                <a:cs typeface="+mn-cs"/>
              </a:rPr>
              <a:t>homologous </a:t>
            </a:r>
            <a:r>
              <a:rPr lang="en-US" sz="3600" b="1" dirty="0" smtClean="0">
                <a:latin typeface="+mn-lt"/>
                <a:ea typeface="+mn-ea"/>
                <a:cs typeface="+mn-cs"/>
              </a:rPr>
              <a:t>to </a:t>
            </a:r>
            <a:r>
              <a:rPr lang="en-US" sz="3600" b="1" dirty="0" smtClean="0"/>
              <a:t>pathogen</a:t>
            </a:r>
            <a:r>
              <a:rPr lang="en-US" sz="3600" b="1" dirty="0" smtClean="0">
                <a:latin typeface="+mn-lt"/>
                <a:ea typeface="+mn-ea"/>
                <a:cs typeface="+mn-cs"/>
              </a:rPr>
              <a:t/>
            </a:r>
            <a:br>
              <a:rPr lang="en-US" sz="3600" b="1" dirty="0" smtClean="0">
                <a:latin typeface="+mn-lt"/>
                <a:ea typeface="+mn-ea"/>
                <a:cs typeface="+mn-cs"/>
              </a:rPr>
            </a:br>
            <a:r>
              <a:rPr lang="en-US" sz="3600" b="1" dirty="0" smtClean="0">
                <a:latin typeface="+mn-lt"/>
                <a:ea typeface="+mn-ea"/>
                <a:cs typeface="+mn-cs"/>
              </a:rPr>
              <a:t>or self derived peptides</a:t>
            </a:r>
            <a:endParaRPr lang="en-US" sz="3600" b="1" dirty="0">
              <a:latin typeface="+mn-lt"/>
              <a:ea typeface="+mn-ea"/>
              <a:cs typeface="+mn-cs"/>
            </a:endParaRPr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5053330" y="3427507"/>
            <a:ext cx="4116665" cy="3148388"/>
            <a:chOff x="2519" y="1135"/>
            <a:chExt cx="2419" cy="2370"/>
          </a:xfrm>
        </p:grpSpPr>
        <p:sp>
          <p:nvSpPr>
            <p:cNvPr id="13" name="Freeform 4"/>
            <p:cNvSpPr>
              <a:spLocks/>
            </p:cNvSpPr>
            <p:nvPr/>
          </p:nvSpPr>
          <p:spPr bwMode="auto">
            <a:xfrm>
              <a:off x="2519" y="1135"/>
              <a:ext cx="2419" cy="2370"/>
            </a:xfrm>
            <a:custGeom>
              <a:avLst/>
              <a:gdLst>
                <a:gd name="T0" fmla="*/ 1389 w 1696"/>
                <a:gd name="T1" fmla="*/ 358 h 1662"/>
                <a:gd name="T2" fmla="*/ 1436 w 1696"/>
                <a:gd name="T3" fmla="*/ 955 h 1662"/>
                <a:gd name="T4" fmla="*/ 1335 w 1696"/>
                <a:gd name="T5" fmla="*/ 639 h 1662"/>
                <a:gd name="T6" fmla="*/ 1257 w 1696"/>
                <a:gd name="T7" fmla="*/ 483 h 1662"/>
                <a:gd name="T8" fmla="*/ 1257 w 1696"/>
                <a:gd name="T9" fmla="*/ 1050 h 1662"/>
                <a:gd name="T10" fmla="*/ 1087 w 1696"/>
                <a:gd name="T11" fmla="*/ 874 h 1662"/>
                <a:gd name="T12" fmla="*/ 973 w 1696"/>
                <a:gd name="T13" fmla="*/ 1278 h 1662"/>
                <a:gd name="T14" fmla="*/ 452 w 1696"/>
                <a:gd name="T15" fmla="*/ 1232 h 1662"/>
                <a:gd name="T16" fmla="*/ 310 w 1696"/>
                <a:gd name="T17" fmla="*/ 1185 h 1662"/>
                <a:gd name="T18" fmla="*/ 692 w 1696"/>
                <a:gd name="T19" fmla="*/ 1543 h 1662"/>
                <a:gd name="T20" fmla="*/ 745 w 1696"/>
                <a:gd name="T21" fmla="*/ 1724 h 1662"/>
                <a:gd name="T22" fmla="*/ 496 w 1696"/>
                <a:gd name="T23" fmla="*/ 1734 h 1662"/>
                <a:gd name="T24" fmla="*/ 720 w 1696"/>
                <a:gd name="T25" fmla="*/ 1801 h 1662"/>
                <a:gd name="T26" fmla="*/ 911 w 1696"/>
                <a:gd name="T27" fmla="*/ 1904 h 1662"/>
                <a:gd name="T28" fmla="*/ 944 w 1696"/>
                <a:gd name="T29" fmla="*/ 2145 h 1662"/>
                <a:gd name="T30" fmla="*/ 1007 w 1696"/>
                <a:gd name="T31" fmla="*/ 2239 h 1662"/>
                <a:gd name="T32" fmla="*/ 1016 w 1696"/>
                <a:gd name="T33" fmla="*/ 2343 h 1662"/>
                <a:gd name="T34" fmla="*/ 700 w 1696"/>
                <a:gd name="T35" fmla="*/ 2761 h 1662"/>
                <a:gd name="T36" fmla="*/ 1054 w 1696"/>
                <a:gd name="T37" fmla="*/ 2493 h 1662"/>
                <a:gd name="T38" fmla="*/ 1381 w 1696"/>
                <a:gd name="T39" fmla="*/ 2300 h 1662"/>
                <a:gd name="T40" fmla="*/ 1526 w 1696"/>
                <a:gd name="T41" fmla="*/ 2300 h 1662"/>
                <a:gd name="T42" fmla="*/ 1633 w 1696"/>
                <a:gd name="T43" fmla="*/ 2292 h 1662"/>
                <a:gd name="T44" fmla="*/ 1767 w 1696"/>
                <a:gd name="T45" fmla="*/ 2247 h 1662"/>
                <a:gd name="T46" fmla="*/ 2132 w 1696"/>
                <a:gd name="T47" fmla="*/ 3254 h 1662"/>
                <a:gd name="T48" fmla="*/ 2125 w 1696"/>
                <a:gd name="T49" fmla="*/ 2497 h 1662"/>
                <a:gd name="T50" fmla="*/ 2158 w 1696"/>
                <a:gd name="T51" fmla="*/ 2109 h 1662"/>
                <a:gd name="T52" fmla="*/ 2342 w 1696"/>
                <a:gd name="T53" fmla="*/ 2226 h 1662"/>
                <a:gd name="T54" fmla="*/ 2211 w 1696"/>
                <a:gd name="T55" fmla="*/ 1956 h 1662"/>
                <a:gd name="T56" fmla="*/ 2824 w 1696"/>
                <a:gd name="T57" fmla="*/ 1794 h 1662"/>
                <a:gd name="T58" fmla="*/ 3426 w 1696"/>
                <a:gd name="T59" fmla="*/ 1956 h 1662"/>
                <a:gd name="T60" fmla="*/ 2955 w 1696"/>
                <a:gd name="T61" fmla="*/ 1656 h 1662"/>
                <a:gd name="T62" fmla="*/ 2700 w 1696"/>
                <a:gd name="T63" fmla="*/ 1617 h 1662"/>
                <a:gd name="T64" fmla="*/ 2650 w 1696"/>
                <a:gd name="T65" fmla="*/ 1403 h 1662"/>
                <a:gd name="T66" fmla="*/ 2305 w 1696"/>
                <a:gd name="T67" fmla="*/ 1383 h 1662"/>
                <a:gd name="T68" fmla="*/ 2758 w 1696"/>
                <a:gd name="T69" fmla="*/ 970 h 1662"/>
                <a:gd name="T70" fmla="*/ 2476 w 1696"/>
                <a:gd name="T71" fmla="*/ 1156 h 1662"/>
                <a:gd name="T72" fmla="*/ 2185 w 1696"/>
                <a:gd name="T73" fmla="*/ 1228 h 1662"/>
                <a:gd name="T74" fmla="*/ 2679 w 1696"/>
                <a:gd name="T75" fmla="*/ 619 h 1662"/>
                <a:gd name="T76" fmla="*/ 2535 w 1696"/>
                <a:gd name="T77" fmla="*/ 548 h 1662"/>
                <a:gd name="T78" fmla="*/ 2024 w 1696"/>
                <a:gd name="T79" fmla="*/ 1045 h 1662"/>
                <a:gd name="T80" fmla="*/ 2001 w 1696"/>
                <a:gd name="T81" fmla="*/ 864 h 1662"/>
                <a:gd name="T82" fmla="*/ 1615 w 1696"/>
                <a:gd name="T83" fmla="*/ 756 h 1662"/>
                <a:gd name="T84" fmla="*/ 1627 w 1696"/>
                <a:gd name="T85" fmla="*/ 34 h 166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696" h="1662">
                  <a:moveTo>
                    <a:pt x="800" y="17"/>
                  </a:moveTo>
                  <a:cubicBezTo>
                    <a:pt x="784" y="0"/>
                    <a:pt x="667" y="38"/>
                    <a:pt x="683" y="176"/>
                  </a:cubicBezTo>
                  <a:cubicBezTo>
                    <a:pt x="699" y="313"/>
                    <a:pt x="731" y="285"/>
                    <a:pt x="732" y="371"/>
                  </a:cubicBezTo>
                  <a:cubicBezTo>
                    <a:pt x="732" y="458"/>
                    <a:pt x="733" y="468"/>
                    <a:pt x="706" y="470"/>
                  </a:cubicBezTo>
                  <a:cubicBezTo>
                    <a:pt x="679" y="471"/>
                    <a:pt x="669" y="414"/>
                    <a:pt x="672" y="383"/>
                  </a:cubicBezTo>
                  <a:cubicBezTo>
                    <a:pt x="675" y="352"/>
                    <a:pt x="666" y="328"/>
                    <a:pt x="656" y="314"/>
                  </a:cubicBezTo>
                  <a:cubicBezTo>
                    <a:pt x="646" y="301"/>
                    <a:pt x="644" y="281"/>
                    <a:pt x="649" y="264"/>
                  </a:cubicBezTo>
                  <a:cubicBezTo>
                    <a:pt x="655" y="247"/>
                    <a:pt x="646" y="213"/>
                    <a:pt x="618" y="238"/>
                  </a:cubicBezTo>
                  <a:cubicBezTo>
                    <a:pt x="590" y="263"/>
                    <a:pt x="592" y="323"/>
                    <a:pt x="614" y="360"/>
                  </a:cubicBezTo>
                  <a:cubicBezTo>
                    <a:pt x="637" y="397"/>
                    <a:pt x="679" y="476"/>
                    <a:pt x="618" y="516"/>
                  </a:cubicBezTo>
                  <a:cubicBezTo>
                    <a:pt x="593" y="531"/>
                    <a:pt x="581" y="503"/>
                    <a:pt x="570" y="474"/>
                  </a:cubicBezTo>
                  <a:cubicBezTo>
                    <a:pt x="560" y="449"/>
                    <a:pt x="551" y="424"/>
                    <a:pt x="534" y="430"/>
                  </a:cubicBezTo>
                  <a:cubicBezTo>
                    <a:pt x="498" y="441"/>
                    <a:pt x="553" y="555"/>
                    <a:pt x="522" y="578"/>
                  </a:cubicBezTo>
                  <a:cubicBezTo>
                    <a:pt x="492" y="601"/>
                    <a:pt x="493" y="607"/>
                    <a:pt x="478" y="628"/>
                  </a:cubicBezTo>
                  <a:cubicBezTo>
                    <a:pt x="463" y="650"/>
                    <a:pt x="447" y="653"/>
                    <a:pt x="429" y="674"/>
                  </a:cubicBezTo>
                  <a:cubicBezTo>
                    <a:pt x="411" y="694"/>
                    <a:pt x="279" y="728"/>
                    <a:pt x="222" y="606"/>
                  </a:cubicBezTo>
                  <a:cubicBezTo>
                    <a:pt x="165" y="484"/>
                    <a:pt x="158" y="321"/>
                    <a:pt x="79" y="341"/>
                  </a:cubicBezTo>
                  <a:cubicBezTo>
                    <a:pt x="0" y="361"/>
                    <a:pt x="115" y="557"/>
                    <a:pt x="152" y="583"/>
                  </a:cubicBezTo>
                  <a:cubicBezTo>
                    <a:pt x="189" y="609"/>
                    <a:pt x="191" y="614"/>
                    <a:pt x="203" y="651"/>
                  </a:cubicBezTo>
                  <a:cubicBezTo>
                    <a:pt x="215" y="688"/>
                    <a:pt x="278" y="745"/>
                    <a:pt x="340" y="759"/>
                  </a:cubicBezTo>
                  <a:cubicBezTo>
                    <a:pt x="402" y="773"/>
                    <a:pt x="424" y="788"/>
                    <a:pt x="419" y="823"/>
                  </a:cubicBezTo>
                  <a:cubicBezTo>
                    <a:pt x="414" y="858"/>
                    <a:pt x="386" y="860"/>
                    <a:pt x="366" y="848"/>
                  </a:cubicBezTo>
                  <a:cubicBezTo>
                    <a:pt x="346" y="836"/>
                    <a:pt x="302" y="846"/>
                    <a:pt x="282" y="837"/>
                  </a:cubicBezTo>
                  <a:cubicBezTo>
                    <a:pt x="262" y="828"/>
                    <a:pt x="244" y="835"/>
                    <a:pt x="244" y="853"/>
                  </a:cubicBezTo>
                  <a:cubicBezTo>
                    <a:pt x="244" y="871"/>
                    <a:pt x="270" y="875"/>
                    <a:pt x="292" y="877"/>
                  </a:cubicBezTo>
                  <a:cubicBezTo>
                    <a:pt x="314" y="879"/>
                    <a:pt x="340" y="878"/>
                    <a:pt x="354" y="886"/>
                  </a:cubicBezTo>
                  <a:cubicBezTo>
                    <a:pt x="368" y="894"/>
                    <a:pt x="389" y="899"/>
                    <a:pt x="405" y="895"/>
                  </a:cubicBezTo>
                  <a:cubicBezTo>
                    <a:pt x="421" y="891"/>
                    <a:pt x="431" y="880"/>
                    <a:pt x="448" y="936"/>
                  </a:cubicBezTo>
                  <a:cubicBezTo>
                    <a:pt x="465" y="992"/>
                    <a:pt x="467" y="997"/>
                    <a:pt x="476" y="1013"/>
                  </a:cubicBezTo>
                  <a:cubicBezTo>
                    <a:pt x="485" y="1029"/>
                    <a:pt x="486" y="1051"/>
                    <a:pt x="464" y="1055"/>
                  </a:cubicBezTo>
                  <a:cubicBezTo>
                    <a:pt x="442" y="1059"/>
                    <a:pt x="393" y="1087"/>
                    <a:pt x="405" y="1117"/>
                  </a:cubicBezTo>
                  <a:cubicBezTo>
                    <a:pt x="417" y="1147"/>
                    <a:pt x="474" y="1133"/>
                    <a:pt x="495" y="1101"/>
                  </a:cubicBezTo>
                  <a:cubicBezTo>
                    <a:pt x="516" y="1069"/>
                    <a:pt x="540" y="1057"/>
                    <a:pt x="554" y="1076"/>
                  </a:cubicBezTo>
                  <a:cubicBezTo>
                    <a:pt x="568" y="1095"/>
                    <a:pt x="534" y="1125"/>
                    <a:pt x="499" y="1152"/>
                  </a:cubicBezTo>
                  <a:cubicBezTo>
                    <a:pt x="464" y="1179"/>
                    <a:pt x="444" y="1202"/>
                    <a:pt x="416" y="1257"/>
                  </a:cubicBezTo>
                  <a:cubicBezTo>
                    <a:pt x="388" y="1312"/>
                    <a:pt x="373" y="1336"/>
                    <a:pt x="344" y="1358"/>
                  </a:cubicBezTo>
                  <a:cubicBezTo>
                    <a:pt x="315" y="1380"/>
                    <a:pt x="287" y="1450"/>
                    <a:pt x="344" y="1487"/>
                  </a:cubicBezTo>
                  <a:cubicBezTo>
                    <a:pt x="401" y="1524"/>
                    <a:pt x="463" y="1276"/>
                    <a:pt x="518" y="1226"/>
                  </a:cubicBezTo>
                  <a:cubicBezTo>
                    <a:pt x="573" y="1176"/>
                    <a:pt x="577" y="1179"/>
                    <a:pt x="602" y="1134"/>
                  </a:cubicBezTo>
                  <a:cubicBezTo>
                    <a:pt x="627" y="1089"/>
                    <a:pt x="662" y="1110"/>
                    <a:pt x="679" y="1131"/>
                  </a:cubicBezTo>
                  <a:cubicBezTo>
                    <a:pt x="696" y="1152"/>
                    <a:pt x="704" y="1167"/>
                    <a:pt x="722" y="1145"/>
                  </a:cubicBezTo>
                  <a:cubicBezTo>
                    <a:pt x="740" y="1123"/>
                    <a:pt x="741" y="1122"/>
                    <a:pt x="750" y="1131"/>
                  </a:cubicBezTo>
                  <a:cubicBezTo>
                    <a:pt x="759" y="1140"/>
                    <a:pt x="768" y="1144"/>
                    <a:pt x="780" y="1129"/>
                  </a:cubicBezTo>
                  <a:cubicBezTo>
                    <a:pt x="792" y="1114"/>
                    <a:pt x="800" y="1110"/>
                    <a:pt x="803" y="1127"/>
                  </a:cubicBezTo>
                  <a:cubicBezTo>
                    <a:pt x="806" y="1144"/>
                    <a:pt x="803" y="1212"/>
                    <a:pt x="822" y="1211"/>
                  </a:cubicBezTo>
                  <a:cubicBezTo>
                    <a:pt x="841" y="1210"/>
                    <a:pt x="829" y="1111"/>
                    <a:pt x="869" y="1105"/>
                  </a:cubicBezTo>
                  <a:cubicBezTo>
                    <a:pt x="909" y="1099"/>
                    <a:pt x="941" y="1113"/>
                    <a:pt x="966" y="1201"/>
                  </a:cubicBezTo>
                  <a:cubicBezTo>
                    <a:pt x="991" y="1289"/>
                    <a:pt x="990" y="1538"/>
                    <a:pt x="1048" y="1600"/>
                  </a:cubicBezTo>
                  <a:cubicBezTo>
                    <a:pt x="1106" y="1662"/>
                    <a:pt x="1207" y="1657"/>
                    <a:pt x="1136" y="1562"/>
                  </a:cubicBezTo>
                  <a:cubicBezTo>
                    <a:pt x="1065" y="1467"/>
                    <a:pt x="1072" y="1323"/>
                    <a:pt x="1045" y="1228"/>
                  </a:cubicBezTo>
                  <a:cubicBezTo>
                    <a:pt x="1018" y="1133"/>
                    <a:pt x="982" y="1096"/>
                    <a:pt x="1007" y="1072"/>
                  </a:cubicBezTo>
                  <a:cubicBezTo>
                    <a:pt x="1032" y="1048"/>
                    <a:pt x="1028" y="1024"/>
                    <a:pt x="1061" y="1037"/>
                  </a:cubicBezTo>
                  <a:cubicBezTo>
                    <a:pt x="1094" y="1050"/>
                    <a:pt x="1099" y="1051"/>
                    <a:pt x="1115" y="1075"/>
                  </a:cubicBezTo>
                  <a:cubicBezTo>
                    <a:pt x="1131" y="1099"/>
                    <a:pt x="1140" y="1106"/>
                    <a:pt x="1151" y="1095"/>
                  </a:cubicBezTo>
                  <a:cubicBezTo>
                    <a:pt x="1162" y="1084"/>
                    <a:pt x="1144" y="1060"/>
                    <a:pt x="1121" y="1035"/>
                  </a:cubicBezTo>
                  <a:cubicBezTo>
                    <a:pt x="1098" y="1010"/>
                    <a:pt x="1073" y="993"/>
                    <a:pt x="1087" y="962"/>
                  </a:cubicBezTo>
                  <a:cubicBezTo>
                    <a:pt x="1101" y="931"/>
                    <a:pt x="1105" y="890"/>
                    <a:pt x="1136" y="875"/>
                  </a:cubicBezTo>
                  <a:cubicBezTo>
                    <a:pt x="1167" y="860"/>
                    <a:pt x="1285" y="851"/>
                    <a:pt x="1388" y="882"/>
                  </a:cubicBezTo>
                  <a:cubicBezTo>
                    <a:pt x="1491" y="913"/>
                    <a:pt x="1537" y="922"/>
                    <a:pt x="1560" y="949"/>
                  </a:cubicBezTo>
                  <a:cubicBezTo>
                    <a:pt x="1583" y="976"/>
                    <a:pt x="1672" y="1007"/>
                    <a:pt x="1684" y="962"/>
                  </a:cubicBezTo>
                  <a:cubicBezTo>
                    <a:pt x="1696" y="917"/>
                    <a:pt x="1640" y="862"/>
                    <a:pt x="1588" y="856"/>
                  </a:cubicBezTo>
                  <a:cubicBezTo>
                    <a:pt x="1536" y="850"/>
                    <a:pt x="1497" y="811"/>
                    <a:pt x="1453" y="814"/>
                  </a:cubicBezTo>
                  <a:cubicBezTo>
                    <a:pt x="1430" y="816"/>
                    <a:pt x="1409" y="810"/>
                    <a:pt x="1388" y="805"/>
                  </a:cubicBezTo>
                  <a:cubicBezTo>
                    <a:pt x="1369" y="800"/>
                    <a:pt x="1349" y="795"/>
                    <a:pt x="1327" y="795"/>
                  </a:cubicBezTo>
                  <a:cubicBezTo>
                    <a:pt x="1281" y="796"/>
                    <a:pt x="1132" y="788"/>
                    <a:pt x="1132" y="760"/>
                  </a:cubicBezTo>
                  <a:cubicBezTo>
                    <a:pt x="1132" y="732"/>
                    <a:pt x="1310" y="730"/>
                    <a:pt x="1303" y="690"/>
                  </a:cubicBezTo>
                  <a:cubicBezTo>
                    <a:pt x="1299" y="671"/>
                    <a:pt x="1258" y="678"/>
                    <a:pt x="1217" y="686"/>
                  </a:cubicBezTo>
                  <a:cubicBezTo>
                    <a:pt x="1176" y="694"/>
                    <a:pt x="1134" y="702"/>
                    <a:pt x="1133" y="680"/>
                  </a:cubicBezTo>
                  <a:cubicBezTo>
                    <a:pt x="1130" y="638"/>
                    <a:pt x="1290" y="614"/>
                    <a:pt x="1328" y="554"/>
                  </a:cubicBezTo>
                  <a:cubicBezTo>
                    <a:pt x="1366" y="494"/>
                    <a:pt x="1372" y="489"/>
                    <a:pt x="1356" y="477"/>
                  </a:cubicBezTo>
                  <a:cubicBezTo>
                    <a:pt x="1340" y="465"/>
                    <a:pt x="1309" y="489"/>
                    <a:pt x="1292" y="515"/>
                  </a:cubicBezTo>
                  <a:cubicBezTo>
                    <a:pt x="1275" y="541"/>
                    <a:pt x="1242" y="561"/>
                    <a:pt x="1217" y="569"/>
                  </a:cubicBezTo>
                  <a:cubicBezTo>
                    <a:pt x="1192" y="577"/>
                    <a:pt x="1149" y="594"/>
                    <a:pt x="1135" y="604"/>
                  </a:cubicBezTo>
                  <a:cubicBezTo>
                    <a:pt x="1121" y="614"/>
                    <a:pt x="1091" y="637"/>
                    <a:pt x="1074" y="604"/>
                  </a:cubicBezTo>
                  <a:cubicBezTo>
                    <a:pt x="1057" y="571"/>
                    <a:pt x="1108" y="514"/>
                    <a:pt x="1174" y="456"/>
                  </a:cubicBezTo>
                  <a:cubicBezTo>
                    <a:pt x="1240" y="398"/>
                    <a:pt x="1283" y="344"/>
                    <a:pt x="1317" y="304"/>
                  </a:cubicBezTo>
                  <a:cubicBezTo>
                    <a:pt x="1351" y="264"/>
                    <a:pt x="1458" y="166"/>
                    <a:pt x="1409" y="130"/>
                  </a:cubicBezTo>
                  <a:cubicBezTo>
                    <a:pt x="1360" y="94"/>
                    <a:pt x="1276" y="228"/>
                    <a:pt x="1246" y="269"/>
                  </a:cubicBezTo>
                  <a:cubicBezTo>
                    <a:pt x="1216" y="310"/>
                    <a:pt x="1174" y="368"/>
                    <a:pt x="1142" y="388"/>
                  </a:cubicBezTo>
                  <a:cubicBezTo>
                    <a:pt x="1110" y="408"/>
                    <a:pt x="1016" y="533"/>
                    <a:pt x="995" y="514"/>
                  </a:cubicBezTo>
                  <a:cubicBezTo>
                    <a:pt x="974" y="495"/>
                    <a:pt x="1066" y="389"/>
                    <a:pt x="1040" y="369"/>
                  </a:cubicBezTo>
                  <a:cubicBezTo>
                    <a:pt x="1027" y="359"/>
                    <a:pt x="1007" y="392"/>
                    <a:pt x="984" y="425"/>
                  </a:cubicBezTo>
                  <a:cubicBezTo>
                    <a:pt x="962" y="456"/>
                    <a:pt x="936" y="488"/>
                    <a:pt x="910" y="480"/>
                  </a:cubicBezTo>
                  <a:cubicBezTo>
                    <a:pt x="857" y="464"/>
                    <a:pt x="827" y="455"/>
                    <a:pt x="794" y="372"/>
                  </a:cubicBezTo>
                  <a:cubicBezTo>
                    <a:pt x="761" y="289"/>
                    <a:pt x="706" y="210"/>
                    <a:pt x="741" y="156"/>
                  </a:cubicBezTo>
                  <a:cubicBezTo>
                    <a:pt x="776" y="102"/>
                    <a:pt x="836" y="54"/>
                    <a:pt x="800" y="17"/>
                  </a:cubicBezTo>
                </a:path>
              </a:pathLst>
            </a:custGeom>
            <a:solidFill>
              <a:srgbClr val="8DD3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2591" y="1151"/>
              <a:ext cx="2334" cy="2327"/>
            </a:xfrm>
            <a:custGeom>
              <a:avLst/>
              <a:gdLst>
                <a:gd name="T0" fmla="*/ 1383 w 1637"/>
                <a:gd name="T1" fmla="*/ 731 h 1632"/>
                <a:gd name="T2" fmla="*/ 1270 w 1637"/>
                <a:gd name="T3" fmla="*/ 730 h 1632"/>
                <a:gd name="T4" fmla="*/ 1145 w 1637"/>
                <a:gd name="T5" fmla="*/ 712 h 1632"/>
                <a:gd name="T6" fmla="*/ 960 w 1637"/>
                <a:gd name="T7" fmla="*/ 870 h 1632"/>
                <a:gd name="T8" fmla="*/ 749 w 1637"/>
                <a:gd name="T9" fmla="*/ 1357 h 1632"/>
                <a:gd name="T10" fmla="*/ 57 w 1637"/>
                <a:gd name="T11" fmla="*/ 667 h 1632"/>
                <a:gd name="T12" fmla="*/ 711 w 1637"/>
                <a:gd name="T13" fmla="*/ 1570 h 1632"/>
                <a:gd name="T14" fmla="*/ 438 w 1637"/>
                <a:gd name="T15" fmla="*/ 1667 h 1632"/>
                <a:gd name="T16" fmla="*/ 753 w 1637"/>
                <a:gd name="T17" fmla="*/ 1795 h 1632"/>
                <a:gd name="T18" fmla="*/ 727 w 1637"/>
                <a:gd name="T19" fmla="*/ 2190 h 1632"/>
                <a:gd name="T20" fmla="*/ 1027 w 1637"/>
                <a:gd name="T21" fmla="*/ 2186 h 1632"/>
                <a:gd name="T22" fmla="*/ 740 w 1637"/>
                <a:gd name="T23" fmla="*/ 2887 h 1632"/>
                <a:gd name="T24" fmla="*/ 1305 w 1637"/>
                <a:gd name="T25" fmla="*/ 2316 h 1632"/>
                <a:gd name="T26" fmla="*/ 1436 w 1637"/>
                <a:gd name="T27" fmla="*/ 2293 h 1632"/>
                <a:gd name="T28" fmla="*/ 1537 w 1637"/>
                <a:gd name="T29" fmla="*/ 2397 h 1632"/>
                <a:gd name="T30" fmla="*/ 1618 w 1637"/>
                <a:gd name="T31" fmla="*/ 2279 h 1632"/>
                <a:gd name="T32" fmla="*/ 2196 w 1637"/>
                <a:gd name="T33" fmla="*/ 3318 h 1632"/>
                <a:gd name="T34" fmla="*/ 2005 w 1637"/>
                <a:gd name="T35" fmla="*/ 2090 h 1632"/>
                <a:gd name="T36" fmla="*/ 2228 w 1637"/>
                <a:gd name="T37" fmla="*/ 2139 h 1632"/>
                <a:gd name="T38" fmla="*/ 2954 w 1637"/>
                <a:gd name="T39" fmla="*/ 1846 h 1632"/>
                <a:gd name="T40" fmla="*/ 2862 w 1637"/>
                <a:gd name="T41" fmla="*/ 1628 h 1632"/>
                <a:gd name="T42" fmla="*/ 2206 w 1637"/>
                <a:gd name="T43" fmla="*/ 1531 h 1632"/>
                <a:gd name="T44" fmla="*/ 2545 w 1637"/>
                <a:gd name="T45" fmla="*/ 1366 h 1632"/>
                <a:gd name="T46" fmla="*/ 2293 w 1637"/>
                <a:gd name="T47" fmla="*/ 1283 h 1632"/>
                <a:gd name="T48" fmla="*/ 2370 w 1637"/>
                <a:gd name="T49" fmla="*/ 1131 h 1632"/>
                <a:gd name="T50" fmla="*/ 2578 w 1637"/>
                <a:gd name="T51" fmla="*/ 600 h 1632"/>
                <a:gd name="T52" fmla="*/ 2219 w 1637"/>
                <a:gd name="T53" fmla="*/ 764 h 1632"/>
                <a:gd name="T54" fmla="*/ 2015 w 1637"/>
                <a:gd name="T55" fmla="*/ 796 h 1632"/>
                <a:gd name="T56" fmla="*/ 1748 w 1637"/>
                <a:gd name="T57" fmla="*/ 950 h 1632"/>
                <a:gd name="T58" fmla="*/ 1523 w 1637"/>
                <a:gd name="T59" fmla="*/ 14 h 1632"/>
                <a:gd name="T60" fmla="*/ 1838 w 1637"/>
                <a:gd name="T61" fmla="*/ 923 h 1632"/>
                <a:gd name="T62" fmla="*/ 1921 w 1637"/>
                <a:gd name="T63" fmla="*/ 965 h 1632"/>
                <a:gd name="T64" fmla="*/ 2434 w 1637"/>
                <a:gd name="T65" fmla="*/ 529 h 1632"/>
                <a:gd name="T66" fmla="*/ 2133 w 1637"/>
                <a:gd name="T67" fmla="*/ 1051 h 1632"/>
                <a:gd name="T68" fmla="*/ 2579 w 1637"/>
                <a:gd name="T69" fmla="*/ 970 h 1632"/>
                <a:gd name="T70" fmla="*/ 2206 w 1637"/>
                <a:gd name="T71" fmla="*/ 1333 h 1632"/>
                <a:gd name="T72" fmla="*/ 2544 w 1637"/>
                <a:gd name="T73" fmla="*/ 1383 h 1632"/>
                <a:gd name="T74" fmla="*/ 2296 w 1637"/>
                <a:gd name="T75" fmla="*/ 1574 h 1632"/>
                <a:gd name="T76" fmla="*/ 3259 w 1637"/>
                <a:gd name="T77" fmla="*/ 1789 h 1632"/>
                <a:gd name="T78" fmla="*/ 2287 w 1637"/>
                <a:gd name="T79" fmla="*/ 1734 h 1632"/>
                <a:gd name="T80" fmla="*/ 2219 w 1637"/>
                <a:gd name="T81" fmla="*/ 2210 h 1632"/>
                <a:gd name="T82" fmla="*/ 1956 w 1637"/>
                <a:gd name="T83" fmla="*/ 2301 h 1632"/>
                <a:gd name="T84" fmla="*/ 1866 w 1637"/>
                <a:gd name="T85" fmla="*/ 2420 h 1632"/>
                <a:gd name="T86" fmla="*/ 1570 w 1637"/>
                <a:gd name="T87" fmla="*/ 2435 h 1632"/>
                <a:gd name="T88" fmla="*/ 1480 w 1637"/>
                <a:gd name="T89" fmla="*/ 2271 h 1632"/>
                <a:gd name="T90" fmla="*/ 1333 w 1637"/>
                <a:gd name="T91" fmla="*/ 2324 h 1632"/>
                <a:gd name="T92" fmla="*/ 868 w 1637"/>
                <a:gd name="T93" fmla="*/ 2592 h 1632"/>
                <a:gd name="T94" fmla="*/ 915 w 1637"/>
                <a:gd name="T95" fmla="*/ 2324 h 1632"/>
                <a:gd name="T96" fmla="*/ 746 w 1637"/>
                <a:gd name="T97" fmla="*/ 2271 h 1632"/>
                <a:gd name="T98" fmla="*/ 813 w 1637"/>
                <a:gd name="T99" fmla="*/ 1881 h 1632"/>
                <a:gd name="T100" fmla="*/ 406 w 1637"/>
                <a:gd name="T101" fmla="*/ 1732 h 1632"/>
                <a:gd name="T102" fmla="*/ 754 w 1637"/>
                <a:gd name="T103" fmla="*/ 1653 h 1632"/>
                <a:gd name="T104" fmla="*/ 57 w 1637"/>
                <a:gd name="T105" fmla="*/ 931 h 1632"/>
                <a:gd name="T106" fmla="*/ 473 w 1637"/>
                <a:gd name="T107" fmla="*/ 1355 h 1632"/>
                <a:gd name="T108" fmla="*/ 984 w 1637"/>
                <a:gd name="T109" fmla="*/ 1094 h 1632"/>
                <a:gd name="T110" fmla="*/ 1126 w 1637"/>
                <a:gd name="T111" fmla="*/ 1039 h 1632"/>
                <a:gd name="T112" fmla="*/ 1216 w 1637"/>
                <a:gd name="T113" fmla="*/ 515 h 1632"/>
                <a:gd name="T114" fmla="*/ 1362 w 1637"/>
                <a:gd name="T115" fmla="*/ 931 h 1632"/>
                <a:gd name="T116" fmla="*/ 1439 w 1637"/>
                <a:gd name="T117" fmla="*/ 24 h 16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637" h="1632">
                  <a:moveTo>
                    <a:pt x="750" y="6"/>
                  </a:moveTo>
                  <a:cubicBezTo>
                    <a:pt x="752" y="5"/>
                    <a:pt x="752" y="5"/>
                    <a:pt x="752" y="5"/>
                  </a:cubicBezTo>
                  <a:cubicBezTo>
                    <a:pt x="749" y="1"/>
                    <a:pt x="744" y="0"/>
                    <a:pt x="737" y="0"/>
                  </a:cubicBezTo>
                  <a:cubicBezTo>
                    <a:pt x="729" y="0"/>
                    <a:pt x="718" y="3"/>
                    <a:pt x="706" y="8"/>
                  </a:cubicBezTo>
                  <a:cubicBezTo>
                    <a:pt x="689" y="16"/>
                    <a:pt x="670" y="30"/>
                    <a:pt x="655" y="51"/>
                  </a:cubicBezTo>
                  <a:cubicBezTo>
                    <a:pt x="640" y="73"/>
                    <a:pt x="630" y="102"/>
                    <a:pt x="630" y="140"/>
                  </a:cubicBezTo>
                  <a:cubicBezTo>
                    <a:pt x="630" y="148"/>
                    <a:pt x="630" y="156"/>
                    <a:pt x="631" y="165"/>
                  </a:cubicBezTo>
                  <a:cubicBezTo>
                    <a:pt x="639" y="234"/>
                    <a:pt x="651" y="262"/>
                    <a:pt x="661" y="283"/>
                  </a:cubicBezTo>
                  <a:cubicBezTo>
                    <a:pt x="666" y="293"/>
                    <a:pt x="671" y="302"/>
                    <a:pt x="674" y="313"/>
                  </a:cubicBezTo>
                  <a:cubicBezTo>
                    <a:pt x="677" y="325"/>
                    <a:pt x="679" y="339"/>
                    <a:pt x="680" y="360"/>
                  </a:cubicBezTo>
                  <a:cubicBezTo>
                    <a:pt x="680" y="372"/>
                    <a:pt x="680" y="383"/>
                    <a:pt x="680" y="392"/>
                  </a:cubicBezTo>
                  <a:cubicBezTo>
                    <a:pt x="680" y="421"/>
                    <a:pt x="679" y="437"/>
                    <a:pt x="676" y="446"/>
                  </a:cubicBezTo>
                  <a:cubicBezTo>
                    <a:pt x="674" y="450"/>
                    <a:pt x="672" y="452"/>
                    <a:pt x="669" y="454"/>
                  </a:cubicBezTo>
                  <a:cubicBezTo>
                    <a:pt x="665" y="456"/>
                    <a:pt x="661" y="456"/>
                    <a:pt x="656" y="457"/>
                  </a:cubicBezTo>
                  <a:cubicBezTo>
                    <a:pt x="655" y="457"/>
                    <a:pt x="655" y="457"/>
                    <a:pt x="655" y="457"/>
                  </a:cubicBezTo>
                  <a:cubicBezTo>
                    <a:pt x="649" y="457"/>
                    <a:pt x="645" y="454"/>
                    <a:pt x="641" y="450"/>
                  </a:cubicBezTo>
                  <a:cubicBezTo>
                    <a:pt x="635" y="444"/>
                    <a:pt x="631" y="433"/>
                    <a:pt x="628" y="421"/>
                  </a:cubicBezTo>
                  <a:cubicBezTo>
                    <a:pt x="625" y="409"/>
                    <a:pt x="623" y="396"/>
                    <a:pt x="623" y="384"/>
                  </a:cubicBezTo>
                  <a:cubicBezTo>
                    <a:pt x="623" y="380"/>
                    <a:pt x="624" y="376"/>
                    <a:pt x="624" y="372"/>
                  </a:cubicBezTo>
                  <a:cubicBezTo>
                    <a:pt x="625" y="368"/>
                    <a:pt x="625" y="363"/>
                    <a:pt x="625" y="359"/>
                  </a:cubicBezTo>
                  <a:cubicBezTo>
                    <a:pt x="625" y="334"/>
                    <a:pt x="616" y="314"/>
                    <a:pt x="608" y="302"/>
                  </a:cubicBezTo>
                  <a:cubicBezTo>
                    <a:pt x="602" y="294"/>
                    <a:pt x="599" y="283"/>
                    <a:pt x="599" y="272"/>
                  </a:cubicBezTo>
                  <a:cubicBezTo>
                    <a:pt x="599" y="266"/>
                    <a:pt x="599" y="260"/>
                    <a:pt x="601" y="254"/>
                  </a:cubicBezTo>
                  <a:cubicBezTo>
                    <a:pt x="602" y="251"/>
                    <a:pt x="603" y="247"/>
                    <a:pt x="603" y="242"/>
                  </a:cubicBezTo>
                  <a:cubicBezTo>
                    <a:pt x="603" y="236"/>
                    <a:pt x="602" y="230"/>
                    <a:pt x="599" y="225"/>
                  </a:cubicBezTo>
                  <a:cubicBezTo>
                    <a:pt x="598" y="222"/>
                    <a:pt x="596" y="220"/>
                    <a:pt x="594" y="218"/>
                  </a:cubicBezTo>
                  <a:cubicBezTo>
                    <a:pt x="591" y="217"/>
                    <a:pt x="589" y="216"/>
                    <a:pt x="586" y="216"/>
                  </a:cubicBezTo>
                  <a:cubicBezTo>
                    <a:pt x="580" y="216"/>
                    <a:pt x="574" y="219"/>
                    <a:pt x="567" y="225"/>
                  </a:cubicBezTo>
                  <a:cubicBezTo>
                    <a:pt x="552" y="239"/>
                    <a:pt x="545" y="261"/>
                    <a:pt x="545" y="285"/>
                  </a:cubicBezTo>
                  <a:cubicBezTo>
                    <a:pt x="545" y="307"/>
                    <a:pt x="551" y="331"/>
                    <a:pt x="563" y="350"/>
                  </a:cubicBezTo>
                  <a:cubicBezTo>
                    <a:pt x="576" y="372"/>
                    <a:pt x="598" y="411"/>
                    <a:pt x="598" y="446"/>
                  </a:cubicBezTo>
                  <a:cubicBezTo>
                    <a:pt x="597" y="468"/>
                    <a:pt x="590" y="488"/>
                    <a:pt x="566" y="503"/>
                  </a:cubicBezTo>
                  <a:cubicBezTo>
                    <a:pt x="562" y="506"/>
                    <a:pt x="558" y="507"/>
                    <a:pt x="554" y="507"/>
                  </a:cubicBezTo>
                  <a:cubicBezTo>
                    <a:pt x="551" y="507"/>
                    <a:pt x="547" y="506"/>
                    <a:pt x="544" y="504"/>
                  </a:cubicBezTo>
                  <a:cubicBezTo>
                    <a:pt x="539" y="500"/>
                    <a:pt x="535" y="492"/>
                    <a:pt x="530" y="483"/>
                  </a:cubicBezTo>
                  <a:cubicBezTo>
                    <a:pt x="524" y="470"/>
                    <a:pt x="519" y="453"/>
                    <a:pt x="513" y="440"/>
                  </a:cubicBezTo>
                  <a:cubicBezTo>
                    <a:pt x="510" y="433"/>
                    <a:pt x="506" y="428"/>
                    <a:pt x="503" y="423"/>
                  </a:cubicBezTo>
                  <a:cubicBezTo>
                    <a:pt x="499" y="419"/>
                    <a:pt x="494" y="416"/>
                    <a:pt x="489" y="416"/>
                  </a:cubicBezTo>
                  <a:cubicBezTo>
                    <a:pt x="487" y="416"/>
                    <a:pt x="485" y="416"/>
                    <a:pt x="484" y="417"/>
                  </a:cubicBezTo>
                  <a:cubicBezTo>
                    <a:pt x="478" y="418"/>
                    <a:pt x="474" y="422"/>
                    <a:pt x="472" y="428"/>
                  </a:cubicBezTo>
                  <a:cubicBezTo>
                    <a:pt x="470" y="433"/>
                    <a:pt x="469" y="439"/>
                    <a:pt x="469" y="446"/>
                  </a:cubicBezTo>
                  <a:cubicBezTo>
                    <a:pt x="469" y="460"/>
                    <a:pt x="472" y="476"/>
                    <a:pt x="475" y="492"/>
                  </a:cubicBezTo>
                  <a:cubicBezTo>
                    <a:pt x="477" y="508"/>
                    <a:pt x="480" y="525"/>
                    <a:pt x="480" y="538"/>
                  </a:cubicBezTo>
                  <a:cubicBezTo>
                    <a:pt x="480" y="545"/>
                    <a:pt x="479" y="550"/>
                    <a:pt x="478" y="555"/>
                  </a:cubicBezTo>
                  <a:cubicBezTo>
                    <a:pt x="476" y="560"/>
                    <a:pt x="474" y="563"/>
                    <a:pt x="471" y="566"/>
                  </a:cubicBezTo>
                  <a:cubicBezTo>
                    <a:pt x="456" y="577"/>
                    <a:pt x="448" y="585"/>
                    <a:pt x="443" y="592"/>
                  </a:cubicBezTo>
                  <a:cubicBezTo>
                    <a:pt x="437" y="599"/>
                    <a:pt x="434" y="606"/>
                    <a:pt x="427" y="616"/>
                  </a:cubicBezTo>
                  <a:cubicBezTo>
                    <a:pt x="419" y="627"/>
                    <a:pt x="412" y="633"/>
                    <a:pt x="404" y="639"/>
                  </a:cubicBezTo>
                  <a:cubicBezTo>
                    <a:pt x="396" y="645"/>
                    <a:pt x="387" y="651"/>
                    <a:pt x="378" y="661"/>
                  </a:cubicBezTo>
                  <a:cubicBezTo>
                    <a:pt x="376" y="663"/>
                    <a:pt x="373" y="666"/>
                    <a:pt x="368" y="668"/>
                  </a:cubicBezTo>
                  <a:cubicBezTo>
                    <a:pt x="356" y="674"/>
                    <a:pt x="333" y="681"/>
                    <a:pt x="306" y="681"/>
                  </a:cubicBezTo>
                  <a:cubicBezTo>
                    <a:pt x="284" y="681"/>
                    <a:pt x="258" y="676"/>
                    <a:pt x="235" y="663"/>
                  </a:cubicBezTo>
                  <a:cubicBezTo>
                    <a:pt x="211" y="650"/>
                    <a:pt x="190" y="628"/>
                    <a:pt x="174" y="594"/>
                  </a:cubicBezTo>
                  <a:cubicBezTo>
                    <a:pt x="147" y="537"/>
                    <a:pt x="131" y="470"/>
                    <a:pt x="114" y="418"/>
                  </a:cubicBezTo>
                  <a:cubicBezTo>
                    <a:pt x="105" y="392"/>
                    <a:pt x="96" y="369"/>
                    <a:pt x="84" y="353"/>
                  </a:cubicBezTo>
                  <a:cubicBezTo>
                    <a:pt x="79" y="345"/>
                    <a:pt x="72" y="338"/>
                    <a:pt x="65" y="334"/>
                  </a:cubicBezTo>
                  <a:cubicBezTo>
                    <a:pt x="58" y="329"/>
                    <a:pt x="50" y="327"/>
                    <a:pt x="42" y="327"/>
                  </a:cubicBezTo>
                  <a:cubicBezTo>
                    <a:pt x="37" y="327"/>
                    <a:pt x="33" y="327"/>
                    <a:pt x="28" y="328"/>
                  </a:cubicBezTo>
                  <a:cubicBezTo>
                    <a:pt x="26" y="329"/>
                    <a:pt x="26" y="329"/>
                    <a:pt x="26" y="329"/>
                  </a:cubicBezTo>
                  <a:cubicBezTo>
                    <a:pt x="28" y="328"/>
                    <a:pt x="28" y="328"/>
                    <a:pt x="28" y="328"/>
                  </a:cubicBezTo>
                  <a:cubicBezTo>
                    <a:pt x="18" y="331"/>
                    <a:pt x="11" y="336"/>
                    <a:pt x="6" y="344"/>
                  </a:cubicBezTo>
                  <a:cubicBezTo>
                    <a:pt x="2" y="352"/>
                    <a:pt x="0" y="361"/>
                    <a:pt x="0" y="372"/>
                  </a:cubicBezTo>
                  <a:cubicBezTo>
                    <a:pt x="0" y="405"/>
                    <a:pt x="18" y="450"/>
                    <a:pt x="40" y="490"/>
                  </a:cubicBezTo>
                  <a:cubicBezTo>
                    <a:pt x="50" y="510"/>
                    <a:pt x="62" y="528"/>
                    <a:pt x="73" y="543"/>
                  </a:cubicBezTo>
                  <a:cubicBezTo>
                    <a:pt x="84" y="558"/>
                    <a:pt x="93" y="569"/>
                    <a:pt x="101" y="574"/>
                  </a:cubicBezTo>
                  <a:cubicBezTo>
                    <a:pt x="119" y="587"/>
                    <a:pt x="129" y="595"/>
                    <a:pt x="135" y="603"/>
                  </a:cubicBezTo>
                  <a:cubicBezTo>
                    <a:pt x="141" y="612"/>
                    <a:pt x="145" y="622"/>
                    <a:pt x="151" y="641"/>
                  </a:cubicBezTo>
                  <a:cubicBezTo>
                    <a:pt x="157" y="660"/>
                    <a:pt x="176" y="684"/>
                    <a:pt x="201" y="705"/>
                  </a:cubicBezTo>
                  <a:cubicBezTo>
                    <a:pt x="226" y="725"/>
                    <a:pt x="258" y="743"/>
                    <a:pt x="289" y="750"/>
                  </a:cubicBezTo>
                  <a:cubicBezTo>
                    <a:pt x="317" y="757"/>
                    <a:pt x="337" y="763"/>
                    <a:pt x="350" y="772"/>
                  </a:cubicBezTo>
                  <a:cubicBezTo>
                    <a:pt x="356" y="776"/>
                    <a:pt x="360" y="780"/>
                    <a:pt x="363" y="785"/>
                  </a:cubicBezTo>
                  <a:cubicBezTo>
                    <a:pt x="366" y="791"/>
                    <a:pt x="367" y="796"/>
                    <a:pt x="367" y="803"/>
                  </a:cubicBezTo>
                  <a:cubicBezTo>
                    <a:pt x="367" y="806"/>
                    <a:pt x="367" y="809"/>
                    <a:pt x="367" y="812"/>
                  </a:cubicBezTo>
                  <a:cubicBezTo>
                    <a:pt x="365" y="823"/>
                    <a:pt x="361" y="831"/>
                    <a:pt x="356" y="835"/>
                  </a:cubicBezTo>
                  <a:cubicBezTo>
                    <a:pt x="351" y="840"/>
                    <a:pt x="345" y="842"/>
                    <a:pt x="338" y="842"/>
                  </a:cubicBezTo>
                  <a:cubicBezTo>
                    <a:pt x="331" y="842"/>
                    <a:pt x="323" y="840"/>
                    <a:pt x="317" y="836"/>
                  </a:cubicBezTo>
                  <a:cubicBezTo>
                    <a:pt x="306" y="829"/>
                    <a:pt x="290" y="829"/>
                    <a:pt x="274" y="829"/>
                  </a:cubicBezTo>
                  <a:cubicBezTo>
                    <a:pt x="266" y="829"/>
                    <a:pt x="258" y="829"/>
                    <a:pt x="251" y="828"/>
                  </a:cubicBezTo>
                  <a:cubicBezTo>
                    <a:pt x="244" y="828"/>
                    <a:pt x="237" y="827"/>
                    <a:pt x="233" y="825"/>
                  </a:cubicBezTo>
                  <a:cubicBezTo>
                    <a:pt x="227" y="822"/>
                    <a:pt x="221" y="820"/>
                    <a:pt x="215" y="820"/>
                  </a:cubicBezTo>
                  <a:cubicBezTo>
                    <a:pt x="209" y="820"/>
                    <a:pt x="203" y="822"/>
                    <a:pt x="198" y="826"/>
                  </a:cubicBezTo>
                  <a:cubicBezTo>
                    <a:pt x="194" y="830"/>
                    <a:pt x="192" y="836"/>
                    <a:pt x="192" y="842"/>
                  </a:cubicBezTo>
                  <a:cubicBezTo>
                    <a:pt x="192" y="847"/>
                    <a:pt x="194" y="852"/>
                    <a:pt x="197" y="855"/>
                  </a:cubicBezTo>
                  <a:cubicBezTo>
                    <a:pt x="201" y="860"/>
                    <a:pt x="208" y="863"/>
                    <a:pt x="216" y="865"/>
                  </a:cubicBezTo>
                  <a:cubicBezTo>
                    <a:pt x="224" y="867"/>
                    <a:pt x="233" y="868"/>
                    <a:pt x="242" y="868"/>
                  </a:cubicBezTo>
                  <a:cubicBezTo>
                    <a:pt x="253" y="869"/>
                    <a:pt x="265" y="870"/>
                    <a:pt x="276" y="871"/>
                  </a:cubicBezTo>
                  <a:cubicBezTo>
                    <a:pt x="287" y="872"/>
                    <a:pt x="296" y="873"/>
                    <a:pt x="303" y="877"/>
                  </a:cubicBezTo>
                  <a:cubicBezTo>
                    <a:pt x="314" y="883"/>
                    <a:pt x="329" y="888"/>
                    <a:pt x="342" y="888"/>
                  </a:cubicBezTo>
                  <a:cubicBezTo>
                    <a:pt x="347" y="888"/>
                    <a:pt x="351" y="887"/>
                    <a:pt x="355" y="886"/>
                  </a:cubicBezTo>
                  <a:cubicBezTo>
                    <a:pt x="361" y="885"/>
                    <a:pt x="366" y="883"/>
                    <a:pt x="370" y="883"/>
                  </a:cubicBezTo>
                  <a:cubicBezTo>
                    <a:pt x="372" y="883"/>
                    <a:pt x="373" y="883"/>
                    <a:pt x="375" y="884"/>
                  </a:cubicBezTo>
                  <a:cubicBezTo>
                    <a:pt x="378" y="886"/>
                    <a:pt x="381" y="889"/>
                    <a:pt x="385" y="896"/>
                  </a:cubicBezTo>
                  <a:cubicBezTo>
                    <a:pt x="388" y="903"/>
                    <a:pt x="392" y="912"/>
                    <a:pt x="396" y="926"/>
                  </a:cubicBezTo>
                  <a:cubicBezTo>
                    <a:pt x="404" y="954"/>
                    <a:pt x="409" y="969"/>
                    <a:pt x="413" y="980"/>
                  </a:cubicBezTo>
                  <a:cubicBezTo>
                    <a:pt x="417" y="990"/>
                    <a:pt x="420" y="995"/>
                    <a:pt x="424" y="1003"/>
                  </a:cubicBezTo>
                  <a:cubicBezTo>
                    <a:pt x="428" y="1010"/>
                    <a:pt x="430" y="1017"/>
                    <a:pt x="430" y="1023"/>
                  </a:cubicBezTo>
                  <a:cubicBezTo>
                    <a:pt x="430" y="1028"/>
                    <a:pt x="429" y="1032"/>
                    <a:pt x="426" y="1035"/>
                  </a:cubicBezTo>
                  <a:cubicBezTo>
                    <a:pt x="424" y="1039"/>
                    <a:pt x="420" y="1041"/>
                    <a:pt x="413" y="1042"/>
                  </a:cubicBezTo>
                  <a:cubicBezTo>
                    <a:pt x="403" y="1044"/>
                    <a:pt x="388" y="1051"/>
                    <a:pt x="375" y="1060"/>
                  </a:cubicBezTo>
                  <a:cubicBezTo>
                    <a:pt x="368" y="1065"/>
                    <a:pt x="362" y="1071"/>
                    <a:pt x="358" y="1077"/>
                  </a:cubicBezTo>
                  <a:cubicBezTo>
                    <a:pt x="354" y="1083"/>
                    <a:pt x="351" y="1090"/>
                    <a:pt x="351" y="1097"/>
                  </a:cubicBezTo>
                  <a:cubicBezTo>
                    <a:pt x="351" y="1100"/>
                    <a:pt x="352" y="1104"/>
                    <a:pt x="353" y="1107"/>
                  </a:cubicBezTo>
                  <a:cubicBezTo>
                    <a:pt x="355" y="1113"/>
                    <a:pt x="360" y="1118"/>
                    <a:pt x="365" y="1121"/>
                  </a:cubicBezTo>
                  <a:cubicBezTo>
                    <a:pt x="371" y="1124"/>
                    <a:pt x="377" y="1125"/>
                    <a:pt x="384" y="1125"/>
                  </a:cubicBezTo>
                  <a:cubicBezTo>
                    <a:pt x="395" y="1125"/>
                    <a:pt x="407" y="1122"/>
                    <a:pt x="418" y="1116"/>
                  </a:cubicBezTo>
                  <a:cubicBezTo>
                    <a:pt x="430" y="1110"/>
                    <a:pt x="440" y="1102"/>
                    <a:pt x="446" y="1091"/>
                  </a:cubicBezTo>
                  <a:cubicBezTo>
                    <a:pt x="453" y="1081"/>
                    <a:pt x="461" y="1072"/>
                    <a:pt x="468" y="1067"/>
                  </a:cubicBezTo>
                  <a:cubicBezTo>
                    <a:pt x="475" y="1061"/>
                    <a:pt x="482" y="1058"/>
                    <a:pt x="487" y="1058"/>
                  </a:cubicBezTo>
                  <a:cubicBezTo>
                    <a:pt x="493" y="1058"/>
                    <a:pt x="498" y="1061"/>
                    <a:pt x="502" y="1067"/>
                  </a:cubicBezTo>
                  <a:cubicBezTo>
                    <a:pt x="504" y="1069"/>
                    <a:pt x="505" y="1072"/>
                    <a:pt x="505" y="1075"/>
                  </a:cubicBezTo>
                  <a:cubicBezTo>
                    <a:pt x="505" y="1079"/>
                    <a:pt x="503" y="1084"/>
                    <a:pt x="500" y="1089"/>
                  </a:cubicBezTo>
                  <a:cubicBezTo>
                    <a:pt x="491" y="1104"/>
                    <a:pt x="470" y="1123"/>
                    <a:pt x="448" y="1140"/>
                  </a:cubicBezTo>
                  <a:cubicBezTo>
                    <a:pt x="412" y="1167"/>
                    <a:pt x="392" y="1190"/>
                    <a:pt x="364" y="1245"/>
                  </a:cubicBezTo>
                  <a:cubicBezTo>
                    <a:pt x="350" y="1273"/>
                    <a:pt x="339" y="1293"/>
                    <a:pt x="329" y="1308"/>
                  </a:cubicBezTo>
                  <a:cubicBezTo>
                    <a:pt x="318" y="1324"/>
                    <a:pt x="307" y="1335"/>
                    <a:pt x="293" y="1346"/>
                  </a:cubicBezTo>
                  <a:cubicBezTo>
                    <a:pt x="275" y="1359"/>
                    <a:pt x="259" y="1388"/>
                    <a:pt x="259" y="1418"/>
                  </a:cubicBezTo>
                  <a:cubicBezTo>
                    <a:pt x="259" y="1440"/>
                    <a:pt x="268" y="1462"/>
                    <a:pt x="293" y="1478"/>
                  </a:cubicBezTo>
                  <a:cubicBezTo>
                    <a:pt x="297" y="1481"/>
                    <a:pt x="301" y="1482"/>
                    <a:pt x="306" y="1482"/>
                  </a:cubicBezTo>
                  <a:cubicBezTo>
                    <a:pt x="313" y="1482"/>
                    <a:pt x="320" y="1478"/>
                    <a:pt x="327" y="1472"/>
                  </a:cubicBezTo>
                  <a:cubicBezTo>
                    <a:pt x="340" y="1461"/>
                    <a:pt x="352" y="1442"/>
                    <a:pt x="364" y="1420"/>
                  </a:cubicBezTo>
                  <a:cubicBezTo>
                    <a:pt x="382" y="1385"/>
                    <a:pt x="400" y="1342"/>
                    <a:pt x="418" y="1304"/>
                  </a:cubicBezTo>
                  <a:cubicBezTo>
                    <a:pt x="426" y="1284"/>
                    <a:pt x="435" y="1266"/>
                    <a:pt x="444" y="1251"/>
                  </a:cubicBezTo>
                  <a:cubicBezTo>
                    <a:pt x="453" y="1236"/>
                    <a:pt x="461" y="1224"/>
                    <a:pt x="469" y="1217"/>
                  </a:cubicBezTo>
                  <a:cubicBezTo>
                    <a:pt x="497" y="1192"/>
                    <a:pt x="511" y="1180"/>
                    <a:pt x="522" y="1169"/>
                  </a:cubicBezTo>
                  <a:cubicBezTo>
                    <a:pt x="534" y="1158"/>
                    <a:pt x="541" y="1147"/>
                    <a:pt x="554" y="1124"/>
                  </a:cubicBezTo>
                  <a:cubicBezTo>
                    <a:pt x="559" y="1115"/>
                    <a:pt x="565" y="1108"/>
                    <a:pt x="570" y="1104"/>
                  </a:cubicBezTo>
                  <a:cubicBezTo>
                    <a:pt x="576" y="1100"/>
                    <a:pt x="582" y="1099"/>
                    <a:pt x="588" y="1099"/>
                  </a:cubicBezTo>
                  <a:cubicBezTo>
                    <a:pt x="595" y="1099"/>
                    <a:pt x="603" y="1101"/>
                    <a:pt x="610" y="1106"/>
                  </a:cubicBezTo>
                  <a:cubicBezTo>
                    <a:pt x="616" y="1110"/>
                    <a:pt x="623" y="1116"/>
                    <a:pt x="627" y="1122"/>
                  </a:cubicBezTo>
                  <a:cubicBezTo>
                    <a:pt x="633" y="1128"/>
                    <a:pt x="637" y="1135"/>
                    <a:pt x="642" y="1139"/>
                  </a:cubicBezTo>
                  <a:cubicBezTo>
                    <a:pt x="644" y="1142"/>
                    <a:pt x="646" y="1144"/>
                    <a:pt x="648" y="1145"/>
                  </a:cubicBezTo>
                  <a:cubicBezTo>
                    <a:pt x="651" y="1146"/>
                    <a:pt x="653" y="1147"/>
                    <a:pt x="656" y="1147"/>
                  </a:cubicBezTo>
                  <a:cubicBezTo>
                    <a:pt x="659" y="1147"/>
                    <a:pt x="661" y="1146"/>
                    <a:pt x="664" y="1144"/>
                  </a:cubicBezTo>
                  <a:cubicBezTo>
                    <a:pt x="667" y="1142"/>
                    <a:pt x="670" y="1140"/>
                    <a:pt x="673" y="1136"/>
                  </a:cubicBezTo>
                  <a:cubicBezTo>
                    <a:pt x="679" y="1129"/>
                    <a:pt x="683" y="1124"/>
                    <a:pt x="686" y="1121"/>
                  </a:cubicBezTo>
                  <a:cubicBezTo>
                    <a:pt x="687" y="1119"/>
                    <a:pt x="689" y="1118"/>
                    <a:pt x="690" y="1118"/>
                  </a:cubicBezTo>
                  <a:cubicBezTo>
                    <a:pt x="691" y="1117"/>
                    <a:pt x="691" y="1117"/>
                    <a:pt x="692" y="1117"/>
                  </a:cubicBezTo>
                  <a:cubicBezTo>
                    <a:pt x="692" y="1117"/>
                    <a:pt x="693" y="1117"/>
                    <a:pt x="694" y="1118"/>
                  </a:cubicBezTo>
                  <a:cubicBezTo>
                    <a:pt x="695" y="1119"/>
                    <a:pt x="697" y="1120"/>
                    <a:pt x="698" y="1122"/>
                  </a:cubicBezTo>
                  <a:cubicBezTo>
                    <a:pt x="701" y="1124"/>
                    <a:pt x="703" y="1126"/>
                    <a:pt x="706" y="1128"/>
                  </a:cubicBezTo>
                  <a:cubicBezTo>
                    <a:pt x="708" y="1129"/>
                    <a:pt x="711" y="1130"/>
                    <a:pt x="714" y="1130"/>
                  </a:cubicBezTo>
                  <a:cubicBezTo>
                    <a:pt x="717" y="1130"/>
                    <a:pt x="720" y="1130"/>
                    <a:pt x="723" y="1128"/>
                  </a:cubicBezTo>
                  <a:cubicBezTo>
                    <a:pt x="726" y="1126"/>
                    <a:pt x="728" y="1123"/>
                    <a:pt x="731" y="1120"/>
                  </a:cubicBezTo>
                  <a:cubicBezTo>
                    <a:pt x="735" y="1116"/>
                    <a:pt x="738" y="1112"/>
                    <a:pt x="740" y="1110"/>
                  </a:cubicBezTo>
                  <a:cubicBezTo>
                    <a:pt x="743" y="1108"/>
                    <a:pt x="745" y="1107"/>
                    <a:pt x="746" y="1107"/>
                  </a:cubicBezTo>
                  <a:cubicBezTo>
                    <a:pt x="746" y="1107"/>
                    <a:pt x="747" y="1107"/>
                    <a:pt x="747" y="1108"/>
                  </a:cubicBezTo>
                  <a:cubicBezTo>
                    <a:pt x="748" y="1108"/>
                    <a:pt x="748" y="1109"/>
                    <a:pt x="749" y="1110"/>
                  </a:cubicBezTo>
                  <a:cubicBezTo>
                    <a:pt x="750" y="1112"/>
                    <a:pt x="750" y="1114"/>
                    <a:pt x="751" y="1117"/>
                  </a:cubicBezTo>
                  <a:cubicBezTo>
                    <a:pt x="752" y="1121"/>
                    <a:pt x="752" y="1128"/>
                    <a:pt x="752" y="1137"/>
                  </a:cubicBezTo>
                  <a:cubicBezTo>
                    <a:pt x="753" y="1150"/>
                    <a:pt x="754" y="1166"/>
                    <a:pt x="756" y="1179"/>
                  </a:cubicBezTo>
                  <a:cubicBezTo>
                    <a:pt x="757" y="1185"/>
                    <a:pt x="759" y="1191"/>
                    <a:pt x="761" y="1195"/>
                  </a:cubicBezTo>
                  <a:cubicBezTo>
                    <a:pt x="762" y="1197"/>
                    <a:pt x="764" y="1199"/>
                    <a:pt x="765" y="1200"/>
                  </a:cubicBezTo>
                  <a:cubicBezTo>
                    <a:pt x="767" y="1202"/>
                    <a:pt x="769" y="1202"/>
                    <a:pt x="771" y="1202"/>
                  </a:cubicBezTo>
                  <a:cubicBezTo>
                    <a:pt x="772" y="1202"/>
                    <a:pt x="772" y="1202"/>
                    <a:pt x="772" y="1202"/>
                  </a:cubicBezTo>
                  <a:cubicBezTo>
                    <a:pt x="772" y="1202"/>
                    <a:pt x="772" y="1202"/>
                    <a:pt x="772" y="1202"/>
                  </a:cubicBezTo>
                  <a:cubicBezTo>
                    <a:pt x="772" y="1202"/>
                    <a:pt x="772" y="1202"/>
                    <a:pt x="772" y="1202"/>
                  </a:cubicBezTo>
                  <a:cubicBezTo>
                    <a:pt x="774" y="1202"/>
                    <a:pt x="775" y="1202"/>
                    <a:pt x="776" y="1201"/>
                  </a:cubicBezTo>
                  <a:cubicBezTo>
                    <a:pt x="779" y="1199"/>
                    <a:pt x="780" y="1196"/>
                    <a:pt x="781" y="1192"/>
                  </a:cubicBezTo>
                  <a:cubicBezTo>
                    <a:pt x="784" y="1186"/>
                    <a:pt x="785" y="1177"/>
                    <a:pt x="787" y="1167"/>
                  </a:cubicBezTo>
                  <a:cubicBezTo>
                    <a:pt x="789" y="1152"/>
                    <a:pt x="791" y="1135"/>
                    <a:pt x="796" y="1121"/>
                  </a:cubicBezTo>
                  <a:cubicBezTo>
                    <a:pt x="799" y="1115"/>
                    <a:pt x="801" y="1109"/>
                    <a:pt x="805" y="1104"/>
                  </a:cubicBezTo>
                  <a:cubicBezTo>
                    <a:pt x="809" y="1100"/>
                    <a:pt x="813" y="1097"/>
                    <a:pt x="819" y="1096"/>
                  </a:cubicBezTo>
                  <a:cubicBezTo>
                    <a:pt x="824" y="1096"/>
                    <a:pt x="829" y="1095"/>
                    <a:pt x="834" y="1095"/>
                  </a:cubicBezTo>
                  <a:cubicBezTo>
                    <a:pt x="850" y="1095"/>
                    <a:pt x="864" y="1100"/>
                    <a:pt x="878" y="1114"/>
                  </a:cubicBezTo>
                  <a:cubicBezTo>
                    <a:pt x="891" y="1129"/>
                    <a:pt x="903" y="1153"/>
                    <a:pt x="914" y="1191"/>
                  </a:cubicBezTo>
                  <a:cubicBezTo>
                    <a:pt x="920" y="1213"/>
                    <a:pt x="925" y="1245"/>
                    <a:pt x="929" y="1281"/>
                  </a:cubicBezTo>
                  <a:cubicBezTo>
                    <a:pt x="936" y="1336"/>
                    <a:pt x="941" y="1402"/>
                    <a:pt x="951" y="1459"/>
                  </a:cubicBezTo>
                  <a:cubicBezTo>
                    <a:pt x="956" y="1488"/>
                    <a:pt x="962" y="1515"/>
                    <a:pt x="969" y="1538"/>
                  </a:cubicBezTo>
                  <a:cubicBezTo>
                    <a:pt x="976" y="1560"/>
                    <a:pt x="985" y="1579"/>
                    <a:pt x="996" y="1591"/>
                  </a:cubicBezTo>
                  <a:cubicBezTo>
                    <a:pt x="1022" y="1618"/>
                    <a:pt x="1055" y="1632"/>
                    <a:pt x="1080" y="1632"/>
                  </a:cubicBezTo>
                  <a:cubicBezTo>
                    <a:pt x="1089" y="1632"/>
                    <a:pt x="1097" y="1630"/>
                    <a:pt x="1103" y="1626"/>
                  </a:cubicBezTo>
                  <a:cubicBezTo>
                    <a:pt x="1109" y="1621"/>
                    <a:pt x="1112" y="1614"/>
                    <a:pt x="1112" y="1605"/>
                  </a:cubicBezTo>
                  <a:cubicBezTo>
                    <a:pt x="1112" y="1592"/>
                    <a:pt x="1105" y="1573"/>
                    <a:pt x="1087" y="1550"/>
                  </a:cubicBezTo>
                  <a:cubicBezTo>
                    <a:pt x="1052" y="1503"/>
                    <a:pt x="1036" y="1444"/>
                    <a:pt x="1026" y="1384"/>
                  </a:cubicBezTo>
                  <a:cubicBezTo>
                    <a:pt x="1015" y="1324"/>
                    <a:pt x="1010" y="1265"/>
                    <a:pt x="997" y="1217"/>
                  </a:cubicBezTo>
                  <a:cubicBezTo>
                    <a:pt x="986" y="1180"/>
                    <a:pt x="975" y="1153"/>
                    <a:pt x="966" y="1131"/>
                  </a:cubicBezTo>
                  <a:cubicBezTo>
                    <a:pt x="957" y="1109"/>
                    <a:pt x="950" y="1093"/>
                    <a:pt x="950" y="1081"/>
                  </a:cubicBezTo>
                  <a:cubicBezTo>
                    <a:pt x="950" y="1074"/>
                    <a:pt x="953" y="1068"/>
                    <a:pt x="958" y="1063"/>
                  </a:cubicBezTo>
                  <a:cubicBezTo>
                    <a:pt x="968" y="1053"/>
                    <a:pt x="974" y="1043"/>
                    <a:pt x="979" y="1036"/>
                  </a:cubicBezTo>
                  <a:cubicBezTo>
                    <a:pt x="981" y="1032"/>
                    <a:pt x="984" y="1029"/>
                    <a:pt x="986" y="1028"/>
                  </a:cubicBezTo>
                  <a:cubicBezTo>
                    <a:pt x="989" y="1026"/>
                    <a:pt x="991" y="1025"/>
                    <a:pt x="995" y="1025"/>
                  </a:cubicBezTo>
                  <a:cubicBezTo>
                    <a:pt x="999" y="1025"/>
                    <a:pt x="1004" y="1026"/>
                    <a:pt x="1010" y="1028"/>
                  </a:cubicBezTo>
                  <a:cubicBezTo>
                    <a:pt x="1027" y="1035"/>
                    <a:pt x="1036" y="1038"/>
                    <a:pt x="1043" y="1043"/>
                  </a:cubicBezTo>
                  <a:cubicBezTo>
                    <a:pt x="1050" y="1048"/>
                    <a:pt x="1055" y="1053"/>
                    <a:pt x="1063" y="1065"/>
                  </a:cubicBezTo>
                  <a:cubicBezTo>
                    <a:pt x="1069" y="1074"/>
                    <a:pt x="1073" y="1080"/>
                    <a:pt x="1078" y="1085"/>
                  </a:cubicBezTo>
                  <a:cubicBezTo>
                    <a:pt x="1080" y="1087"/>
                    <a:pt x="1082" y="1088"/>
                    <a:pt x="1084" y="1090"/>
                  </a:cubicBezTo>
                  <a:cubicBezTo>
                    <a:pt x="1087" y="1091"/>
                    <a:pt x="1089" y="1091"/>
                    <a:pt x="1091" y="1091"/>
                  </a:cubicBezTo>
                  <a:cubicBezTo>
                    <a:pt x="1095" y="1091"/>
                    <a:pt x="1099" y="1089"/>
                    <a:pt x="1102" y="1086"/>
                  </a:cubicBezTo>
                  <a:cubicBezTo>
                    <a:pt x="1105" y="1083"/>
                    <a:pt x="1106" y="1080"/>
                    <a:pt x="1106" y="1076"/>
                  </a:cubicBezTo>
                  <a:cubicBezTo>
                    <a:pt x="1106" y="1069"/>
                    <a:pt x="1102" y="1061"/>
                    <a:pt x="1096" y="1052"/>
                  </a:cubicBezTo>
                  <a:cubicBezTo>
                    <a:pt x="1090" y="1043"/>
                    <a:pt x="1081" y="1033"/>
                    <a:pt x="1072" y="1023"/>
                  </a:cubicBezTo>
                  <a:cubicBezTo>
                    <a:pt x="1063" y="1013"/>
                    <a:pt x="1054" y="1004"/>
                    <a:pt x="1046" y="996"/>
                  </a:cubicBezTo>
                  <a:cubicBezTo>
                    <a:pt x="1039" y="987"/>
                    <a:pt x="1035" y="978"/>
                    <a:pt x="1035" y="968"/>
                  </a:cubicBezTo>
                  <a:cubicBezTo>
                    <a:pt x="1035" y="964"/>
                    <a:pt x="1036" y="958"/>
                    <a:pt x="1039" y="952"/>
                  </a:cubicBezTo>
                  <a:cubicBezTo>
                    <a:pt x="1046" y="936"/>
                    <a:pt x="1050" y="918"/>
                    <a:pt x="1057" y="903"/>
                  </a:cubicBezTo>
                  <a:cubicBezTo>
                    <a:pt x="1063" y="887"/>
                    <a:pt x="1072" y="873"/>
                    <a:pt x="1087" y="866"/>
                  </a:cubicBezTo>
                  <a:cubicBezTo>
                    <a:pt x="1094" y="862"/>
                    <a:pt x="1108" y="859"/>
                    <a:pt x="1125" y="857"/>
                  </a:cubicBezTo>
                  <a:cubicBezTo>
                    <a:pt x="1143" y="854"/>
                    <a:pt x="1164" y="853"/>
                    <a:pt x="1188" y="853"/>
                  </a:cubicBezTo>
                  <a:cubicBezTo>
                    <a:pt x="1233" y="853"/>
                    <a:pt x="1287" y="858"/>
                    <a:pt x="1337" y="873"/>
                  </a:cubicBezTo>
                  <a:cubicBezTo>
                    <a:pt x="1389" y="889"/>
                    <a:pt x="1426" y="899"/>
                    <a:pt x="1453" y="908"/>
                  </a:cubicBezTo>
                  <a:cubicBezTo>
                    <a:pt x="1480" y="918"/>
                    <a:pt x="1497" y="927"/>
                    <a:pt x="1508" y="940"/>
                  </a:cubicBezTo>
                  <a:cubicBezTo>
                    <a:pt x="1516" y="949"/>
                    <a:pt x="1530" y="958"/>
                    <a:pt x="1546" y="964"/>
                  </a:cubicBezTo>
                  <a:cubicBezTo>
                    <a:pt x="1562" y="971"/>
                    <a:pt x="1581" y="976"/>
                    <a:pt x="1597" y="976"/>
                  </a:cubicBezTo>
                  <a:cubicBezTo>
                    <a:pt x="1606" y="976"/>
                    <a:pt x="1614" y="975"/>
                    <a:pt x="1621" y="971"/>
                  </a:cubicBezTo>
                  <a:cubicBezTo>
                    <a:pt x="1628" y="967"/>
                    <a:pt x="1633" y="961"/>
                    <a:pt x="1636" y="952"/>
                  </a:cubicBezTo>
                  <a:cubicBezTo>
                    <a:pt x="1637" y="947"/>
                    <a:pt x="1637" y="943"/>
                    <a:pt x="1637" y="939"/>
                  </a:cubicBezTo>
                  <a:cubicBezTo>
                    <a:pt x="1637" y="917"/>
                    <a:pt x="1624" y="894"/>
                    <a:pt x="1606" y="877"/>
                  </a:cubicBezTo>
                  <a:cubicBezTo>
                    <a:pt x="1587" y="859"/>
                    <a:pt x="1562" y="846"/>
                    <a:pt x="1538" y="843"/>
                  </a:cubicBezTo>
                  <a:cubicBezTo>
                    <a:pt x="1513" y="841"/>
                    <a:pt x="1492" y="830"/>
                    <a:pt x="1471" y="820"/>
                  </a:cubicBezTo>
                  <a:cubicBezTo>
                    <a:pt x="1450" y="810"/>
                    <a:pt x="1429" y="801"/>
                    <a:pt x="1408" y="801"/>
                  </a:cubicBezTo>
                  <a:cubicBezTo>
                    <a:pt x="1406" y="801"/>
                    <a:pt x="1404" y="801"/>
                    <a:pt x="1403" y="801"/>
                  </a:cubicBezTo>
                  <a:cubicBezTo>
                    <a:pt x="1400" y="802"/>
                    <a:pt x="1397" y="802"/>
                    <a:pt x="1395" y="802"/>
                  </a:cubicBezTo>
                  <a:cubicBezTo>
                    <a:pt x="1375" y="802"/>
                    <a:pt x="1357" y="797"/>
                    <a:pt x="1339" y="792"/>
                  </a:cubicBezTo>
                  <a:cubicBezTo>
                    <a:pt x="1320" y="787"/>
                    <a:pt x="1301" y="782"/>
                    <a:pt x="1280" y="782"/>
                  </a:cubicBezTo>
                  <a:cubicBezTo>
                    <a:pt x="1279" y="782"/>
                    <a:pt x="1278" y="782"/>
                    <a:pt x="1277" y="782"/>
                  </a:cubicBezTo>
                  <a:cubicBezTo>
                    <a:pt x="1274" y="782"/>
                    <a:pt x="1272" y="782"/>
                    <a:pt x="1269" y="782"/>
                  </a:cubicBezTo>
                  <a:cubicBezTo>
                    <a:pt x="1242" y="782"/>
                    <a:pt x="1195" y="780"/>
                    <a:pt x="1155" y="775"/>
                  </a:cubicBezTo>
                  <a:cubicBezTo>
                    <a:pt x="1136" y="772"/>
                    <a:pt x="1117" y="769"/>
                    <a:pt x="1104" y="764"/>
                  </a:cubicBezTo>
                  <a:cubicBezTo>
                    <a:pt x="1098" y="762"/>
                    <a:pt x="1092" y="759"/>
                    <a:pt x="1089" y="757"/>
                  </a:cubicBezTo>
                  <a:cubicBezTo>
                    <a:pt x="1087" y="756"/>
                    <a:pt x="1086" y="754"/>
                    <a:pt x="1085" y="753"/>
                  </a:cubicBezTo>
                  <a:cubicBezTo>
                    <a:pt x="1084" y="752"/>
                    <a:pt x="1084" y="751"/>
                    <a:pt x="1084" y="749"/>
                  </a:cubicBezTo>
                  <a:cubicBezTo>
                    <a:pt x="1084" y="748"/>
                    <a:pt x="1084" y="747"/>
                    <a:pt x="1085" y="746"/>
                  </a:cubicBezTo>
                  <a:cubicBezTo>
                    <a:pt x="1087" y="743"/>
                    <a:pt x="1091" y="741"/>
                    <a:pt x="1097" y="738"/>
                  </a:cubicBezTo>
                  <a:cubicBezTo>
                    <a:pt x="1107" y="734"/>
                    <a:pt x="1122" y="731"/>
                    <a:pt x="1139" y="727"/>
                  </a:cubicBezTo>
                  <a:cubicBezTo>
                    <a:pt x="1164" y="722"/>
                    <a:pt x="1192" y="717"/>
                    <a:pt x="1215" y="710"/>
                  </a:cubicBezTo>
                  <a:cubicBezTo>
                    <a:pt x="1226" y="707"/>
                    <a:pt x="1236" y="703"/>
                    <a:pt x="1243" y="698"/>
                  </a:cubicBezTo>
                  <a:cubicBezTo>
                    <a:pt x="1247" y="696"/>
                    <a:pt x="1250" y="694"/>
                    <a:pt x="1252" y="691"/>
                  </a:cubicBezTo>
                  <a:cubicBezTo>
                    <a:pt x="1254" y="688"/>
                    <a:pt x="1255" y="685"/>
                    <a:pt x="1255" y="682"/>
                  </a:cubicBezTo>
                  <a:cubicBezTo>
                    <a:pt x="1255" y="681"/>
                    <a:pt x="1255" y="680"/>
                    <a:pt x="1255" y="679"/>
                  </a:cubicBezTo>
                  <a:cubicBezTo>
                    <a:pt x="1254" y="676"/>
                    <a:pt x="1253" y="674"/>
                    <a:pt x="1252" y="672"/>
                  </a:cubicBezTo>
                  <a:cubicBezTo>
                    <a:pt x="1249" y="669"/>
                    <a:pt x="1246" y="667"/>
                    <a:pt x="1241" y="666"/>
                  </a:cubicBezTo>
                  <a:cubicBezTo>
                    <a:pt x="1237" y="665"/>
                    <a:pt x="1232" y="665"/>
                    <a:pt x="1227" y="665"/>
                  </a:cubicBezTo>
                  <a:cubicBezTo>
                    <a:pt x="1210" y="665"/>
                    <a:pt x="1189" y="669"/>
                    <a:pt x="1167" y="673"/>
                  </a:cubicBezTo>
                  <a:cubicBezTo>
                    <a:pt x="1145" y="677"/>
                    <a:pt x="1124" y="681"/>
                    <a:pt x="1108" y="681"/>
                  </a:cubicBezTo>
                  <a:cubicBezTo>
                    <a:pt x="1101" y="681"/>
                    <a:pt x="1095" y="680"/>
                    <a:pt x="1091" y="678"/>
                  </a:cubicBezTo>
                  <a:cubicBezTo>
                    <a:pt x="1089" y="677"/>
                    <a:pt x="1088" y="676"/>
                    <a:pt x="1087" y="675"/>
                  </a:cubicBezTo>
                  <a:cubicBezTo>
                    <a:pt x="1086" y="673"/>
                    <a:pt x="1085" y="671"/>
                    <a:pt x="1085" y="669"/>
                  </a:cubicBezTo>
                  <a:cubicBezTo>
                    <a:pt x="1085" y="668"/>
                    <a:pt x="1085" y="668"/>
                    <a:pt x="1085" y="668"/>
                  </a:cubicBezTo>
                  <a:cubicBezTo>
                    <a:pt x="1085" y="664"/>
                    <a:pt x="1087" y="659"/>
                    <a:pt x="1091" y="655"/>
                  </a:cubicBezTo>
                  <a:cubicBezTo>
                    <a:pt x="1098" y="647"/>
                    <a:pt x="1112" y="639"/>
                    <a:pt x="1128" y="631"/>
                  </a:cubicBezTo>
                  <a:cubicBezTo>
                    <a:pt x="1153" y="620"/>
                    <a:pt x="1184" y="608"/>
                    <a:pt x="1213" y="594"/>
                  </a:cubicBezTo>
                  <a:cubicBezTo>
                    <a:pt x="1241" y="580"/>
                    <a:pt x="1267" y="565"/>
                    <a:pt x="1279" y="544"/>
                  </a:cubicBezTo>
                  <a:cubicBezTo>
                    <a:pt x="1292" y="525"/>
                    <a:pt x="1301" y="511"/>
                    <a:pt x="1307" y="501"/>
                  </a:cubicBezTo>
                  <a:cubicBezTo>
                    <a:pt x="1313" y="490"/>
                    <a:pt x="1316" y="484"/>
                    <a:pt x="1316" y="478"/>
                  </a:cubicBezTo>
                  <a:cubicBezTo>
                    <a:pt x="1316" y="476"/>
                    <a:pt x="1315" y="473"/>
                    <a:pt x="1314" y="471"/>
                  </a:cubicBezTo>
                  <a:cubicBezTo>
                    <a:pt x="1312" y="469"/>
                    <a:pt x="1310" y="467"/>
                    <a:pt x="1307" y="465"/>
                  </a:cubicBezTo>
                  <a:cubicBezTo>
                    <a:pt x="1304" y="462"/>
                    <a:pt x="1300" y="461"/>
                    <a:pt x="1296" y="461"/>
                  </a:cubicBezTo>
                  <a:cubicBezTo>
                    <a:pt x="1287" y="461"/>
                    <a:pt x="1276" y="466"/>
                    <a:pt x="1266" y="474"/>
                  </a:cubicBezTo>
                  <a:cubicBezTo>
                    <a:pt x="1257" y="482"/>
                    <a:pt x="1247" y="492"/>
                    <a:pt x="1240" y="503"/>
                  </a:cubicBezTo>
                  <a:cubicBezTo>
                    <a:pt x="1224" y="529"/>
                    <a:pt x="1191" y="549"/>
                    <a:pt x="1166" y="556"/>
                  </a:cubicBezTo>
                  <a:cubicBezTo>
                    <a:pt x="1154" y="560"/>
                    <a:pt x="1137" y="567"/>
                    <a:pt x="1121" y="573"/>
                  </a:cubicBezTo>
                  <a:cubicBezTo>
                    <a:pt x="1105" y="580"/>
                    <a:pt x="1091" y="587"/>
                    <a:pt x="1084" y="592"/>
                  </a:cubicBezTo>
                  <a:cubicBezTo>
                    <a:pt x="1079" y="595"/>
                    <a:pt x="1074" y="599"/>
                    <a:pt x="1067" y="602"/>
                  </a:cubicBezTo>
                  <a:cubicBezTo>
                    <a:pt x="1061" y="606"/>
                    <a:pt x="1054" y="608"/>
                    <a:pt x="1048" y="608"/>
                  </a:cubicBezTo>
                  <a:cubicBezTo>
                    <a:pt x="1044" y="608"/>
                    <a:pt x="1040" y="607"/>
                    <a:pt x="1036" y="605"/>
                  </a:cubicBezTo>
                  <a:cubicBezTo>
                    <a:pt x="1032" y="603"/>
                    <a:pt x="1029" y="599"/>
                    <a:pt x="1026" y="592"/>
                  </a:cubicBezTo>
                  <a:cubicBezTo>
                    <a:pt x="1024" y="588"/>
                    <a:pt x="1023" y="584"/>
                    <a:pt x="1023" y="579"/>
                  </a:cubicBezTo>
                  <a:cubicBezTo>
                    <a:pt x="1022" y="563"/>
                    <a:pt x="1034" y="542"/>
                    <a:pt x="1052" y="520"/>
                  </a:cubicBezTo>
                  <a:cubicBezTo>
                    <a:pt x="1071" y="497"/>
                    <a:pt x="1097" y="472"/>
                    <a:pt x="1125" y="447"/>
                  </a:cubicBezTo>
                  <a:cubicBezTo>
                    <a:pt x="1191" y="389"/>
                    <a:pt x="1234" y="335"/>
                    <a:pt x="1268" y="295"/>
                  </a:cubicBezTo>
                  <a:cubicBezTo>
                    <a:pt x="1282" y="278"/>
                    <a:pt x="1308" y="252"/>
                    <a:pt x="1331" y="225"/>
                  </a:cubicBezTo>
                  <a:cubicBezTo>
                    <a:pt x="1342" y="211"/>
                    <a:pt x="1353" y="196"/>
                    <a:pt x="1361" y="183"/>
                  </a:cubicBezTo>
                  <a:cubicBezTo>
                    <a:pt x="1368" y="169"/>
                    <a:pt x="1373" y="156"/>
                    <a:pt x="1373" y="144"/>
                  </a:cubicBezTo>
                  <a:cubicBezTo>
                    <a:pt x="1373" y="134"/>
                    <a:pt x="1369" y="125"/>
                    <a:pt x="1360" y="118"/>
                  </a:cubicBezTo>
                  <a:cubicBezTo>
                    <a:pt x="1354" y="113"/>
                    <a:pt x="1347" y="111"/>
                    <a:pt x="1340" y="111"/>
                  </a:cubicBezTo>
                  <a:cubicBezTo>
                    <a:pt x="1327" y="111"/>
                    <a:pt x="1313" y="118"/>
                    <a:pt x="1299" y="129"/>
                  </a:cubicBezTo>
                  <a:cubicBezTo>
                    <a:pt x="1279" y="146"/>
                    <a:pt x="1257" y="171"/>
                    <a:pt x="1239" y="195"/>
                  </a:cubicBezTo>
                  <a:cubicBezTo>
                    <a:pt x="1220" y="220"/>
                    <a:pt x="1204" y="244"/>
                    <a:pt x="1194" y="257"/>
                  </a:cubicBezTo>
                  <a:cubicBezTo>
                    <a:pt x="1179" y="278"/>
                    <a:pt x="1161" y="302"/>
                    <a:pt x="1143" y="324"/>
                  </a:cubicBezTo>
                  <a:cubicBezTo>
                    <a:pt x="1125" y="346"/>
                    <a:pt x="1106" y="366"/>
                    <a:pt x="1091" y="376"/>
                  </a:cubicBezTo>
                  <a:cubicBezTo>
                    <a:pt x="1083" y="381"/>
                    <a:pt x="1072" y="391"/>
                    <a:pt x="1060" y="404"/>
                  </a:cubicBezTo>
                  <a:cubicBezTo>
                    <a:pt x="1041" y="423"/>
                    <a:pt x="1019" y="448"/>
                    <a:pt x="998" y="468"/>
                  </a:cubicBezTo>
                  <a:cubicBezTo>
                    <a:pt x="988" y="478"/>
                    <a:pt x="978" y="487"/>
                    <a:pt x="970" y="493"/>
                  </a:cubicBezTo>
                  <a:cubicBezTo>
                    <a:pt x="966" y="497"/>
                    <a:pt x="962" y="499"/>
                    <a:pt x="959" y="501"/>
                  </a:cubicBezTo>
                  <a:cubicBezTo>
                    <a:pt x="955" y="502"/>
                    <a:pt x="952" y="503"/>
                    <a:pt x="950" y="503"/>
                  </a:cubicBezTo>
                  <a:cubicBezTo>
                    <a:pt x="948" y="503"/>
                    <a:pt x="947" y="503"/>
                    <a:pt x="946" y="502"/>
                  </a:cubicBezTo>
                  <a:cubicBezTo>
                    <a:pt x="945" y="500"/>
                    <a:pt x="944" y="498"/>
                    <a:pt x="944" y="495"/>
                  </a:cubicBezTo>
                  <a:cubicBezTo>
                    <a:pt x="944" y="489"/>
                    <a:pt x="947" y="479"/>
                    <a:pt x="952" y="469"/>
                  </a:cubicBezTo>
                  <a:cubicBezTo>
                    <a:pt x="959" y="453"/>
                    <a:pt x="970" y="434"/>
                    <a:pt x="980" y="416"/>
                  </a:cubicBezTo>
                  <a:cubicBezTo>
                    <a:pt x="984" y="407"/>
                    <a:pt x="988" y="399"/>
                    <a:pt x="991" y="391"/>
                  </a:cubicBezTo>
                  <a:cubicBezTo>
                    <a:pt x="995" y="383"/>
                    <a:pt x="996" y="376"/>
                    <a:pt x="996" y="370"/>
                  </a:cubicBezTo>
                  <a:cubicBezTo>
                    <a:pt x="996" y="367"/>
                    <a:pt x="996" y="365"/>
                    <a:pt x="995" y="362"/>
                  </a:cubicBezTo>
                  <a:cubicBezTo>
                    <a:pt x="994" y="360"/>
                    <a:pt x="993" y="358"/>
                    <a:pt x="991" y="357"/>
                  </a:cubicBezTo>
                  <a:cubicBezTo>
                    <a:pt x="989" y="355"/>
                    <a:pt x="987" y="354"/>
                    <a:pt x="985" y="354"/>
                  </a:cubicBezTo>
                  <a:cubicBezTo>
                    <a:pt x="981" y="354"/>
                    <a:pt x="977" y="357"/>
                    <a:pt x="973" y="360"/>
                  </a:cubicBezTo>
                  <a:cubicBezTo>
                    <a:pt x="966" y="366"/>
                    <a:pt x="958" y="375"/>
                    <a:pt x="950" y="386"/>
                  </a:cubicBezTo>
                  <a:cubicBezTo>
                    <a:pt x="938" y="403"/>
                    <a:pt x="925" y="424"/>
                    <a:pt x="911" y="440"/>
                  </a:cubicBezTo>
                  <a:cubicBezTo>
                    <a:pt x="904" y="449"/>
                    <a:pt x="897" y="456"/>
                    <a:pt x="890" y="461"/>
                  </a:cubicBezTo>
                  <a:cubicBezTo>
                    <a:pt x="882" y="466"/>
                    <a:pt x="875" y="469"/>
                    <a:pt x="868" y="469"/>
                  </a:cubicBezTo>
                  <a:cubicBezTo>
                    <a:pt x="865" y="469"/>
                    <a:pt x="863" y="468"/>
                    <a:pt x="860" y="467"/>
                  </a:cubicBezTo>
                  <a:cubicBezTo>
                    <a:pt x="834" y="459"/>
                    <a:pt x="813" y="453"/>
                    <a:pt x="796" y="439"/>
                  </a:cubicBezTo>
                  <a:cubicBezTo>
                    <a:pt x="778" y="425"/>
                    <a:pt x="762" y="402"/>
                    <a:pt x="746" y="361"/>
                  </a:cubicBezTo>
                  <a:cubicBezTo>
                    <a:pt x="733" y="328"/>
                    <a:pt x="717" y="297"/>
                    <a:pt x="704" y="267"/>
                  </a:cubicBezTo>
                  <a:cubicBezTo>
                    <a:pt x="691" y="238"/>
                    <a:pt x="682" y="210"/>
                    <a:pt x="682" y="186"/>
                  </a:cubicBezTo>
                  <a:cubicBezTo>
                    <a:pt x="682" y="171"/>
                    <a:pt x="685" y="158"/>
                    <a:pt x="692" y="146"/>
                  </a:cubicBezTo>
                  <a:cubicBezTo>
                    <a:pt x="706" y="125"/>
                    <a:pt x="724" y="105"/>
                    <a:pt x="738" y="86"/>
                  </a:cubicBezTo>
                  <a:cubicBezTo>
                    <a:pt x="752" y="67"/>
                    <a:pt x="763" y="48"/>
                    <a:pt x="763" y="31"/>
                  </a:cubicBezTo>
                  <a:cubicBezTo>
                    <a:pt x="763" y="22"/>
                    <a:pt x="760" y="13"/>
                    <a:pt x="752" y="5"/>
                  </a:cubicBezTo>
                  <a:cubicBezTo>
                    <a:pt x="750" y="6"/>
                    <a:pt x="750" y="6"/>
                    <a:pt x="750" y="6"/>
                  </a:cubicBezTo>
                  <a:cubicBezTo>
                    <a:pt x="749" y="7"/>
                    <a:pt x="749" y="7"/>
                    <a:pt x="749" y="7"/>
                  </a:cubicBezTo>
                  <a:cubicBezTo>
                    <a:pt x="756" y="15"/>
                    <a:pt x="759" y="23"/>
                    <a:pt x="759" y="31"/>
                  </a:cubicBezTo>
                  <a:cubicBezTo>
                    <a:pt x="759" y="47"/>
                    <a:pt x="749" y="64"/>
                    <a:pt x="735" y="83"/>
                  </a:cubicBezTo>
                  <a:cubicBezTo>
                    <a:pt x="721" y="102"/>
                    <a:pt x="703" y="123"/>
                    <a:pt x="689" y="144"/>
                  </a:cubicBezTo>
                  <a:cubicBezTo>
                    <a:pt x="681" y="157"/>
                    <a:pt x="678" y="171"/>
                    <a:pt x="678" y="186"/>
                  </a:cubicBezTo>
                  <a:cubicBezTo>
                    <a:pt x="678" y="211"/>
                    <a:pt x="687" y="239"/>
                    <a:pt x="700" y="269"/>
                  </a:cubicBezTo>
                  <a:cubicBezTo>
                    <a:pt x="713" y="299"/>
                    <a:pt x="729" y="330"/>
                    <a:pt x="742" y="362"/>
                  </a:cubicBezTo>
                  <a:cubicBezTo>
                    <a:pt x="759" y="404"/>
                    <a:pt x="774" y="427"/>
                    <a:pt x="793" y="442"/>
                  </a:cubicBezTo>
                  <a:cubicBezTo>
                    <a:pt x="812" y="457"/>
                    <a:pt x="833" y="463"/>
                    <a:pt x="859" y="471"/>
                  </a:cubicBezTo>
                  <a:cubicBezTo>
                    <a:pt x="862" y="472"/>
                    <a:pt x="865" y="473"/>
                    <a:pt x="868" y="473"/>
                  </a:cubicBezTo>
                  <a:cubicBezTo>
                    <a:pt x="881" y="473"/>
                    <a:pt x="892" y="465"/>
                    <a:pt x="904" y="454"/>
                  </a:cubicBezTo>
                  <a:cubicBezTo>
                    <a:pt x="921" y="438"/>
                    <a:pt x="936" y="414"/>
                    <a:pt x="950" y="394"/>
                  </a:cubicBezTo>
                  <a:cubicBezTo>
                    <a:pt x="957" y="384"/>
                    <a:pt x="964" y="375"/>
                    <a:pt x="970" y="368"/>
                  </a:cubicBezTo>
                  <a:cubicBezTo>
                    <a:pt x="973" y="365"/>
                    <a:pt x="975" y="363"/>
                    <a:pt x="978" y="361"/>
                  </a:cubicBezTo>
                  <a:cubicBezTo>
                    <a:pt x="980" y="359"/>
                    <a:pt x="983" y="358"/>
                    <a:pt x="985" y="358"/>
                  </a:cubicBezTo>
                  <a:cubicBezTo>
                    <a:pt x="986" y="358"/>
                    <a:pt x="987" y="359"/>
                    <a:pt x="989" y="360"/>
                  </a:cubicBezTo>
                  <a:cubicBezTo>
                    <a:pt x="990" y="361"/>
                    <a:pt x="991" y="362"/>
                    <a:pt x="992" y="364"/>
                  </a:cubicBezTo>
                  <a:cubicBezTo>
                    <a:pt x="992" y="365"/>
                    <a:pt x="992" y="367"/>
                    <a:pt x="992" y="370"/>
                  </a:cubicBezTo>
                  <a:cubicBezTo>
                    <a:pt x="992" y="377"/>
                    <a:pt x="989" y="386"/>
                    <a:pt x="984" y="397"/>
                  </a:cubicBezTo>
                  <a:cubicBezTo>
                    <a:pt x="977" y="414"/>
                    <a:pt x="966" y="433"/>
                    <a:pt x="957" y="450"/>
                  </a:cubicBezTo>
                  <a:cubicBezTo>
                    <a:pt x="952" y="459"/>
                    <a:pt x="948" y="467"/>
                    <a:pt x="945" y="475"/>
                  </a:cubicBezTo>
                  <a:cubicBezTo>
                    <a:pt x="942" y="483"/>
                    <a:pt x="940" y="489"/>
                    <a:pt x="940" y="495"/>
                  </a:cubicBezTo>
                  <a:cubicBezTo>
                    <a:pt x="940" y="499"/>
                    <a:pt x="941" y="502"/>
                    <a:pt x="943" y="505"/>
                  </a:cubicBezTo>
                  <a:cubicBezTo>
                    <a:pt x="945" y="507"/>
                    <a:pt x="948" y="507"/>
                    <a:pt x="950" y="507"/>
                  </a:cubicBezTo>
                  <a:cubicBezTo>
                    <a:pt x="954" y="507"/>
                    <a:pt x="959" y="505"/>
                    <a:pt x="964" y="502"/>
                  </a:cubicBezTo>
                  <a:cubicBezTo>
                    <a:pt x="973" y="497"/>
                    <a:pt x="984" y="487"/>
                    <a:pt x="996" y="476"/>
                  </a:cubicBezTo>
                  <a:cubicBezTo>
                    <a:pt x="1014" y="459"/>
                    <a:pt x="1033" y="438"/>
                    <a:pt x="1050" y="419"/>
                  </a:cubicBezTo>
                  <a:cubicBezTo>
                    <a:pt x="1059" y="410"/>
                    <a:pt x="1067" y="401"/>
                    <a:pt x="1075" y="394"/>
                  </a:cubicBezTo>
                  <a:cubicBezTo>
                    <a:pt x="1082" y="387"/>
                    <a:pt x="1088" y="382"/>
                    <a:pt x="1093" y="379"/>
                  </a:cubicBezTo>
                  <a:cubicBezTo>
                    <a:pt x="1109" y="369"/>
                    <a:pt x="1128" y="349"/>
                    <a:pt x="1146" y="327"/>
                  </a:cubicBezTo>
                  <a:cubicBezTo>
                    <a:pt x="1164" y="305"/>
                    <a:pt x="1182" y="280"/>
                    <a:pt x="1197" y="260"/>
                  </a:cubicBezTo>
                  <a:cubicBezTo>
                    <a:pt x="1211" y="241"/>
                    <a:pt x="1234" y="205"/>
                    <a:pt x="1261" y="173"/>
                  </a:cubicBezTo>
                  <a:cubicBezTo>
                    <a:pt x="1274" y="158"/>
                    <a:pt x="1288" y="143"/>
                    <a:pt x="1302" y="132"/>
                  </a:cubicBezTo>
                  <a:cubicBezTo>
                    <a:pt x="1316" y="122"/>
                    <a:pt x="1329" y="115"/>
                    <a:pt x="1340" y="115"/>
                  </a:cubicBezTo>
                  <a:cubicBezTo>
                    <a:pt x="1347" y="115"/>
                    <a:pt x="1352" y="117"/>
                    <a:pt x="1358" y="121"/>
                  </a:cubicBezTo>
                  <a:cubicBezTo>
                    <a:pt x="1366" y="127"/>
                    <a:pt x="1369" y="135"/>
                    <a:pt x="1369" y="144"/>
                  </a:cubicBezTo>
                  <a:cubicBezTo>
                    <a:pt x="1369" y="155"/>
                    <a:pt x="1365" y="167"/>
                    <a:pt x="1357" y="181"/>
                  </a:cubicBezTo>
                  <a:cubicBezTo>
                    <a:pt x="1346" y="201"/>
                    <a:pt x="1328" y="223"/>
                    <a:pt x="1311" y="242"/>
                  </a:cubicBezTo>
                  <a:cubicBezTo>
                    <a:pt x="1293" y="262"/>
                    <a:pt x="1276" y="280"/>
                    <a:pt x="1265" y="292"/>
                  </a:cubicBezTo>
                  <a:cubicBezTo>
                    <a:pt x="1231" y="332"/>
                    <a:pt x="1188" y="386"/>
                    <a:pt x="1122" y="444"/>
                  </a:cubicBezTo>
                  <a:cubicBezTo>
                    <a:pt x="1094" y="469"/>
                    <a:pt x="1068" y="494"/>
                    <a:pt x="1049" y="517"/>
                  </a:cubicBezTo>
                  <a:cubicBezTo>
                    <a:pt x="1030" y="540"/>
                    <a:pt x="1019" y="561"/>
                    <a:pt x="1019" y="579"/>
                  </a:cubicBezTo>
                  <a:cubicBezTo>
                    <a:pt x="1019" y="584"/>
                    <a:pt x="1020" y="590"/>
                    <a:pt x="1022" y="594"/>
                  </a:cubicBezTo>
                  <a:cubicBezTo>
                    <a:pt x="1025" y="601"/>
                    <a:pt x="1029" y="605"/>
                    <a:pt x="1034" y="608"/>
                  </a:cubicBezTo>
                  <a:cubicBezTo>
                    <a:pt x="1038" y="611"/>
                    <a:pt x="1043" y="612"/>
                    <a:pt x="1048" y="612"/>
                  </a:cubicBezTo>
                  <a:cubicBezTo>
                    <a:pt x="1055" y="612"/>
                    <a:pt x="1063" y="610"/>
                    <a:pt x="1069" y="606"/>
                  </a:cubicBezTo>
                  <a:cubicBezTo>
                    <a:pt x="1076" y="602"/>
                    <a:pt x="1082" y="598"/>
                    <a:pt x="1086" y="595"/>
                  </a:cubicBezTo>
                  <a:cubicBezTo>
                    <a:pt x="1093" y="590"/>
                    <a:pt x="1107" y="583"/>
                    <a:pt x="1122" y="577"/>
                  </a:cubicBezTo>
                  <a:cubicBezTo>
                    <a:pt x="1138" y="570"/>
                    <a:pt x="1155" y="564"/>
                    <a:pt x="1167" y="560"/>
                  </a:cubicBezTo>
                  <a:cubicBezTo>
                    <a:pt x="1193" y="552"/>
                    <a:pt x="1226" y="532"/>
                    <a:pt x="1243" y="505"/>
                  </a:cubicBezTo>
                  <a:cubicBezTo>
                    <a:pt x="1250" y="495"/>
                    <a:pt x="1259" y="485"/>
                    <a:pt x="1269" y="477"/>
                  </a:cubicBezTo>
                  <a:cubicBezTo>
                    <a:pt x="1278" y="470"/>
                    <a:pt x="1288" y="465"/>
                    <a:pt x="1296" y="465"/>
                  </a:cubicBezTo>
                  <a:cubicBezTo>
                    <a:pt x="1299" y="465"/>
                    <a:pt x="1302" y="466"/>
                    <a:pt x="1305" y="468"/>
                  </a:cubicBezTo>
                  <a:cubicBezTo>
                    <a:pt x="1307" y="470"/>
                    <a:pt x="1309" y="472"/>
                    <a:pt x="1310" y="473"/>
                  </a:cubicBezTo>
                  <a:cubicBezTo>
                    <a:pt x="1312" y="475"/>
                    <a:pt x="1312" y="476"/>
                    <a:pt x="1312" y="478"/>
                  </a:cubicBezTo>
                  <a:cubicBezTo>
                    <a:pt x="1312" y="482"/>
                    <a:pt x="1310" y="489"/>
                    <a:pt x="1304" y="499"/>
                  </a:cubicBezTo>
                  <a:cubicBezTo>
                    <a:pt x="1298" y="509"/>
                    <a:pt x="1289" y="522"/>
                    <a:pt x="1276" y="542"/>
                  </a:cubicBezTo>
                  <a:cubicBezTo>
                    <a:pt x="1267" y="557"/>
                    <a:pt x="1250" y="569"/>
                    <a:pt x="1230" y="580"/>
                  </a:cubicBezTo>
                  <a:cubicBezTo>
                    <a:pt x="1201" y="597"/>
                    <a:pt x="1163" y="611"/>
                    <a:pt x="1134" y="624"/>
                  </a:cubicBezTo>
                  <a:cubicBezTo>
                    <a:pt x="1119" y="631"/>
                    <a:pt x="1106" y="638"/>
                    <a:pt x="1096" y="645"/>
                  </a:cubicBezTo>
                  <a:cubicBezTo>
                    <a:pt x="1092" y="648"/>
                    <a:pt x="1088" y="652"/>
                    <a:pt x="1085" y="656"/>
                  </a:cubicBezTo>
                  <a:cubicBezTo>
                    <a:pt x="1082" y="660"/>
                    <a:pt x="1081" y="664"/>
                    <a:pt x="1081" y="668"/>
                  </a:cubicBezTo>
                  <a:cubicBezTo>
                    <a:pt x="1081" y="669"/>
                    <a:pt x="1081" y="669"/>
                    <a:pt x="1081" y="669"/>
                  </a:cubicBezTo>
                  <a:cubicBezTo>
                    <a:pt x="1081" y="672"/>
                    <a:pt x="1082" y="675"/>
                    <a:pt x="1083" y="677"/>
                  </a:cubicBezTo>
                  <a:cubicBezTo>
                    <a:pt x="1086" y="680"/>
                    <a:pt x="1089" y="682"/>
                    <a:pt x="1093" y="683"/>
                  </a:cubicBezTo>
                  <a:cubicBezTo>
                    <a:pt x="1098" y="685"/>
                    <a:pt x="1103" y="685"/>
                    <a:pt x="1108" y="685"/>
                  </a:cubicBezTo>
                  <a:cubicBezTo>
                    <a:pt x="1125" y="685"/>
                    <a:pt x="1146" y="681"/>
                    <a:pt x="1168" y="677"/>
                  </a:cubicBezTo>
                  <a:cubicBezTo>
                    <a:pt x="1189" y="673"/>
                    <a:pt x="1211" y="669"/>
                    <a:pt x="1227" y="669"/>
                  </a:cubicBezTo>
                  <a:cubicBezTo>
                    <a:pt x="1234" y="669"/>
                    <a:pt x="1240" y="670"/>
                    <a:pt x="1244" y="671"/>
                  </a:cubicBezTo>
                  <a:cubicBezTo>
                    <a:pt x="1246" y="672"/>
                    <a:pt x="1247" y="673"/>
                    <a:pt x="1249" y="675"/>
                  </a:cubicBezTo>
                  <a:cubicBezTo>
                    <a:pt x="1250" y="676"/>
                    <a:pt x="1250" y="678"/>
                    <a:pt x="1251" y="680"/>
                  </a:cubicBezTo>
                  <a:cubicBezTo>
                    <a:pt x="1251" y="680"/>
                    <a:pt x="1251" y="681"/>
                    <a:pt x="1251" y="682"/>
                  </a:cubicBezTo>
                  <a:cubicBezTo>
                    <a:pt x="1251" y="686"/>
                    <a:pt x="1249" y="689"/>
                    <a:pt x="1244" y="693"/>
                  </a:cubicBezTo>
                  <a:cubicBezTo>
                    <a:pt x="1237" y="699"/>
                    <a:pt x="1222" y="704"/>
                    <a:pt x="1206" y="709"/>
                  </a:cubicBezTo>
                  <a:cubicBezTo>
                    <a:pt x="1181" y="715"/>
                    <a:pt x="1149" y="721"/>
                    <a:pt x="1125" y="726"/>
                  </a:cubicBezTo>
                  <a:cubicBezTo>
                    <a:pt x="1112" y="729"/>
                    <a:pt x="1101" y="732"/>
                    <a:pt x="1093" y="736"/>
                  </a:cubicBezTo>
                  <a:cubicBezTo>
                    <a:pt x="1089" y="738"/>
                    <a:pt x="1086" y="739"/>
                    <a:pt x="1084" y="742"/>
                  </a:cubicBezTo>
                  <a:cubicBezTo>
                    <a:pt x="1081" y="744"/>
                    <a:pt x="1080" y="746"/>
                    <a:pt x="1080" y="749"/>
                  </a:cubicBezTo>
                  <a:cubicBezTo>
                    <a:pt x="1080" y="751"/>
                    <a:pt x="1080" y="753"/>
                    <a:pt x="1082" y="755"/>
                  </a:cubicBezTo>
                  <a:cubicBezTo>
                    <a:pt x="1084" y="759"/>
                    <a:pt x="1088" y="761"/>
                    <a:pt x="1093" y="764"/>
                  </a:cubicBezTo>
                  <a:cubicBezTo>
                    <a:pt x="1101" y="768"/>
                    <a:pt x="1114" y="772"/>
                    <a:pt x="1129" y="774"/>
                  </a:cubicBezTo>
                  <a:cubicBezTo>
                    <a:pt x="1172" y="783"/>
                    <a:pt x="1236" y="786"/>
                    <a:pt x="1269" y="786"/>
                  </a:cubicBezTo>
                  <a:cubicBezTo>
                    <a:pt x="1272" y="786"/>
                    <a:pt x="1274" y="786"/>
                    <a:pt x="1277" y="786"/>
                  </a:cubicBezTo>
                  <a:cubicBezTo>
                    <a:pt x="1278" y="786"/>
                    <a:pt x="1279" y="786"/>
                    <a:pt x="1280" y="786"/>
                  </a:cubicBezTo>
                  <a:cubicBezTo>
                    <a:pt x="1300" y="786"/>
                    <a:pt x="1319" y="791"/>
                    <a:pt x="1338" y="796"/>
                  </a:cubicBezTo>
                  <a:cubicBezTo>
                    <a:pt x="1356" y="801"/>
                    <a:pt x="1375" y="806"/>
                    <a:pt x="1395" y="806"/>
                  </a:cubicBezTo>
                  <a:cubicBezTo>
                    <a:pt x="1397" y="806"/>
                    <a:pt x="1400" y="806"/>
                    <a:pt x="1403" y="805"/>
                  </a:cubicBezTo>
                  <a:cubicBezTo>
                    <a:pt x="1405" y="805"/>
                    <a:pt x="1406" y="805"/>
                    <a:pt x="1408" y="805"/>
                  </a:cubicBezTo>
                  <a:cubicBezTo>
                    <a:pt x="1428" y="805"/>
                    <a:pt x="1448" y="814"/>
                    <a:pt x="1469" y="824"/>
                  </a:cubicBezTo>
                  <a:cubicBezTo>
                    <a:pt x="1490" y="834"/>
                    <a:pt x="1512" y="844"/>
                    <a:pt x="1538" y="847"/>
                  </a:cubicBezTo>
                  <a:cubicBezTo>
                    <a:pt x="1561" y="850"/>
                    <a:pt x="1585" y="863"/>
                    <a:pt x="1603" y="880"/>
                  </a:cubicBezTo>
                  <a:cubicBezTo>
                    <a:pt x="1621" y="897"/>
                    <a:pt x="1633" y="918"/>
                    <a:pt x="1633" y="939"/>
                  </a:cubicBezTo>
                  <a:cubicBezTo>
                    <a:pt x="1633" y="943"/>
                    <a:pt x="1633" y="947"/>
                    <a:pt x="1632" y="951"/>
                  </a:cubicBezTo>
                  <a:cubicBezTo>
                    <a:pt x="1630" y="959"/>
                    <a:pt x="1625" y="964"/>
                    <a:pt x="1619" y="967"/>
                  </a:cubicBezTo>
                  <a:cubicBezTo>
                    <a:pt x="1613" y="971"/>
                    <a:pt x="1605" y="972"/>
                    <a:pt x="1597" y="972"/>
                  </a:cubicBezTo>
                  <a:cubicBezTo>
                    <a:pt x="1581" y="972"/>
                    <a:pt x="1564" y="968"/>
                    <a:pt x="1548" y="961"/>
                  </a:cubicBezTo>
                  <a:cubicBezTo>
                    <a:pt x="1532" y="954"/>
                    <a:pt x="1518" y="945"/>
                    <a:pt x="1511" y="937"/>
                  </a:cubicBezTo>
                  <a:cubicBezTo>
                    <a:pt x="1499" y="923"/>
                    <a:pt x="1482" y="914"/>
                    <a:pt x="1454" y="904"/>
                  </a:cubicBezTo>
                  <a:cubicBezTo>
                    <a:pt x="1427" y="895"/>
                    <a:pt x="1390" y="885"/>
                    <a:pt x="1338" y="869"/>
                  </a:cubicBezTo>
                  <a:cubicBezTo>
                    <a:pt x="1288" y="854"/>
                    <a:pt x="1234" y="849"/>
                    <a:pt x="1188" y="849"/>
                  </a:cubicBezTo>
                  <a:cubicBezTo>
                    <a:pt x="1164" y="849"/>
                    <a:pt x="1142" y="850"/>
                    <a:pt x="1125" y="853"/>
                  </a:cubicBezTo>
                  <a:cubicBezTo>
                    <a:pt x="1107" y="855"/>
                    <a:pt x="1093" y="859"/>
                    <a:pt x="1085" y="863"/>
                  </a:cubicBezTo>
                  <a:cubicBezTo>
                    <a:pt x="1069" y="870"/>
                    <a:pt x="1060" y="885"/>
                    <a:pt x="1053" y="901"/>
                  </a:cubicBezTo>
                  <a:cubicBezTo>
                    <a:pt x="1046" y="917"/>
                    <a:pt x="1042" y="935"/>
                    <a:pt x="1035" y="951"/>
                  </a:cubicBezTo>
                  <a:cubicBezTo>
                    <a:pt x="1032" y="957"/>
                    <a:pt x="1031" y="963"/>
                    <a:pt x="1031" y="968"/>
                  </a:cubicBezTo>
                  <a:cubicBezTo>
                    <a:pt x="1031" y="980"/>
                    <a:pt x="1036" y="989"/>
                    <a:pt x="1043" y="998"/>
                  </a:cubicBezTo>
                  <a:cubicBezTo>
                    <a:pt x="1051" y="1007"/>
                    <a:pt x="1060" y="1016"/>
                    <a:pt x="1069" y="1026"/>
                  </a:cubicBezTo>
                  <a:cubicBezTo>
                    <a:pt x="1078" y="1036"/>
                    <a:pt x="1087" y="1045"/>
                    <a:pt x="1093" y="1054"/>
                  </a:cubicBezTo>
                  <a:cubicBezTo>
                    <a:pt x="1099" y="1063"/>
                    <a:pt x="1102" y="1070"/>
                    <a:pt x="1102" y="1076"/>
                  </a:cubicBezTo>
                  <a:cubicBezTo>
                    <a:pt x="1102" y="1079"/>
                    <a:pt x="1101" y="1081"/>
                    <a:pt x="1099" y="1083"/>
                  </a:cubicBezTo>
                  <a:cubicBezTo>
                    <a:pt x="1096" y="1086"/>
                    <a:pt x="1093" y="1087"/>
                    <a:pt x="1091" y="1087"/>
                  </a:cubicBezTo>
                  <a:cubicBezTo>
                    <a:pt x="1089" y="1087"/>
                    <a:pt x="1088" y="1087"/>
                    <a:pt x="1086" y="1086"/>
                  </a:cubicBezTo>
                  <a:cubicBezTo>
                    <a:pt x="1081" y="1083"/>
                    <a:pt x="1075" y="1076"/>
                    <a:pt x="1066" y="1063"/>
                  </a:cubicBezTo>
                  <a:cubicBezTo>
                    <a:pt x="1058" y="1051"/>
                    <a:pt x="1053" y="1045"/>
                    <a:pt x="1045" y="1040"/>
                  </a:cubicBezTo>
                  <a:cubicBezTo>
                    <a:pt x="1038" y="1034"/>
                    <a:pt x="1028" y="1031"/>
                    <a:pt x="1012" y="1024"/>
                  </a:cubicBezTo>
                  <a:cubicBezTo>
                    <a:pt x="1005" y="1022"/>
                    <a:pt x="1000" y="1021"/>
                    <a:pt x="995" y="1021"/>
                  </a:cubicBezTo>
                  <a:cubicBezTo>
                    <a:pt x="991" y="1021"/>
                    <a:pt x="987" y="1022"/>
                    <a:pt x="984" y="1024"/>
                  </a:cubicBezTo>
                  <a:cubicBezTo>
                    <a:pt x="979" y="1028"/>
                    <a:pt x="976" y="1033"/>
                    <a:pt x="972" y="1040"/>
                  </a:cubicBezTo>
                  <a:cubicBezTo>
                    <a:pt x="968" y="1046"/>
                    <a:pt x="963" y="1053"/>
                    <a:pt x="955" y="1060"/>
                  </a:cubicBezTo>
                  <a:cubicBezTo>
                    <a:pt x="949" y="1066"/>
                    <a:pt x="946" y="1073"/>
                    <a:pt x="946" y="1081"/>
                  </a:cubicBezTo>
                  <a:cubicBezTo>
                    <a:pt x="946" y="1094"/>
                    <a:pt x="953" y="1110"/>
                    <a:pt x="962" y="1132"/>
                  </a:cubicBezTo>
                  <a:cubicBezTo>
                    <a:pt x="971" y="1154"/>
                    <a:pt x="983" y="1182"/>
                    <a:pt x="993" y="1218"/>
                  </a:cubicBezTo>
                  <a:cubicBezTo>
                    <a:pt x="1006" y="1265"/>
                    <a:pt x="1011" y="1325"/>
                    <a:pt x="1022" y="1385"/>
                  </a:cubicBezTo>
                  <a:cubicBezTo>
                    <a:pt x="1032" y="1445"/>
                    <a:pt x="1048" y="1505"/>
                    <a:pt x="1084" y="1553"/>
                  </a:cubicBezTo>
                  <a:cubicBezTo>
                    <a:pt x="1101" y="1575"/>
                    <a:pt x="1108" y="1593"/>
                    <a:pt x="1108" y="1605"/>
                  </a:cubicBezTo>
                  <a:cubicBezTo>
                    <a:pt x="1108" y="1613"/>
                    <a:pt x="1105" y="1619"/>
                    <a:pt x="1100" y="1623"/>
                  </a:cubicBezTo>
                  <a:cubicBezTo>
                    <a:pt x="1095" y="1626"/>
                    <a:pt x="1088" y="1628"/>
                    <a:pt x="1080" y="1628"/>
                  </a:cubicBezTo>
                  <a:cubicBezTo>
                    <a:pt x="1057" y="1628"/>
                    <a:pt x="1024" y="1614"/>
                    <a:pt x="999" y="1588"/>
                  </a:cubicBezTo>
                  <a:cubicBezTo>
                    <a:pt x="985" y="1573"/>
                    <a:pt x="974" y="1546"/>
                    <a:pt x="966" y="1513"/>
                  </a:cubicBezTo>
                  <a:cubicBezTo>
                    <a:pt x="953" y="1463"/>
                    <a:pt x="946" y="1399"/>
                    <a:pt x="939" y="1339"/>
                  </a:cubicBezTo>
                  <a:cubicBezTo>
                    <a:pt x="933" y="1279"/>
                    <a:pt x="927" y="1223"/>
                    <a:pt x="918" y="1190"/>
                  </a:cubicBezTo>
                  <a:cubicBezTo>
                    <a:pt x="907" y="1151"/>
                    <a:pt x="894" y="1127"/>
                    <a:pt x="880" y="1112"/>
                  </a:cubicBezTo>
                  <a:cubicBezTo>
                    <a:pt x="867" y="1096"/>
                    <a:pt x="851" y="1091"/>
                    <a:pt x="834" y="1091"/>
                  </a:cubicBezTo>
                  <a:cubicBezTo>
                    <a:pt x="829" y="1091"/>
                    <a:pt x="824" y="1092"/>
                    <a:pt x="819" y="1092"/>
                  </a:cubicBezTo>
                  <a:cubicBezTo>
                    <a:pt x="813" y="1093"/>
                    <a:pt x="809" y="1096"/>
                    <a:pt x="805" y="1099"/>
                  </a:cubicBezTo>
                  <a:cubicBezTo>
                    <a:pt x="798" y="1105"/>
                    <a:pt x="794" y="1115"/>
                    <a:pt x="791" y="1125"/>
                  </a:cubicBezTo>
                  <a:cubicBezTo>
                    <a:pt x="786" y="1141"/>
                    <a:pt x="784" y="1160"/>
                    <a:pt x="781" y="1174"/>
                  </a:cubicBezTo>
                  <a:cubicBezTo>
                    <a:pt x="780" y="1181"/>
                    <a:pt x="779" y="1188"/>
                    <a:pt x="777" y="1192"/>
                  </a:cubicBezTo>
                  <a:cubicBezTo>
                    <a:pt x="776" y="1194"/>
                    <a:pt x="775" y="1196"/>
                    <a:pt x="774" y="1197"/>
                  </a:cubicBezTo>
                  <a:cubicBezTo>
                    <a:pt x="773" y="1198"/>
                    <a:pt x="773" y="1198"/>
                    <a:pt x="772" y="1198"/>
                  </a:cubicBezTo>
                  <a:cubicBezTo>
                    <a:pt x="772" y="1198"/>
                    <a:pt x="772" y="1198"/>
                    <a:pt x="772" y="1198"/>
                  </a:cubicBezTo>
                  <a:cubicBezTo>
                    <a:pt x="771" y="1198"/>
                    <a:pt x="771" y="1198"/>
                    <a:pt x="771" y="1198"/>
                  </a:cubicBezTo>
                  <a:cubicBezTo>
                    <a:pt x="770" y="1198"/>
                    <a:pt x="768" y="1198"/>
                    <a:pt x="767" y="1196"/>
                  </a:cubicBezTo>
                  <a:cubicBezTo>
                    <a:pt x="764" y="1193"/>
                    <a:pt x="762" y="1188"/>
                    <a:pt x="761" y="1181"/>
                  </a:cubicBezTo>
                  <a:cubicBezTo>
                    <a:pt x="758" y="1171"/>
                    <a:pt x="757" y="1157"/>
                    <a:pt x="757" y="1145"/>
                  </a:cubicBezTo>
                  <a:cubicBezTo>
                    <a:pt x="756" y="1133"/>
                    <a:pt x="756" y="1122"/>
                    <a:pt x="755" y="1116"/>
                  </a:cubicBezTo>
                  <a:cubicBezTo>
                    <a:pt x="754" y="1112"/>
                    <a:pt x="753" y="1109"/>
                    <a:pt x="752" y="1107"/>
                  </a:cubicBezTo>
                  <a:cubicBezTo>
                    <a:pt x="751" y="1106"/>
                    <a:pt x="750" y="1105"/>
                    <a:pt x="749" y="1104"/>
                  </a:cubicBezTo>
                  <a:cubicBezTo>
                    <a:pt x="748" y="1104"/>
                    <a:pt x="747" y="1103"/>
                    <a:pt x="746" y="1103"/>
                  </a:cubicBezTo>
                  <a:cubicBezTo>
                    <a:pt x="743" y="1103"/>
                    <a:pt x="740" y="1105"/>
                    <a:pt x="737" y="1107"/>
                  </a:cubicBezTo>
                  <a:cubicBezTo>
                    <a:pt x="735" y="1110"/>
                    <a:pt x="732" y="1113"/>
                    <a:pt x="728" y="1117"/>
                  </a:cubicBezTo>
                  <a:cubicBezTo>
                    <a:pt x="725" y="1121"/>
                    <a:pt x="723" y="1123"/>
                    <a:pt x="721" y="1124"/>
                  </a:cubicBezTo>
                  <a:cubicBezTo>
                    <a:pt x="718" y="1126"/>
                    <a:pt x="716" y="1126"/>
                    <a:pt x="714" y="1126"/>
                  </a:cubicBezTo>
                  <a:cubicBezTo>
                    <a:pt x="712" y="1126"/>
                    <a:pt x="710" y="1126"/>
                    <a:pt x="708" y="1124"/>
                  </a:cubicBezTo>
                  <a:cubicBezTo>
                    <a:pt x="706" y="1123"/>
                    <a:pt x="703" y="1121"/>
                    <a:pt x="701" y="1119"/>
                  </a:cubicBezTo>
                  <a:cubicBezTo>
                    <a:pt x="700" y="1117"/>
                    <a:pt x="698" y="1116"/>
                    <a:pt x="697" y="1115"/>
                  </a:cubicBezTo>
                  <a:cubicBezTo>
                    <a:pt x="695" y="1114"/>
                    <a:pt x="694" y="1113"/>
                    <a:pt x="692" y="1113"/>
                  </a:cubicBezTo>
                  <a:cubicBezTo>
                    <a:pt x="690" y="1113"/>
                    <a:pt x="689" y="1114"/>
                    <a:pt x="687" y="1114"/>
                  </a:cubicBezTo>
                  <a:cubicBezTo>
                    <a:pt x="683" y="1117"/>
                    <a:pt x="679" y="1123"/>
                    <a:pt x="670" y="1133"/>
                  </a:cubicBezTo>
                  <a:cubicBezTo>
                    <a:pt x="667" y="1137"/>
                    <a:pt x="664" y="1139"/>
                    <a:pt x="662" y="1141"/>
                  </a:cubicBezTo>
                  <a:cubicBezTo>
                    <a:pt x="660" y="1143"/>
                    <a:pt x="658" y="1143"/>
                    <a:pt x="656" y="1143"/>
                  </a:cubicBezTo>
                  <a:cubicBezTo>
                    <a:pt x="654" y="1143"/>
                    <a:pt x="652" y="1143"/>
                    <a:pt x="651" y="1142"/>
                  </a:cubicBezTo>
                  <a:cubicBezTo>
                    <a:pt x="648" y="1140"/>
                    <a:pt x="645" y="1137"/>
                    <a:pt x="641" y="1133"/>
                  </a:cubicBezTo>
                  <a:cubicBezTo>
                    <a:pt x="638" y="1129"/>
                    <a:pt x="635" y="1124"/>
                    <a:pt x="630" y="1119"/>
                  </a:cubicBezTo>
                  <a:cubicBezTo>
                    <a:pt x="625" y="1113"/>
                    <a:pt x="619" y="1107"/>
                    <a:pt x="612" y="1102"/>
                  </a:cubicBezTo>
                  <a:cubicBezTo>
                    <a:pt x="605" y="1098"/>
                    <a:pt x="596" y="1095"/>
                    <a:pt x="588" y="1095"/>
                  </a:cubicBezTo>
                  <a:cubicBezTo>
                    <a:pt x="581" y="1095"/>
                    <a:pt x="575" y="1097"/>
                    <a:pt x="568" y="1101"/>
                  </a:cubicBezTo>
                  <a:cubicBezTo>
                    <a:pt x="562" y="1105"/>
                    <a:pt x="556" y="1112"/>
                    <a:pt x="550" y="1122"/>
                  </a:cubicBezTo>
                  <a:cubicBezTo>
                    <a:pt x="538" y="1145"/>
                    <a:pt x="530" y="1155"/>
                    <a:pt x="520" y="1166"/>
                  </a:cubicBezTo>
                  <a:cubicBezTo>
                    <a:pt x="509" y="1177"/>
                    <a:pt x="494" y="1189"/>
                    <a:pt x="466" y="1214"/>
                  </a:cubicBezTo>
                  <a:cubicBezTo>
                    <a:pt x="453" y="1226"/>
                    <a:pt x="440" y="1248"/>
                    <a:pt x="427" y="1275"/>
                  </a:cubicBezTo>
                  <a:cubicBezTo>
                    <a:pt x="406" y="1316"/>
                    <a:pt x="386" y="1367"/>
                    <a:pt x="365" y="1408"/>
                  </a:cubicBezTo>
                  <a:cubicBezTo>
                    <a:pt x="355" y="1428"/>
                    <a:pt x="345" y="1446"/>
                    <a:pt x="335" y="1458"/>
                  </a:cubicBezTo>
                  <a:cubicBezTo>
                    <a:pt x="330" y="1465"/>
                    <a:pt x="325" y="1470"/>
                    <a:pt x="320" y="1473"/>
                  </a:cubicBezTo>
                  <a:cubicBezTo>
                    <a:pt x="315" y="1476"/>
                    <a:pt x="310" y="1478"/>
                    <a:pt x="306" y="1478"/>
                  </a:cubicBezTo>
                  <a:cubicBezTo>
                    <a:pt x="302" y="1478"/>
                    <a:pt x="299" y="1477"/>
                    <a:pt x="295" y="1475"/>
                  </a:cubicBezTo>
                  <a:cubicBezTo>
                    <a:pt x="271" y="1459"/>
                    <a:pt x="263" y="1438"/>
                    <a:pt x="263" y="1418"/>
                  </a:cubicBezTo>
                  <a:cubicBezTo>
                    <a:pt x="263" y="1389"/>
                    <a:pt x="279" y="1361"/>
                    <a:pt x="295" y="1349"/>
                  </a:cubicBezTo>
                  <a:cubicBezTo>
                    <a:pt x="310" y="1338"/>
                    <a:pt x="321" y="1326"/>
                    <a:pt x="332" y="1310"/>
                  </a:cubicBezTo>
                  <a:cubicBezTo>
                    <a:pt x="343" y="1295"/>
                    <a:pt x="354" y="1275"/>
                    <a:pt x="368" y="1247"/>
                  </a:cubicBezTo>
                  <a:cubicBezTo>
                    <a:pt x="396" y="1192"/>
                    <a:pt x="415" y="1170"/>
                    <a:pt x="450" y="1143"/>
                  </a:cubicBezTo>
                  <a:cubicBezTo>
                    <a:pt x="465" y="1132"/>
                    <a:pt x="479" y="1120"/>
                    <a:pt x="490" y="1108"/>
                  </a:cubicBezTo>
                  <a:cubicBezTo>
                    <a:pt x="496" y="1102"/>
                    <a:pt x="501" y="1097"/>
                    <a:pt x="504" y="1091"/>
                  </a:cubicBezTo>
                  <a:cubicBezTo>
                    <a:pt x="507" y="1086"/>
                    <a:pt x="509" y="1080"/>
                    <a:pt x="509" y="1075"/>
                  </a:cubicBezTo>
                  <a:cubicBezTo>
                    <a:pt x="509" y="1071"/>
                    <a:pt x="508" y="1067"/>
                    <a:pt x="505" y="1064"/>
                  </a:cubicBezTo>
                  <a:cubicBezTo>
                    <a:pt x="501" y="1058"/>
                    <a:pt x="494" y="1054"/>
                    <a:pt x="487" y="1054"/>
                  </a:cubicBezTo>
                  <a:cubicBezTo>
                    <a:pt x="480" y="1054"/>
                    <a:pt x="473" y="1058"/>
                    <a:pt x="465" y="1064"/>
                  </a:cubicBezTo>
                  <a:cubicBezTo>
                    <a:pt x="458" y="1070"/>
                    <a:pt x="450" y="1078"/>
                    <a:pt x="443" y="1089"/>
                  </a:cubicBezTo>
                  <a:cubicBezTo>
                    <a:pt x="437" y="1099"/>
                    <a:pt x="427" y="1107"/>
                    <a:pt x="417" y="1112"/>
                  </a:cubicBezTo>
                  <a:cubicBezTo>
                    <a:pt x="406" y="1118"/>
                    <a:pt x="394" y="1121"/>
                    <a:pt x="384" y="1121"/>
                  </a:cubicBezTo>
                  <a:cubicBezTo>
                    <a:pt x="378" y="1121"/>
                    <a:pt x="372" y="1120"/>
                    <a:pt x="367" y="1117"/>
                  </a:cubicBezTo>
                  <a:cubicBezTo>
                    <a:pt x="362" y="1115"/>
                    <a:pt x="359" y="1111"/>
                    <a:pt x="357" y="1106"/>
                  </a:cubicBezTo>
                  <a:cubicBezTo>
                    <a:pt x="355" y="1103"/>
                    <a:pt x="355" y="1100"/>
                    <a:pt x="355" y="1097"/>
                  </a:cubicBezTo>
                  <a:cubicBezTo>
                    <a:pt x="355" y="1091"/>
                    <a:pt x="357" y="1085"/>
                    <a:pt x="361" y="1079"/>
                  </a:cubicBezTo>
                  <a:cubicBezTo>
                    <a:pt x="367" y="1071"/>
                    <a:pt x="377" y="1063"/>
                    <a:pt x="387" y="1057"/>
                  </a:cubicBezTo>
                  <a:cubicBezTo>
                    <a:pt x="397" y="1052"/>
                    <a:pt x="407" y="1048"/>
                    <a:pt x="414" y="1046"/>
                  </a:cubicBezTo>
                  <a:cubicBezTo>
                    <a:pt x="421" y="1045"/>
                    <a:pt x="426" y="1042"/>
                    <a:pt x="429" y="1038"/>
                  </a:cubicBezTo>
                  <a:cubicBezTo>
                    <a:pt x="432" y="1034"/>
                    <a:pt x="434" y="1029"/>
                    <a:pt x="434" y="1023"/>
                  </a:cubicBezTo>
                  <a:cubicBezTo>
                    <a:pt x="434" y="1016"/>
                    <a:pt x="431" y="1008"/>
                    <a:pt x="428" y="1001"/>
                  </a:cubicBezTo>
                  <a:cubicBezTo>
                    <a:pt x="423" y="993"/>
                    <a:pt x="420" y="988"/>
                    <a:pt x="417" y="978"/>
                  </a:cubicBezTo>
                  <a:cubicBezTo>
                    <a:pt x="413" y="968"/>
                    <a:pt x="408" y="953"/>
                    <a:pt x="400" y="925"/>
                  </a:cubicBezTo>
                  <a:cubicBezTo>
                    <a:pt x="394" y="906"/>
                    <a:pt x="389" y="895"/>
                    <a:pt x="385" y="888"/>
                  </a:cubicBezTo>
                  <a:cubicBezTo>
                    <a:pt x="382" y="885"/>
                    <a:pt x="380" y="882"/>
                    <a:pt x="377" y="881"/>
                  </a:cubicBezTo>
                  <a:cubicBezTo>
                    <a:pt x="375" y="879"/>
                    <a:pt x="372" y="879"/>
                    <a:pt x="370" y="879"/>
                  </a:cubicBezTo>
                  <a:cubicBezTo>
                    <a:pt x="365" y="879"/>
                    <a:pt x="360" y="881"/>
                    <a:pt x="354" y="882"/>
                  </a:cubicBezTo>
                  <a:cubicBezTo>
                    <a:pt x="351" y="883"/>
                    <a:pt x="347" y="884"/>
                    <a:pt x="342" y="884"/>
                  </a:cubicBezTo>
                  <a:cubicBezTo>
                    <a:pt x="329" y="884"/>
                    <a:pt x="315" y="879"/>
                    <a:pt x="305" y="874"/>
                  </a:cubicBezTo>
                  <a:cubicBezTo>
                    <a:pt x="297" y="869"/>
                    <a:pt x="287" y="868"/>
                    <a:pt x="276" y="867"/>
                  </a:cubicBezTo>
                  <a:cubicBezTo>
                    <a:pt x="265" y="866"/>
                    <a:pt x="253" y="865"/>
                    <a:pt x="242" y="864"/>
                  </a:cubicBezTo>
                  <a:cubicBezTo>
                    <a:pt x="231" y="863"/>
                    <a:pt x="219" y="862"/>
                    <a:pt x="210" y="858"/>
                  </a:cubicBezTo>
                  <a:cubicBezTo>
                    <a:pt x="206" y="857"/>
                    <a:pt x="202" y="855"/>
                    <a:pt x="200" y="852"/>
                  </a:cubicBezTo>
                  <a:cubicBezTo>
                    <a:pt x="197" y="849"/>
                    <a:pt x="196" y="846"/>
                    <a:pt x="196" y="842"/>
                  </a:cubicBezTo>
                  <a:cubicBezTo>
                    <a:pt x="196" y="836"/>
                    <a:pt x="198" y="832"/>
                    <a:pt x="201" y="829"/>
                  </a:cubicBezTo>
                  <a:cubicBezTo>
                    <a:pt x="204" y="826"/>
                    <a:pt x="209" y="824"/>
                    <a:pt x="215" y="824"/>
                  </a:cubicBezTo>
                  <a:cubicBezTo>
                    <a:pt x="220" y="824"/>
                    <a:pt x="225" y="826"/>
                    <a:pt x="231" y="828"/>
                  </a:cubicBezTo>
                  <a:cubicBezTo>
                    <a:pt x="236" y="831"/>
                    <a:pt x="243" y="832"/>
                    <a:pt x="250" y="832"/>
                  </a:cubicBezTo>
                  <a:cubicBezTo>
                    <a:pt x="261" y="833"/>
                    <a:pt x="274" y="832"/>
                    <a:pt x="286" y="833"/>
                  </a:cubicBezTo>
                  <a:cubicBezTo>
                    <a:pt x="297" y="833"/>
                    <a:pt x="308" y="835"/>
                    <a:pt x="315" y="839"/>
                  </a:cubicBezTo>
                  <a:cubicBezTo>
                    <a:pt x="322" y="843"/>
                    <a:pt x="330" y="846"/>
                    <a:pt x="338" y="846"/>
                  </a:cubicBezTo>
                  <a:cubicBezTo>
                    <a:pt x="346" y="846"/>
                    <a:pt x="353" y="844"/>
                    <a:pt x="359" y="838"/>
                  </a:cubicBezTo>
                  <a:cubicBezTo>
                    <a:pt x="365" y="833"/>
                    <a:pt x="369" y="824"/>
                    <a:pt x="371" y="813"/>
                  </a:cubicBezTo>
                  <a:cubicBezTo>
                    <a:pt x="371" y="809"/>
                    <a:pt x="371" y="806"/>
                    <a:pt x="371" y="803"/>
                  </a:cubicBezTo>
                  <a:cubicBezTo>
                    <a:pt x="371" y="796"/>
                    <a:pt x="370" y="789"/>
                    <a:pt x="367" y="783"/>
                  </a:cubicBezTo>
                  <a:cubicBezTo>
                    <a:pt x="362" y="775"/>
                    <a:pt x="353" y="768"/>
                    <a:pt x="341" y="762"/>
                  </a:cubicBezTo>
                  <a:cubicBezTo>
                    <a:pt x="328" y="756"/>
                    <a:pt x="311" y="751"/>
                    <a:pt x="290" y="746"/>
                  </a:cubicBezTo>
                  <a:cubicBezTo>
                    <a:pt x="260" y="739"/>
                    <a:pt x="229" y="722"/>
                    <a:pt x="204" y="701"/>
                  </a:cubicBezTo>
                  <a:cubicBezTo>
                    <a:pt x="179" y="681"/>
                    <a:pt x="160" y="658"/>
                    <a:pt x="155" y="640"/>
                  </a:cubicBezTo>
                  <a:cubicBezTo>
                    <a:pt x="149" y="621"/>
                    <a:pt x="145" y="611"/>
                    <a:pt x="138" y="601"/>
                  </a:cubicBezTo>
                  <a:cubicBezTo>
                    <a:pt x="131" y="592"/>
                    <a:pt x="121" y="584"/>
                    <a:pt x="103" y="571"/>
                  </a:cubicBezTo>
                  <a:cubicBezTo>
                    <a:pt x="96" y="566"/>
                    <a:pt x="87" y="555"/>
                    <a:pt x="76" y="541"/>
                  </a:cubicBezTo>
                  <a:cubicBezTo>
                    <a:pt x="60" y="519"/>
                    <a:pt x="42" y="488"/>
                    <a:pt x="28" y="458"/>
                  </a:cubicBezTo>
                  <a:cubicBezTo>
                    <a:pt x="14" y="427"/>
                    <a:pt x="4" y="396"/>
                    <a:pt x="4" y="372"/>
                  </a:cubicBezTo>
                  <a:cubicBezTo>
                    <a:pt x="4" y="362"/>
                    <a:pt x="6" y="353"/>
                    <a:pt x="10" y="346"/>
                  </a:cubicBezTo>
                  <a:cubicBezTo>
                    <a:pt x="14" y="339"/>
                    <a:pt x="20" y="335"/>
                    <a:pt x="29" y="332"/>
                  </a:cubicBezTo>
                  <a:cubicBezTo>
                    <a:pt x="29" y="332"/>
                    <a:pt x="29" y="332"/>
                    <a:pt x="29" y="332"/>
                  </a:cubicBezTo>
                  <a:cubicBezTo>
                    <a:pt x="34" y="331"/>
                    <a:pt x="38" y="331"/>
                    <a:pt x="42" y="331"/>
                  </a:cubicBezTo>
                  <a:cubicBezTo>
                    <a:pt x="50" y="331"/>
                    <a:pt x="57" y="333"/>
                    <a:pt x="63" y="337"/>
                  </a:cubicBezTo>
                  <a:cubicBezTo>
                    <a:pt x="75" y="344"/>
                    <a:pt x="84" y="358"/>
                    <a:pt x="93" y="376"/>
                  </a:cubicBezTo>
                  <a:cubicBezTo>
                    <a:pt x="106" y="402"/>
                    <a:pt x="116" y="438"/>
                    <a:pt x="128" y="477"/>
                  </a:cubicBezTo>
                  <a:cubicBezTo>
                    <a:pt x="140" y="516"/>
                    <a:pt x="153" y="558"/>
                    <a:pt x="170" y="596"/>
                  </a:cubicBezTo>
                  <a:cubicBezTo>
                    <a:pt x="186" y="630"/>
                    <a:pt x="209" y="653"/>
                    <a:pt x="233" y="666"/>
                  </a:cubicBezTo>
                  <a:cubicBezTo>
                    <a:pt x="257" y="680"/>
                    <a:pt x="283" y="685"/>
                    <a:pt x="306" y="685"/>
                  </a:cubicBezTo>
                  <a:cubicBezTo>
                    <a:pt x="324" y="685"/>
                    <a:pt x="341" y="682"/>
                    <a:pt x="354" y="678"/>
                  </a:cubicBezTo>
                  <a:cubicBezTo>
                    <a:pt x="360" y="676"/>
                    <a:pt x="366" y="674"/>
                    <a:pt x="370" y="671"/>
                  </a:cubicBezTo>
                  <a:cubicBezTo>
                    <a:pt x="375" y="669"/>
                    <a:pt x="378" y="666"/>
                    <a:pt x="381" y="664"/>
                  </a:cubicBezTo>
                  <a:cubicBezTo>
                    <a:pt x="390" y="654"/>
                    <a:pt x="398" y="648"/>
                    <a:pt x="406" y="642"/>
                  </a:cubicBezTo>
                  <a:cubicBezTo>
                    <a:pt x="414" y="636"/>
                    <a:pt x="422" y="630"/>
                    <a:pt x="430" y="619"/>
                  </a:cubicBezTo>
                  <a:cubicBezTo>
                    <a:pt x="437" y="608"/>
                    <a:pt x="441" y="601"/>
                    <a:pt x="446" y="594"/>
                  </a:cubicBezTo>
                  <a:cubicBezTo>
                    <a:pt x="451" y="587"/>
                    <a:pt x="458" y="580"/>
                    <a:pt x="473" y="569"/>
                  </a:cubicBezTo>
                  <a:cubicBezTo>
                    <a:pt x="477" y="566"/>
                    <a:pt x="480" y="561"/>
                    <a:pt x="482" y="556"/>
                  </a:cubicBezTo>
                  <a:cubicBezTo>
                    <a:pt x="483" y="551"/>
                    <a:pt x="484" y="545"/>
                    <a:pt x="484" y="538"/>
                  </a:cubicBezTo>
                  <a:cubicBezTo>
                    <a:pt x="484" y="524"/>
                    <a:pt x="481" y="508"/>
                    <a:pt x="479" y="492"/>
                  </a:cubicBezTo>
                  <a:cubicBezTo>
                    <a:pt x="476" y="475"/>
                    <a:pt x="473" y="459"/>
                    <a:pt x="473" y="446"/>
                  </a:cubicBezTo>
                  <a:cubicBezTo>
                    <a:pt x="473" y="439"/>
                    <a:pt x="474" y="433"/>
                    <a:pt x="476" y="429"/>
                  </a:cubicBezTo>
                  <a:cubicBezTo>
                    <a:pt x="478" y="425"/>
                    <a:pt x="481" y="422"/>
                    <a:pt x="485" y="421"/>
                  </a:cubicBezTo>
                  <a:cubicBezTo>
                    <a:pt x="486" y="420"/>
                    <a:pt x="488" y="420"/>
                    <a:pt x="489" y="420"/>
                  </a:cubicBezTo>
                  <a:cubicBezTo>
                    <a:pt x="492" y="420"/>
                    <a:pt x="494" y="421"/>
                    <a:pt x="497" y="423"/>
                  </a:cubicBezTo>
                  <a:cubicBezTo>
                    <a:pt x="502" y="427"/>
                    <a:pt x="506" y="435"/>
                    <a:pt x="510" y="444"/>
                  </a:cubicBezTo>
                  <a:cubicBezTo>
                    <a:pt x="516" y="457"/>
                    <a:pt x="521" y="474"/>
                    <a:pt x="528" y="487"/>
                  </a:cubicBezTo>
                  <a:cubicBezTo>
                    <a:pt x="531" y="494"/>
                    <a:pt x="535" y="500"/>
                    <a:pt x="539" y="504"/>
                  </a:cubicBezTo>
                  <a:cubicBezTo>
                    <a:pt x="543" y="508"/>
                    <a:pt x="548" y="511"/>
                    <a:pt x="554" y="511"/>
                  </a:cubicBezTo>
                  <a:cubicBezTo>
                    <a:pt x="559" y="511"/>
                    <a:pt x="563" y="509"/>
                    <a:pt x="569" y="506"/>
                  </a:cubicBezTo>
                  <a:cubicBezTo>
                    <a:pt x="593" y="491"/>
                    <a:pt x="602" y="469"/>
                    <a:pt x="602" y="446"/>
                  </a:cubicBezTo>
                  <a:cubicBezTo>
                    <a:pt x="601" y="410"/>
                    <a:pt x="580" y="370"/>
                    <a:pt x="566" y="348"/>
                  </a:cubicBezTo>
                  <a:cubicBezTo>
                    <a:pt x="555" y="330"/>
                    <a:pt x="549" y="307"/>
                    <a:pt x="549" y="285"/>
                  </a:cubicBezTo>
                  <a:cubicBezTo>
                    <a:pt x="549" y="262"/>
                    <a:pt x="556" y="241"/>
                    <a:pt x="569" y="228"/>
                  </a:cubicBezTo>
                  <a:cubicBezTo>
                    <a:pt x="576" y="222"/>
                    <a:pt x="582" y="220"/>
                    <a:pt x="586" y="220"/>
                  </a:cubicBezTo>
                  <a:cubicBezTo>
                    <a:pt x="588" y="220"/>
                    <a:pt x="590" y="221"/>
                    <a:pt x="591" y="222"/>
                  </a:cubicBezTo>
                  <a:cubicBezTo>
                    <a:pt x="594" y="223"/>
                    <a:pt x="596" y="226"/>
                    <a:pt x="597" y="230"/>
                  </a:cubicBezTo>
                  <a:cubicBezTo>
                    <a:pt x="598" y="234"/>
                    <a:pt x="599" y="238"/>
                    <a:pt x="599" y="242"/>
                  </a:cubicBezTo>
                  <a:cubicBezTo>
                    <a:pt x="599" y="246"/>
                    <a:pt x="599" y="250"/>
                    <a:pt x="598" y="253"/>
                  </a:cubicBezTo>
                  <a:cubicBezTo>
                    <a:pt x="596" y="259"/>
                    <a:pt x="595" y="266"/>
                    <a:pt x="595" y="272"/>
                  </a:cubicBezTo>
                  <a:cubicBezTo>
                    <a:pt x="595" y="284"/>
                    <a:pt x="598" y="295"/>
                    <a:pt x="604" y="305"/>
                  </a:cubicBezTo>
                  <a:cubicBezTo>
                    <a:pt x="613" y="316"/>
                    <a:pt x="621" y="335"/>
                    <a:pt x="621" y="359"/>
                  </a:cubicBezTo>
                  <a:cubicBezTo>
                    <a:pt x="621" y="363"/>
                    <a:pt x="621" y="367"/>
                    <a:pt x="620" y="372"/>
                  </a:cubicBezTo>
                  <a:cubicBezTo>
                    <a:pt x="620" y="375"/>
                    <a:pt x="619" y="380"/>
                    <a:pt x="619" y="384"/>
                  </a:cubicBezTo>
                  <a:cubicBezTo>
                    <a:pt x="619" y="400"/>
                    <a:pt x="622" y="419"/>
                    <a:pt x="628" y="434"/>
                  </a:cubicBezTo>
                  <a:cubicBezTo>
                    <a:pt x="630" y="441"/>
                    <a:pt x="634" y="448"/>
                    <a:pt x="638" y="453"/>
                  </a:cubicBezTo>
                  <a:cubicBezTo>
                    <a:pt x="643" y="458"/>
                    <a:pt x="648" y="461"/>
                    <a:pt x="655" y="461"/>
                  </a:cubicBezTo>
                  <a:cubicBezTo>
                    <a:pt x="655" y="461"/>
                    <a:pt x="655" y="461"/>
                    <a:pt x="656" y="461"/>
                  </a:cubicBezTo>
                  <a:cubicBezTo>
                    <a:pt x="662" y="460"/>
                    <a:pt x="666" y="460"/>
                    <a:pt x="670" y="458"/>
                  </a:cubicBezTo>
                  <a:cubicBezTo>
                    <a:pt x="673" y="456"/>
                    <a:pt x="676" y="454"/>
                    <a:pt x="678" y="451"/>
                  </a:cubicBezTo>
                  <a:cubicBezTo>
                    <a:pt x="680" y="446"/>
                    <a:pt x="682" y="439"/>
                    <a:pt x="683" y="430"/>
                  </a:cubicBezTo>
                  <a:cubicBezTo>
                    <a:pt x="683" y="421"/>
                    <a:pt x="684" y="408"/>
                    <a:pt x="684" y="392"/>
                  </a:cubicBezTo>
                  <a:cubicBezTo>
                    <a:pt x="684" y="383"/>
                    <a:pt x="684" y="372"/>
                    <a:pt x="684" y="360"/>
                  </a:cubicBezTo>
                  <a:cubicBezTo>
                    <a:pt x="683" y="338"/>
                    <a:pt x="681" y="324"/>
                    <a:pt x="678" y="312"/>
                  </a:cubicBezTo>
                  <a:cubicBezTo>
                    <a:pt x="673" y="294"/>
                    <a:pt x="665" y="283"/>
                    <a:pt x="657" y="263"/>
                  </a:cubicBezTo>
                  <a:cubicBezTo>
                    <a:pt x="649" y="244"/>
                    <a:pt x="641" y="216"/>
                    <a:pt x="635" y="164"/>
                  </a:cubicBezTo>
                  <a:cubicBezTo>
                    <a:pt x="634" y="156"/>
                    <a:pt x="634" y="147"/>
                    <a:pt x="634" y="140"/>
                  </a:cubicBezTo>
                  <a:cubicBezTo>
                    <a:pt x="634" y="91"/>
                    <a:pt x="652" y="57"/>
                    <a:pt x="674" y="35"/>
                  </a:cubicBezTo>
                  <a:cubicBezTo>
                    <a:pt x="685" y="24"/>
                    <a:pt x="697" y="17"/>
                    <a:pt x="708" y="12"/>
                  </a:cubicBezTo>
                  <a:cubicBezTo>
                    <a:pt x="719" y="6"/>
                    <a:pt x="730" y="4"/>
                    <a:pt x="737" y="4"/>
                  </a:cubicBezTo>
                  <a:cubicBezTo>
                    <a:pt x="743" y="4"/>
                    <a:pt x="747" y="6"/>
                    <a:pt x="749" y="7"/>
                  </a:cubicBezTo>
                  <a:lnTo>
                    <a:pt x="750" y="6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3442" y="2095"/>
              <a:ext cx="506" cy="500"/>
            </a:xfrm>
            <a:custGeom>
              <a:avLst/>
              <a:gdLst>
                <a:gd name="T0" fmla="*/ 617 w 355"/>
                <a:gd name="T1" fmla="*/ 91 h 351"/>
                <a:gd name="T2" fmla="*/ 577 w 355"/>
                <a:gd name="T3" fmla="*/ 506 h 351"/>
                <a:gd name="T4" fmla="*/ 87 w 355"/>
                <a:gd name="T5" fmla="*/ 623 h 351"/>
                <a:gd name="T6" fmla="*/ 177 w 355"/>
                <a:gd name="T7" fmla="*/ 175 h 351"/>
                <a:gd name="T8" fmla="*/ 617 w 355"/>
                <a:gd name="T9" fmla="*/ 91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5" h="351">
                  <a:moveTo>
                    <a:pt x="304" y="45"/>
                  </a:moveTo>
                  <a:cubicBezTo>
                    <a:pt x="348" y="89"/>
                    <a:pt x="355" y="180"/>
                    <a:pt x="284" y="249"/>
                  </a:cubicBezTo>
                  <a:cubicBezTo>
                    <a:pt x="213" y="318"/>
                    <a:pt x="87" y="351"/>
                    <a:pt x="43" y="307"/>
                  </a:cubicBezTo>
                  <a:cubicBezTo>
                    <a:pt x="0" y="262"/>
                    <a:pt x="16" y="155"/>
                    <a:pt x="87" y="86"/>
                  </a:cubicBezTo>
                  <a:cubicBezTo>
                    <a:pt x="158" y="17"/>
                    <a:pt x="261" y="0"/>
                    <a:pt x="304" y="45"/>
                  </a:cubicBezTo>
                  <a:close/>
                </a:path>
              </a:pathLst>
            </a:custGeom>
            <a:solidFill>
              <a:srgbClr val="6EB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328" y="2069"/>
              <a:ext cx="513" cy="459"/>
            </a:xfrm>
            <a:custGeom>
              <a:avLst/>
              <a:gdLst>
                <a:gd name="T0" fmla="*/ 660 w 360"/>
                <a:gd name="T1" fmla="*/ 94 h 322"/>
                <a:gd name="T2" fmla="*/ 559 w 360"/>
                <a:gd name="T3" fmla="*/ 488 h 322"/>
                <a:gd name="T4" fmla="*/ 71 w 360"/>
                <a:gd name="T5" fmla="*/ 563 h 322"/>
                <a:gd name="T6" fmla="*/ 224 w 360"/>
                <a:gd name="T7" fmla="*/ 140 h 322"/>
                <a:gd name="T8" fmla="*/ 660 w 360"/>
                <a:gd name="T9" fmla="*/ 94 h 3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" h="322">
                  <a:moveTo>
                    <a:pt x="325" y="46"/>
                  </a:moveTo>
                  <a:cubicBezTo>
                    <a:pt x="360" y="92"/>
                    <a:pt x="353" y="179"/>
                    <a:pt x="275" y="240"/>
                  </a:cubicBezTo>
                  <a:cubicBezTo>
                    <a:pt x="197" y="300"/>
                    <a:pt x="71" y="322"/>
                    <a:pt x="35" y="277"/>
                  </a:cubicBezTo>
                  <a:cubicBezTo>
                    <a:pt x="0" y="231"/>
                    <a:pt x="31" y="130"/>
                    <a:pt x="110" y="69"/>
                  </a:cubicBezTo>
                  <a:cubicBezTo>
                    <a:pt x="188" y="9"/>
                    <a:pt x="289" y="0"/>
                    <a:pt x="325" y="46"/>
                  </a:cubicBezTo>
                </a:path>
              </a:pathLst>
            </a:custGeom>
            <a:solidFill>
              <a:srgbClr val="AB72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3337" y="2213"/>
              <a:ext cx="482" cy="317"/>
            </a:xfrm>
            <a:custGeom>
              <a:avLst/>
              <a:gdLst>
                <a:gd name="T0" fmla="*/ 165 w 338"/>
                <a:gd name="T1" fmla="*/ 173 h 222"/>
                <a:gd name="T2" fmla="*/ 147 w 338"/>
                <a:gd name="T3" fmla="*/ 0 h 222"/>
                <a:gd name="T4" fmla="*/ 61 w 338"/>
                <a:gd name="T5" fmla="*/ 361 h 222"/>
                <a:gd name="T6" fmla="*/ 549 w 338"/>
                <a:gd name="T7" fmla="*/ 286 h 222"/>
                <a:gd name="T8" fmla="*/ 687 w 338"/>
                <a:gd name="T9" fmla="*/ 70 h 222"/>
                <a:gd name="T10" fmla="*/ 165 w 338"/>
                <a:gd name="T11" fmla="*/ 173 h 2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8" h="222">
                  <a:moveTo>
                    <a:pt x="81" y="85"/>
                  </a:moveTo>
                  <a:cubicBezTo>
                    <a:pt x="68" y="71"/>
                    <a:pt x="63" y="34"/>
                    <a:pt x="72" y="0"/>
                  </a:cubicBezTo>
                  <a:cubicBezTo>
                    <a:pt x="18" y="60"/>
                    <a:pt x="0" y="138"/>
                    <a:pt x="30" y="177"/>
                  </a:cubicBezTo>
                  <a:cubicBezTo>
                    <a:pt x="65" y="222"/>
                    <a:pt x="192" y="200"/>
                    <a:pt x="270" y="140"/>
                  </a:cubicBezTo>
                  <a:cubicBezTo>
                    <a:pt x="311" y="108"/>
                    <a:pt x="332" y="70"/>
                    <a:pt x="338" y="34"/>
                  </a:cubicBezTo>
                  <a:cubicBezTo>
                    <a:pt x="322" y="112"/>
                    <a:pt x="158" y="170"/>
                    <a:pt x="81" y="85"/>
                  </a:cubicBezTo>
                </a:path>
              </a:pathLst>
            </a:custGeom>
            <a:solidFill>
              <a:srgbClr val="9A6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3355" y="2090"/>
              <a:ext cx="468" cy="411"/>
            </a:xfrm>
            <a:custGeom>
              <a:avLst/>
              <a:gdLst>
                <a:gd name="T0" fmla="*/ 624 w 328"/>
                <a:gd name="T1" fmla="*/ 63 h 288"/>
                <a:gd name="T2" fmla="*/ 619 w 328"/>
                <a:gd name="T3" fmla="*/ 66 h 288"/>
                <a:gd name="T4" fmla="*/ 659 w 328"/>
                <a:gd name="T5" fmla="*/ 196 h 288"/>
                <a:gd name="T6" fmla="*/ 519 w 328"/>
                <a:gd name="T7" fmla="*/ 454 h 288"/>
                <a:gd name="T8" fmla="*/ 173 w 328"/>
                <a:gd name="T9" fmla="*/ 578 h 288"/>
                <a:gd name="T10" fmla="*/ 37 w 328"/>
                <a:gd name="T11" fmla="*/ 529 h 288"/>
                <a:gd name="T12" fmla="*/ 9 w 328"/>
                <a:gd name="T13" fmla="*/ 434 h 288"/>
                <a:gd name="T14" fmla="*/ 187 w 328"/>
                <a:gd name="T15" fmla="*/ 114 h 288"/>
                <a:gd name="T16" fmla="*/ 471 w 328"/>
                <a:gd name="T17" fmla="*/ 9 h 288"/>
                <a:gd name="T18" fmla="*/ 619 w 328"/>
                <a:gd name="T19" fmla="*/ 66 h 288"/>
                <a:gd name="T20" fmla="*/ 624 w 328"/>
                <a:gd name="T21" fmla="*/ 63 h 288"/>
                <a:gd name="T22" fmla="*/ 625 w 328"/>
                <a:gd name="T23" fmla="*/ 61 h 288"/>
                <a:gd name="T24" fmla="*/ 471 w 328"/>
                <a:gd name="T25" fmla="*/ 0 h 288"/>
                <a:gd name="T26" fmla="*/ 181 w 328"/>
                <a:gd name="T27" fmla="*/ 108 h 288"/>
                <a:gd name="T28" fmla="*/ 0 w 328"/>
                <a:gd name="T29" fmla="*/ 434 h 288"/>
                <a:gd name="T30" fmla="*/ 30 w 328"/>
                <a:gd name="T31" fmla="*/ 535 h 288"/>
                <a:gd name="T32" fmla="*/ 173 w 328"/>
                <a:gd name="T33" fmla="*/ 587 h 288"/>
                <a:gd name="T34" fmla="*/ 525 w 328"/>
                <a:gd name="T35" fmla="*/ 461 h 288"/>
                <a:gd name="T36" fmla="*/ 668 w 328"/>
                <a:gd name="T37" fmla="*/ 196 h 288"/>
                <a:gd name="T38" fmla="*/ 625 w 328"/>
                <a:gd name="T39" fmla="*/ 61 h 288"/>
                <a:gd name="T40" fmla="*/ 624 w 328"/>
                <a:gd name="T41" fmla="*/ 63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8" h="288">
                  <a:moveTo>
                    <a:pt x="306" y="31"/>
                  </a:moveTo>
                  <a:cubicBezTo>
                    <a:pt x="304" y="32"/>
                    <a:pt x="304" y="32"/>
                    <a:pt x="304" y="32"/>
                  </a:cubicBezTo>
                  <a:cubicBezTo>
                    <a:pt x="317" y="49"/>
                    <a:pt x="324" y="71"/>
                    <a:pt x="324" y="96"/>
                  </a:cubicBezTo>
                  <a:cubicBezTo>
                    <a:pt x="324" y="137"/>
                    <a:pt x="304" y="185"/>
                    <a:pt x="255" y="223"/>
                  </a:cubicBezTo>
                  <a:cubicBezTo>
                    <a:pt x="206" y="261"/>
                    <a:pt x="137" y="284"/>
                    <a:pt x="85" y="284"/>
                  </a:cubicBezTo>
                  <a:cubicBezTo>
                    <a:pt x="55" y="284"/>
                    <a:pt x="30" y="276"/>
                    <a:pt x="18" y="260"/>
                  </a:cubicBezTo>
                  <a:cubicBezTo>
                    <a:pt x="8" y="248"/>
                    <a:pt x="4" y="232"/>
                    <a:pt x="4" y="213"/>
                  </a:cubicBezTo>
                  <a:cubicBezTo>
                    <a:pt x="4" y="164"/>
                    <a:pt x="36" y="100"/>
                    <a:pt x="92" y="56"/>
                  </a:cubicBezTo>
                  <a:cubicBezTo>
                    <a:pt x="136" y="21"/>
                    <a:pt x="189" y="4"/>
                    <a:pt x="231" y="4"/>
                  </a:cubicBezTo>
                  <a:cubicBezTo>
                    <a:pt x="263" y="4"/>
                    <a:pt x="290" y="14"/>
                    <a:pt x="304" y="32"/>
                  </a:cubicBezTo>
                  <a:cubicBezTo>
                    <a:pt x="306" y="31"/>
                    <a:pt x="306" y="31"/>
                    <a:pt x="306" y="31"/>
                  </a:cubicBezTo>
                  <a:cubicBezTo>
                    <a:pt x="307" y="30"/>
                    <a:pt x="307" y="30"/>
                    <a:pt x="307" y="30"/>
                  </a:cubicBezTo>
                  <a:cubicBezTo>
                    <a:pt x="292" y="10"/>
                    <a:pt x="264" y="0"/>
                    <a:pt x="231" y="0"/>
                  </a:cubicBezTo>
                  <a:cubicBezTo>
                    <a:pt x="187" y="0"/>
                    <a:pt x="134" y="18"/>
                    <a:pt x="89" y="53"/>
                  </a:cubicBezTo>
                  <a:cubicBezTo>
                    <a:pt x="32" y="97"/>
                    <a:pt x="0" y="163"/>
                    <a:pt x="0" y="213"/>
                  </a:cubicBezTo>
                  <a:cubicBezTo>
                    <a:pt x="0" y="233"/>
                    <a:pt x="4" y="250"/>
                    <a:pt x="15" y="263"/>
                  </a:cubicBezTo>
                  <a:cubicBezTo>
                    <a:pt x="28" y="280"/>
                    <a:pt x="54" y="288"/>
                    <a:pt x="85" y="288"/>
                  </a:cubicBezTo>
                  <a:cubicBezTo>
                    <a:pt x="138" y="288"/>
                    <a:pt x="208" y="265"/>
                    <a:pt x="258" y="226"/>
                  </a:cubicBezTo>
                  <a:cubicBezTo>
                    <a:pt x="307" y="188"/>
                    <a:pt x="328" y="139"/>
                    <a:pt x="328" y="96"/>
                  </a:cubicBezTo>
                  <a:cubicBezTo>
                    <a:pt x="328" y="70"/>
                    <a:pt x="321" y="47"/>
                    <a:pt x="307" y="30"/>
                  </a:cubicBezTo>
                  <a:cubicBezTo>
                    <a:pt x="306" y="31"/>
                    <a:pt x="306" y="31"/>
                    <a:pt x="306" y="31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3566" y="2126"/>
              <a:ext cx="157" cy="131"/>
            </a:xfrm>
            <a:custGeom>
              <a:avLst/>
              <a:gdLst>
                <a:gd name="T0" fmla="*/ 187 w 110"/>
                <a:gd name="T1" fmla="*/ 9 h 92"/>
                <a:gd name="T2" fmla="*/ 143 w 110"/>
                <a:gd name="T3" fmla="*/ 1 h 92"/>
                <a:gd name="T4" fmla="*/ 70 w 110"/>
                <a:gd name="T5" fmla="*/ 10 h 92"/>
                <a:gd name="T6" fmla="*/ 1 w 110"/>
                <a:gd name="T7" fmla="*/ 107 h 92"/>
                <a:gd name="T8" fmla="*/ 140 w 110"/>
                <a:gd name="T9" fmla="*/ 177 h 92"/>
                <a:gd name="T10" fmla="*/ 220 w 110"/>
                <a:gd name="T11" fmla="*/ 97 h 92"/>
                <a:gd name="T12" fmla="*/ 196 w 110"/>
                <a:gd name="T13" fmla="*/ 23 h 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0" h="92">
                  <a:moveTo>
                    <a:pt x="92" y="4"/>
                  </a:moveTo>
                  <a:cubicBezTo>
                    <a:pt x="85" y="5"/>
                    <a:pt x="77" y="1"/>
                    <a:pt x="70" y="1"/>
                  </a:cubicBezTo>
                  <a:cubicBezTo>
                    <a:pt x="58" y="0"/>
                    <a:pt x="45" y="1"/>
                    <a:pt x="34" y="5"/>
                  </a:cubicBezTo>
                  <a:cubicBezTo>
                    <a:pt x="15" y="12"/>
                    <a:pt x="2" y="33"/>
                    <a:pt x="1" y="53"/>
                  </a:cubicBezTo>
                  <a:cubicBezTo>
                    <a:pt x="0" y="85"/>
                    <a:pt x="45" y="92"/>
                    <a:pt x="69" y="87"/>
                  </a:cubicBezTo>
                  <a:cubicBezTo>
                    <a:pt x="90" y="82"/>
                    <a:pt x="104" y="69"/>
                    <a:pt x="108" y="48"/>
                  </a:cubicBezTo>
                  <a:cubicBezTo>
                    <a:pt x="110" y="40"/>
                    <a:pt x="108" y="8"/>
                    <a:pt x="96" y="11"/>
                  </a:cubicBezTo>
                </a:path>
              </a:pathLst>
            </a:custGeom>
            <a:solidFill>
              <a:srgbClr val="B58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Oval 11"/>
            <p:cNvSpPr>
              <a:spLocks noChangeArrowheads="1"/>
            </p:cNvSpPr>
            <p:nvPr/>
          </p:nvSpPr>
          <p:spPr bwMode="auto">
            <a:xfrm>
              <a:off x="3697" y="2162"/>
              <a:ext cx="42" cy="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Oval 12"/>
            <p:cNvSpPr>
              <a:spLocks noChangeArrowheads="1"/>
            </p:cNvSpPr>
            <p:nvPr/>
          </p:nvSpPr>
          <p:spPr bwMode="auto">
            <a:xfrm>
              <a:off x="3730" y="2240"/>
              <a:ext cx="26" cy="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3666" y="1420"/>
              <a:ext cx="822" cy="1609"/>
            </a:xfrm>
            <a:custGeom>
              <a:avLst/>
              <a:gdLst>
                <a:gd name="T0" fmla="*/ 238 w 576"/>
                <a:gd name="T1" fmla="*/ 598 h 1128"/>
                <a:gd name="T2" fmla="*/ 321 w 576"/>
                <a:gd name="T3" fmla="*/ 598 h 1128"/>
                <a:gd name="T4" fmla="*/ 464 w 576"/>
                <a:gd name="T5" fmla="*/ 616 h 1128"/>
                <a:gd name="T6" fmla="*/ 688 w 576"/>
                <a:gd name="T7" fmla="*/ 419 h 1128"/>
                <a:gd name="T8" fmla="*/ 891 w 576"/>
                <a:gd name="T9" fmla="*/ 257 h 1128"/>
                <a:gd name="T10" fmla="*/ 1036 w 576"/>
                <a:gd name="T11" fmla="*/ 110 h 1128"/>
                <a:gd name="T12" fmla="*/ 1115 w 576"/>
                <a:gd name="T13" fmla="*/ 0 h 1128"/>
                <a:gd name="T14" fmla="*/ 581 w 576"/>
                <a:gd name="T15" fmla="*/ 596 h 1128"/>
                <a:gd name="T16" fmla="*/ 509 w 576"/>
                <a:gd name="T17" fmla="*/ 879 h 1128"/>
                <a:gd name="T18" fmla="*/ 748 w 576"/>
                <a:gd name="T19" fmla="*/ 830 h 1128"/>
                <a:gd name="T20" fmla="*/ 581 w 576"/>
                <a:gd name="T21" fmla="*/ 996 h 1128"/>
                <a:gd name="T22" fmla="*/ 752 w 576"/>
                <a:gd name="T23" fmla="*/ 1017 h 1128"/>
                <a:gd name="T24" fmla="*/ 592 w 576"/>
                <a:gd name="T25" fmla="*/ 1101 h 1128"/>
                <a:gd name="T26" fmla="*/ 587 w 576"/>
                <a:gd name="T27" fmla="*/ 1184 h 1128"/>
                <a:gd name="T28" fmla="*/ 681 w 576"/>
                <a:gd name="T29" fmla="*/ 1230 h 1128"/>
                <a:gd name="T30" fmla="*/ 869 w 576"/>
                <a:gd name="T31" fmla="*/ 1268 h 1128"/>
                <a:gd name="T32" fmla="*/ 1092 w 576"/>
                <a:gd name="T33" fmla="*/ 1299 h 1128"/>
                <a:gd name="T34" fmla="*/ 855 w 576"/>
                <a:gd name="T35" fmla="*/ 1279 h 1128"/>
                <a:gd name="T36" fmla="*/ 605 w 576"/>
                <a:gd name="T37" fmla="*/ 1282 h 1128"/>
                <a:gd name="T38" fmla="*/ 509 w 576"/>
                <a:gd name="T39" fmla="*/ 1446 h 1128"/>
                <a:gd name="T40" fmla="*/ 477 w 576"/>
                <a:gd name="T41" fmla="*/ 1536 h 1128"/>
                <a:gd name="T42" fmla="*/ 507 w 576"/>
                <a:gd name="T43" fmla="*/ 1613 h 1128"/>
                <a:gd name="T44" fmla="*/ 414 w 576"/>
                <a:gd name="T45" fmla="*/ 1613 h 1128"/>
                <a:gd name="T46" fmla="*/ 361 w 576"/>
                <a:gd name="T47" fmla="*/ 1693 h 1128"/>
                <a:gd name="T48" fmla="*/ 310 w 576"/>
                <a:gd name="T49" fmla="*/ 1760 h 1128"/>
                <a:gd name="T50" fmla="*/ 330 w 576"/>
                <a:gd name="T51" fmla="*/ 1853 h 1128"/>
                <a:gd name="T52" fmla="*/ 438 w 576"/>
                <a:gd name="T53" fmla="*/ 2295 h 1128"/>
                <a:gd name="T54" fmla="*/ 350 w 576"/>
                <a:gd name="T55" fmla="*/ 2037 h 1128"/>
                <a:gd name="T56" fmla="*/ 280 w 576"/>
                <a:gd name="T57" fmla="*/ 1822 h 1128"/>
                <a:gd name="T58" fmla="*/ 144 w 576"/>
                <a:gd name="T59" fmla="*/ 1762 h 1128"/>
                <a:gd name="T60" fmla="*/ 258 w 576"/>
                <a:gd name="T61" fmla="*/ 1608 h 1128"/>
                <a:gd name="T62" fmla="*/ 430 w 576"/>
                <a:gd name="T63" fmla="*/ 1351 h 1128"/>
                <a:gd name="T64" fmla="*/ 509 w 576"/>
                <a:gd name="T65" fmla="*/ 1184 h 1128"/>
                <a:gd name="T66" fmla="*/ 478 w 576"/>
                <a:gd name="T67" fmla="*/ 1054 h 1128"/>
                <a:gd name="T68" fmla="*/ 432 w 576"/>
                <a:gd name="T69" fmla="*/ 849 h 1128"/>
                <a:gd name="T70" fmla="*/ 258 w 576"/>
                <a:gd name="T71" fmla="*/ 676 h 112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76" h="1128">
                  <a:moveTo>
                    <a:pt x="117" y="294"/>
                  </a:moveTo>
                  <a:cubicBezTo>
                    <a:pt x="126" y="321"/>
                    <a:pt x="140" y="294"/>
                    <a:pt x="158" y="294"/>
                  </a:cubicBezTo>
                  <a:cubicBezTo>
                    <a:pt x="154" y="357"/>
                    <a:pt x="197" y="330"/>
                    <a:pt x="228" y="303"/>
                  </a:cubicBezTo>
                  <a:cubicBezTo>
                    <a:pt x="266" y="270"/>
                    <a:pt x="292" y="229"/>
                    <a:pt x="338" y="206"/>
                  </a:cubicBezTo>
                  <a:cubicBezTo>
                    <a:pt x="379" y="186"/>
                    <a:pt x="403" y="158"/>
                    <a:pt x="437" y="126"/>
                  </a:cubicBezTo>
                  <a:cubicBezTo>
                    <a:pt x="461" y="103"/>
                    <a:pt x="490" y="82"/>
                    <a:pt x="509" y="54"/>
                  </a:cubicBezTo>
                  <a:cubicBezTo>
                    <a:pt x="521" y="37"/>
                    <a:pt x="526" y="9"/>
                    <a:pt x="547" y="0"/>
                  </a:cubicBezTo>
                  <a:cubicBezTo>
                    <a:pt x="576" y="34"/>
                    <a:pt x="310" y="259"/>
                    <a:pt x="285" y="293"/>
                  </a:cubicBezTo>
                  <a:cubicBezTo>
                    <a:pt x="261" y="324"/>
                    <a:pt x="203" y="402"/>
                    <a:pt x="250" y="432"/>
                  </a:cubicBezTo>
                  <a:cubicBezTo>
                    <a:pt x="288" y="457"/>
                    <a:pt x="328" y="402"/>
                    <a:pt x="367" y="408"/>
                  </a:cubicBezTo>
                  <a:cubicBezTo>
                    <a:pt x="341" y="432"/>
                    <a:pt x="279" y="445"/>
                    <a:pt x="285" y="489"/>
                  </a:cubicBezTo>
                  <a:cubicBezTo>
                    <a:pt x="314" y="485"/>
                    <a:pt x="338" y="510"/>
                    <a:pt x="369" y="500"/>
                  </a:cubicBezTo>
                  <a:cubicBezTo>
                    <a:pt x="368" y="526"/>
                    <a:pt x="308" y="520"/>
                    <a:pt x="291" y="541"/>
                  </a:cubicBezTo>
                  <a:cubicBezTo>
                    <a:pt x="279" y="555"/>
                    <a:pt x="280" y="566"/>
                    <a:pt x="288" y="582"/>
                  </a:cubicBezTo>
                  <a:cubicBezTo>
                    <a:pt x="299" y="605"/>
                    <a:pt x="314" y="599"/>
                    <a:pt x="334" y="604"/>
                  </a:cubicBezTo>
                  <a:cubicBezTo>
                    <a:pt x="365" y="611"/>
                    <a:pt x="396" y="617"/>
                    <a:pt x="427" y="623"/>
                  </a:cubicBezTo>
                  <a:cubicBezTo>
                    <a:pt x="458" y="630"/>
                    <a:pt x="513" y="612"/>
                    <a:pt x="536" y="639"/>
                  </a:cubicBezTo>
                  <a:cubicBezTo>
                    <a:pt x="506" y="657"/>
                    <a:pt x="454" y="631"/>
                    <a:pt x="420" y="629"/>
                  </a:cubicBezTo>
                  <a:cubicBezTo>
                    <a:pt x="384" y="627"/>
                    <a:pt x="332" y="620"/>
                    <a:pt x="297" y="630"/>
                  </a:cubicBezTo>
                  <a:cubicBezTo>
                    <a:pt x="259" y="640"/>
                    <a:pt x="263" y="678"/>
                    <a:pt x="250" y="711"/>
                  </a:cubicBezTo>
                  <a:cubicBezTo>
                    <a:pt x="243" y="726"/>
                    <a:pt x="232" y="738"/>
                    <a:pt x="234" y="755"/>
                  </a:cubicBezTo>
                  <a:cubicBezTo>
                    <a:pt x="236" y="772"/>
                    <a:pt x="250" y="777"/>
                    <a:pt x="249" y="793"/>
                  </a:cubicBezTo>
                  <a:cubicBezTo>
                    <a:pt x="237" y="794"/>
                    <a:pt x="214" y="789"/>
                    <a:pt x="203" y="793"/>
                  </a:cubicBezTo>
                  <a:cubicBezTo>
                    <a:pt x="182" y="801"/>
                    <a:pt x="187" y="818"/>
                    <a:pt x="177" y="832"/>
                  </a:cubicBezTo>
                  <a:cubicBezTo>
                    <a:pt x="165" y="849"/>
                    <a:pt x="154" y="841"/>
                    <a:pt x="152" y="865"/>
                  </a:cubicBezTo>
                  <a:cubicBezTo>
                    <a:pt x="151" y="876"/>
                    <a:pt x="158" y="901"/>
                    <a:pt x="162" y="911"/>
                  </a:cubicBezTo>
                  <a:cubicBezTo>
                    <a:pt x="187" y="982"/>
                    <a:pt x="219" y="1051"/>
                    <a:pt x="215" y="1128"/>
                  </a:cubicBezTo>
                  <a:cubicBezTo>
                    <a:pt x="178" y="1110"/>
                    <a:pt x="179" y="1036"/>
                    <a:pt x="172" y="1001"/>
                  </a:cubicBezTo>
                  <a:cubicBezTo>
                    <a:pt x="164" y="968"/>
                    <a:pt x="154" y="924"/>
                    <a:pt x="137" y="895"/>
                  </a:cubicBezTo>
                  <a:cubicBezTo>
                    <a:pt x="117" y="862"/>
                    <a:pt x="102" y="881"/>
                    <a:pt x="71" y="866"/>
                  </a:cubicBezTo>
                  <a:cubicBezTo>
                    <a:pt x="0" y="830"/>
                    <a:pt x="106" y="808"/>
                    <a:pt x="127" y="790"/>
                  </a:cubicBezTo>
                  <a:cubicBezTo>
                    <a:pt x="163" y="761"/>
                    <a:pt x="181" y="701"/>
                    <a:pt x="211" y="664"/>
                  </a:cubicBezTo>
                  <a:cubicBezTo>
                    <a:pt x="235" y="634"/>
                    <a:pt x="250" y="622"/>
                    <a:pt x="250" y="582"/>
                  </a:cubicBezTo>
                  <a:cubicBezTo>
                    <a:pt x="250" y="556"/>
                    <a:pt x="241" y="542"/>
                    <a:pt x="235" y="518"/>
                  </a:cubicBezTo>
                  <a:cubicBezTo>
                    <a:pt x="227" y="486"/>
                    <a:pt x="234" y="446"/>
                    <a:pt x="212" y="417"/>
                  </a:cubicBezTo>
                  <a:cubicBezTo>
                    <a:pt x="193" y="392"/>
                    <a:pt x="127" y="367"/>
                    <a:pt x="127" y="332"/>
                  </a:cubicBezTo>
                </a:path>
              </a:pathLst>
            </a:custGeom>
            <a:solidFill>
              <a:srgbClr val="6EB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3551" y="1136"/>
              <a:ext cx="141" cy="157"/>
            </a:xfrm>
            <a:custGeom>
              <a:avLst/>
              <a:gdLst>
                <a:gd name="T0" fmla="*/ 0 w 99"/>
                <a:gd name="T1" fmla="*/ 116 h 110"/>
                <a:gd name="T2" fmla="*/ 150 w 99"/>
                <a:gd name="T3" fmla="*/ 57 h 110"/>
                <a:gd name="T4" fmla="*/ 85 w 99"/>
                <a:gd name="T5" fmla="*/ 224 h 110"/>
                <a:gd name="T6" fmla="*/ 135 w 99"/>
                <a:gd name="T7" fmla="*/ 67 h 110"/>
                <a:gd name="T8" fmla="*/ 0 w 99"/>
                <a:gd name="T9" fmla="*/ 116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" h="110">
                  <a:moveTo>
                    <a:pt x="0" y="57"/>
                  </a:moveTo>
                  <a:cubicBezTo>
                    <a:pt x="0" y="57"/>
                    <a:pt x="50" y="0"/>
                    <a:pt x="74" y="28"/>
                  </a:cubicBezTo>
                  <a:cubicBezTo>
                    <a:pt x="99" y="55"/>
                    <a:pt x="63" y="84"/>
                    <a:pt x="42" y="110"/>
                  </a:cubicBezTo>
                  <a:cubicBezTo>
                    <a:pt x="42" y="110"/>
                    <a:pt x="94" y="58"/>
                    <a:pt x="67" y="33"/>
                  </a:cubicBezTo>
                  <a:cubicBezTo>
                    <a:pt x="39" y="7"/>
                    <a:pt x="2" y="52"/>
                    <a:pt x="0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3375" y="1466"/>
              <a:ext cx="63" cy="175"/>
            </a:xfrm>
            <a:custGeom>
              <a:avLst/>
              <a:gdLst>
                <a:gd name="T0" fmla="*/ 89 w 44"/>
                <a:gd name="T1" fmla="*/ 44 h 123"/>
                <a:gd name="T2" fmla="*/ 49 w 44"/>
                <a:gd name="T3" fmla="*/ 16 h 123"/>
                <a:gd name="T4" fmla="*/ 13 w 44"/>
                <a:gd name="T5" fmla="*/ 81 h 123"/>
                <a:gd name="T6" fmla="*/ 47 w 44"/>
                <a:gd name="T7" fmla="*/ 249 h 123"/>
                <a:gd name="T8" fmla="*/ 24 w 44"/>
                <a:gd name="T9" fmla="*/ 166 h 123"/>
                <a:gd name="T10" fmla="*/ 16 w 44"/>
                <a:gd name="T11" fmla="*/ 120 h 123"/>
                <a:gd name="T12" fmla="*/ 30 w 44"/>
                <a:gd name="T13" fmla="*/ 63 h 123"/>
                <a:gd name="T14" fmla="*/ 60 w 44"/>
                <a:gd name="T15" fmla="*/ 24 h 123"/>
                <a:gd name="T16" fmla="*/ 90 w 44"/>
                <a:gd name="T17" fmla="*/ 34 h 1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4" h="123">
                  <a:moveTo>
                    <a:pt x="43" y="22"/>
                  </a:moveTo>
                  <a:cubicBezTo>
                    <a:pt x="43" y="11"/>
                    <a:pt x="36" y="0"/>
                    <a:pt x="24" y="8"/>
                  </a:cubicBezTo>
                  <a:cubicBezTo>
                    <a:pt x="14" y="15"/>
                    <a:pt x="8" y="28"/>
                    <a:pt x="6" y="40"/>
                  </a:cubicBezTo>
                  <a:cubicBezTo>
                    <a:pt x="0" y="69"/>
                    <a:pt x="5" y="99"/>
                    <a:pt x="23" y="123"/>
                  </a:cubicBezTo>
                  <a:cubicBezTo>
                    <a:pt x="15" y="111"/>
                    <a:pt x="15" y="95"/>
                    <a:pt x="12" y="82"/>
                  </a:cubicBezTo>
                  <a:cubicBezTo>
                    <a:pt x="10" y="74"/>
                    <a:pt x="9" y="67"/>
                    <a:pt x="8" y="59"/>
                  </a:cubicBezTo>
                  <a:cubicBezTo>
                    <a:pt x="6" y="48"/>
                    <a:pt x="10" y="41"/>
                    <a:pt x="15" y="31"/>
                  </a:cubicBezTo>
                  <a:cubicBezTo>
                    <a:pt x="18" y="24"/>
                    <a:pt x="23" y="17"/>
                    <a:pt x="29" y="12"/>
                  </a:cubicBezTo>
                  <a:cubicBezTo>
                    <a:pt x="36" y="8"/>
                    <a:pt x="40" y="11"/>
                    <a:pt x="44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3257" y="1752"/>
              <a:ext cx="44" cy="123"/>
            </a:xfrm>
            <a:custGeom>
              <a:avLst/>
              <a:gdLst>
                <a:gd name="T0" fmla="*/ 61 w 31"/>
                <a:gd name="T1" fmla="*/ 14 h 86"/>
                <a:gd name="T2" fmla="*/ 37 w 31"/>
                <a:gd name="T3" fmla="*/ 6 h 86"/>
                <a:gd name="T4" fmla="*/ 20 w 31"/>
                <a:gd name="T5" fmla="*/ 44 h 86"/>
                <a:gd name="T6" fmla="*/ 23 w 31"/>
                <a:gd name="T7" fmla="*/ 104 h 86"/>
                <a:gd name="T8" fmla="*/ 28 w 31"/>
                <a:gd name="T9" fmla="*/ 142 h 86"/>
                <a:gd name="T10" fmla="*/ 37 w 31"/>
                <a:gd name="T11" fmla="*/ 176 h 86"/>
                <a:gd name="T12" fmla="*/ 57 w 31"/>
                <a:gd name="T13" fmla="*/ 6 h 86"/>
                <a:gd name="T14" fmla="*/ 58 w 31"/>
                <a:gd name="T15" fmla="*/ 13 h 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1" h="86">
                  <a:moveTo>
                    <a:pt x="30" y="7"/>
                  </a:moveTo>
                  <a:cubicBezTo>
                    <a:pt x="31" y="1"/>
                    <a:pt x="21" y="0"/>
                    <a:pt x="18" y="3"/>
                  </a:cubicBezTo>
                  <a:cubicBezTo>
                    <a:pt x="13" y="6"/>
                    <a:pt x="10" y="16"/>
                    <a:pt x="10" y="22"/>
                  </a:cubicBezTo>
                  <a:cubicBezTo>
                    <a:pt x="8" y="31"/>
                    <a:pt x="10" y="42"/>
                    <a:pt x="11" y="51"/>
                  </a:cubicBezTo>
                  <a:cubicBezTo>
                    <a:pt x="12" y="57"/>
                    <a:pt x="13" y="63"/>
                    <a:pt x="14" y="69"/>
                  </a:cubicBezTo>
                  <a:cubicBezTo>
                    <a:pt x="16" y="75"/>
                    <a:pt x="18" y="81"/>
                    <a:pt x="18" y="86"/>
                  </a:cubicBezTo>
                  <a:cubicBezTo>
                    <a:pt x="18" y="67"/>
                    <a:pt x="0" y="14"/>
                    <a:pt x="28" y="3"/>
                  </a:cubicBezTo>
                  <a:cubicBezTo>
                    <a:pt x="29" y="4"/>
                    <a:pt x="29" y="5"/>
                    <a:pt x="2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503" y="1794"/>
              <a:ext cx="62" cy="23"/>
            </a:xfrm>
            <a:custGeom>
              <a:avLst/>
              <a:gdLst>
                <a:gd name="T0" fmla="*/ 4 w 43"/>
                <a:gd name="T1" fmla="*/ 20 h 16"/>
                <a:gd name="T2" fmla="*/ 53 w 43"/>
                <a:gd name="T3" fmla="*/ 29 h 16"/>
                <a:gd name="T4" fmla="*/ 89 w 43"/>
                <a:gd name="T5" fmla="*/ 0 h 16"/>
                <a:gd name="T6" fmla="*/ 43 w 43"/>
                <a:gd name="T7" fmla="*/ 33 h 16"/>
                <a:gd name="T8" fmla="*/ 0 w 43"/>
                <a:gd name="T9" fmla="*/ 23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16">
                  <a:moveTo>
                    <a:pt x="2" y="10"/>
                  </a:moveTo>
                  <a:cubicBezTo>
                    <a:pt x="2" y="15"/>
                    <a:pt x="21" y="15"/>
                    <a:pt x="26" y="14"/>
                  </a:cubicBezTo>
                  <a:cubicBezTo>
                    <a:pt x="32" y="12"/>
                    <a:pt x="40" y="6"/>
                    <a:pt x="43" y="0"/>
                  </a:cubicBezTo>
                  <a:cubicBezTo>
                    <a:pt x="40" y="11"/>
                    <a:pt x="32" y="16"/>
                    <a:pt x="21" y="16"/>
                  </a:cubicBezTo>
                  <a:cubicBezTo>
                    <a:pt x="14" y="15"/>
                    <a:pt x="7" y="12"/>
                    <a:pt x="0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3909" y="1854"/>
              <a:ext cx="58" cy="48"/>
            </a:xfrm>
            <a:custGeom>
              <a:avLst/>
              <a:gdLst>
                <a:gd name="T0" fmla="*/ 20 w 41"/>
                <a:gd name="T1" fmla="*/ 0 h 34"/>
                <a:gd name="T2" fmla="*/ 82 w 41"/>
                <a:gd name="T3" fmla="*/ 32 h 34"/>
                <a:gd name="T4" fmla="*/ 20 w 41"/>
                <a:gd name="T5" fmla="*/ 0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" h="34">
                  <a:moveTo>
                    <a:pt x="10" y="0"/>
                  </a:moveTo>
                  <a:cubicBezTo>
                    <a:pt x="10" y="0"/>
                    <a:pt x="4" y="26"/>
                    <a:pt x="41" y="16"/>
                  </a:cubicBezTo>
                  <a:cubicBezTo>
                    <a:pt x="41" y="16"/>
                    <a:pt x="0" y="34"/>
                    <a:pt x="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4007" y="1962"/>
              <a:ext cx="83" cy="101"/>
            </a:xfrm>
            <a:custGeom>
              <a:avLst/>
              <a:gdLst>
                <a:gd name="T0" fmla="*/ 33 w 58"/>
                <a:gd name="T1" fmla="*/ 0 h 71"/>
                <a:gd name="T2" fmla="*/ 119 w 58"/>
                <a:gd name="T3" fmla="*/ 110 h 71"/>
                <a:gd name="T4" fmla="*/ 33 w 58"/>
                <a:gd name="T5" fmla="*/ 0 h 7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" h="71">
                  <a:moveTo>
                    <a:pt x="16" y="0"/>
                  </a:moveTo>
                  <a:cubicBezTo>
                    <a:pt x="16" y="0"/>
                    <a:pt x="7" y="61"/>
                    <a:pt x="58" y="54"/>
                  </a:cubicBezTo>
                  <a:cubicBezTo>
                    <a:pt x="58" y="54"/>
                    <a:pt x="0" y="71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/>
            <p:cNvSpPr>
              <a:spLocks/>
            </p:cNvSpPr>
            <p:nvPr/>
          </p:nvSpPr>
          <p:spPr bwMode="auto">
            <a:xfrm>
              <a:off x="3247" y="2602"/>
              <a:ext cx="110" cy="103"/>
            </a:xfrm>
            <a:custGeom>
              <a:avLst/>
              <a:gdLst>
                <a:gd name="T0" fmla="*/ 0 w 77"/>
                <a:gd name="T1" fmla="*/ 84 h 72"/>
                <a:gd name="T2" fmla="*/ 106 w 77"/>
                <a:gd name="T3" fmla="*/ 147 h 72"/>
                <a:gd name="T4" fmla="*/ 0 w 77"/>
                <a:gd name="T5" fmla="*/ 84 h 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7" h="72">
                  <a:moveTo>
                    <a:pt x="0" y="41"/>
                  </a:moveTo>
                  <a:cubicBezTo>
                    <a:pt x="0" y="41"/>
                    <a:pt x="68" y="6"/>
                    <a:pt x="52" y="72"/>
                  </a:cubicBezTo>
                  <a:cubicBezTo>
                    <a:pt x="52" y="72"/>
                    <a:pt x="77" y="0"/>
                    <a:pt x="0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3632" y="2685"/>
              <a:ext cx="44" cy="58"/>
            </a:xfrm>
            <a:custGeom>
              <a:avLst/>
              <a:gdLst>
                <a:gd name="T0" fmla="*/ 0 w 31"/>
                <a:gd name="T1" fmla="*/ 59 h 41"/>
                <a:gd name="T2" fmla="*/ 61 w 31"/>
                <a:gd name="T3" fmla="*/ 82 h 41"/>
                <a:gd name="T4" fmla="*/ 0 w 31"/>
                <a:gd name="T5" fmla="*/ 59 h 4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" h="41">
                  <a:moveTo>
                    <a:pt x="0" y="30"/>
                  </a:moveTo>
                  <a:cubicBezTo>
                    <a:pt x="0" y="30"/>
                    <a:pt x="27" y="7"/>
                    <a:pt x="30" y="41"/>
                  </a:cubicBezTo>
                  <a:cubicBezTo>
                    <a:pt x="30" y="41"/>
                    <a:pt x="31" y="0"/>
                    <a:pt x="0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/>
            <p:cNvSpPr>
              <a:spLocks/>
            </p:cNvSpPr>
            <p:nvPr/>
          </p:nvSpPr>
          <p:spPr bwMode="auto">
            <a:xfrm>
              <a:off x="3974" y="2564"/>
              <a:ext cx="73" cy="60"/>
            </a:xfrm>
            <a:custGeom>
              <a:avLst/>
              <a:gdLst>
                <a:gd name="T0" fmla="*/ 104 w 51"/>
                <a:gd name="T1" fmla="*/ 63 h 42"/>
                <a:gd name="T2" fmla="*/ 0 w 51"/>
                <a:gd name="T3" fmla="*/ 86 h 42"/>
                <a:gd name="T4" fmla="*/ 104 w 51"/>
                <a:gd name="T5" fmla="*/ 63 h 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1" h="42">
                  <a:moveTo>
                    <a:pt x="51" y="31"/>
                  </a:moveTo>
                  <a:cubicBezTo>
                    <a:pt x="51" y="31"/>
                    <a:pt x="13" y="11"/>
                    <a:pt x="0" y="42"/>
                  </a:cubicBezTo>
                  <a:cubicBezTo>
                    <a:pt x="0" y="42"/>
                    <a:pt x="12" y="0"/>
                    <a:pt x="51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/>
            <p:cNvSpPr>
              <a:spLocks/>
            </p:cNvSpPr>
            <p:nvPr/>
          </p:nvSpPr>
          <p:spPr bwMode="auto">
            <a:xfrm>
              <a:off x="4065" y="2358"/>
              <a:ext cx="85" cy="96"/>
            </a:xfrm>
            <a:custGeom>
              <a:avLst/>
              <a:gdLst>
                <a:gd name="T0" fmla="*/ 122 w 59"/>
                <a:gd name="T1" fmla="*/ 0 h 67"/>
                <a:gd name="T2" fmla="*/ 0 w 59"/>
                <a:gd name="T3" fmla="*/ 138 h 67"/>
                <a:gd name="T4" fmla="*/ 122 w 59"/>
                <a:gd name="T5" fmla="*/ 0 h 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9" h="67">
                  <a:moveTo>
                    <a:pt x="59" y="0"/>
                  </a:moveTo>
                  <a:cubicBezTo>
                    <a:pt x="59" y="0"/>
                    <a:pt x="13" y="15"/>
                    <a:pt x="0" y="67"/>
                  </a:cubicBezTo>
                  <a:cubicBezTo>
                    <a:pt x="0" y="67"/>
                    <a:pt x="2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/>
            <p:cNvSpPr>
              <a:spLocks/>
            </p:cNvSpPr>
            <p:nvPr/>
          </p:nvSpPr>
          <p:spPr bwMode="auto">
            <a:xfrm>
              <a:off x="4322" y="2109"/>
              <a:ext cx="100" cy="47"/>
            </a:xfrm>
            <a:custGeom>
              <a:avLst/>
              <a:gdLst>
                <a:gd name="T0" fmla="*/ 24 w 70"/>
                <a:gd name="T1" fmla="*/ 0 h 33"/>
                <a:gd name="T2" fmla="*/ 0 w 70"/>
                <a:gd name="T3" fmla="*/ 67 h 33"/>
                <a:gd name="T4" fmla="*/ 24 w 70"/>
                <a:gd name="T5" fmla="*/ 0 h 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0" h="33">
                  <a:moveTo>
                    <a:pt x="12" y="0"/>
                  </a:moveTo>
                  <a:cubicBezTo>
                    <a:pt x="12" y="0"/>
                    <a:pt x="70" y="5"/>
                    <a:pt x="0" y="33"/>
                  </a:cubicBezTo>
                  <a:cubicBezTo>
                    <a:pt x="0" y="33"/>
                    <a:pt x="58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/>
            <p:cNvSpPr>
              <a:spLocks/>
            </p:cNvSpPr>
            <p:nvPr/>
          </p:nvSpPr>
          <p:spPr bwMode="auto">
            <a:xfrm>
              <a:off x="4723" y="2351"/>
              <a:ext cx="205" cy="186"/>
            </a:xfrm>
            <a:custGeom>
              <a:avLst/>
              <a:gdLst>
                <a:gd name="T0" fmla="*/ 0 w 144"/>
                <a:gd name="T1" fmla="*/ 1 h 130"/>
                <a:gd name="T2" fmla="*/ 91 w 144"/>
                <a:gd name="T3" fmla="*/ 19 h 130"/>
                <a:gd name="T4" fmla="*/ 142 w 144"/>
                <a:gd name="T5" fmla="*/ 43 h 130"/>
                <a:gd name="T6" fmla="*/ 249 w 144"/>
                <a:gd name="T7" fmla="*/ 127 h 130"/>
                <a:gd name="T8" fmla="*/ 265 w 144"/>
                <a:gd name="T9" fmla="*/ 236 h 130"/>
                <a:gd name="T10" fmla="*/ 148 w 144"/>
                <a:gd name="T11" fmla="*/ 246 h 130"/>
                <a:gd name="T12" fmla="*/ 100 w 144"/>
                <a:gd name="T13" fmla="*/ 222 h 130"/>
                <a:gd name="T14" fmla="*/ 188 w 144"/>
                <a:gd name="T15" fmla="*/ 236 h 130"/>
                <a:gd name="T16" fmla="*/ 238 w 144"/>
                <a:gd name="T17" fmla="*/ 233 h 130"/>
                <a:gd name="T18" fmla="*/ 229 w 144"/>
                <a:gd name="T19" fmla="*/ 119 h 130"/>
                <a:gd name="T20" fmla="*/ 185 w 144"/>
                <a:gd name="T21" fmla="*/ 76 h 130"/>
                <a:gd name="T22" fmla="*/ 125 w 144"/>
                <a:gd name="T23" fmla="*/ 53 h 130"/>
                <a:gd name="T24" fmla="*/ 80 w 144"/>
                <a:gd name="T25" fmla="*/ 29 h 130"/>
                <a:gd name="T26" fmla="*/ 9 w 144"/>
                <a:gd name="T27" fmla="*/ 0 h 1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4" h="130">
                  <a:moveTo>
                    <a:pt x="0" y="1"/>
                  </a:moveTo>
                  <a:cubicBezTo>
                    <a:pt x="15" y="4"/>
                    <a:pt x="30" y="7"/>
                    <a:pt x="45" y="9"/>
                  </a:cubicBezTo>
                  <a:cubicBezTo>
                    <a:pt x="55" y="11"/>
                    <a:pt x="61" y="17"/>
                    <a:pt x="70" y="21"/>
                  </a:cubicBezTo>
                  <a:cubicBezTo>
                    <a:pt x="91" y="30"/>
                    <a:pt x="110" y="42"/>
                    <a:pt x="123" y="62"/>
                  </a:cubicBezTo>
                  <a:cubicBezTo>
                    <a:pt x="132" y="76"/>
                    <a:pt x="144" y="100"/>
                    <a:pt x="131" y="115"/>
                  </a:cubicBezTo>
                  <a:cubicBezTo>
                    <a:pt x="118" y="130"/>
                    <a:pt x="89" y="126"/>
                    <a:pt x="73" y="120"/>
                  </a:cubicBezTo>
                  <a:cubicBezTo>
                    <a:pt x="64" y="117"/>
                    <a:pt x="56" y="114"/>
                    <a:pt x="49" y="108"/>
                  </a:cubicBezTo>
                  <a:cubicBezTo>
                    <a:pt x="61" y="115"/>
                    <a:pt x="79" y="113"/>
                    <a:pt x="93" y="115"/>
                  </a:cubicBezTo>
                  <a:cubicBezTo>
                    <a:pt x="101" y="115"/>
                    <a:pt x="110" y="118"/>
                    <a:pt x="117" y="114"/>
                  </a:cubicBezTo>
                  <a:cubicBezTo>
                    <a:pt x="142" y="104"/>
                    <a:pt x="124" y="71"/>
                    <a:pt x="113" y="58"/>
                  </a:cubicBezTo>
                  <a:cubicBezTo>
                    <a:pt x="107" y="50"/>
                    <a:pt x="99" y="43"/>
                    <a:pt x="91" y="37"/>
                  </a:cubicBezTo>
                  <a:cubicBezTo>
                    <a:pt x="82" y="31"/>
                    <a:pt x="72" y="30"/>
                    <a:pt x="62" y="26"/>
                  </a:cubicBezTo>
                  <a:cubicBezTo>
                    <a:pt x="54" y="23"/>
                    <a:pt x="47" y="17"/>
                    <a:pt x="39" y="14"/>
                  </a:cubicBezTo>
                  <a:cubicBezTo>
                    <a:pt x="28" y="10"/>
                    <a:pt x="11" y="1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6"/>
            <p:cNvSpPr>
              <a:spLocks/>
            </p:cNvSpPr>
            <p:nvPr/>
          </p:nvSpPr>
          <p:spPr bwMode="auto">
            <a:xfrm>
              <a:off x="3993" y="3358"/>
              <a:ext cx="169" cy="111"/>
            </a:xfrm>
            <a:custGeom>
              <a:avLst/>
              <a:gdLst>
                <a:gd name="T0" fmla="*/ 6 w 119"/>
                <a:gd name="T1" fmla="*/ 13 h 78"/>
                <a:gd name="T2" fmla="*/ 135 w 119"/>
                <a:gd name="T3" fmla="*/ 142 h 78"/>
                <a:gd name="T4" fmla="*/ 202 w 119"/>
                <a:gd name="T5" fmla="*/ 157 h 78"/>
                <a:gd name="T6" fmla="*/ 234 w 119"/>
                <a:gd name="T7" fmla="*/ 97 h 78"/>
                <a:gd name="T8" fmla="*/ 124 w 119"/>
                <a:gd name="T9" fmla="*/ 125 h 78"/>
                <a:gd name="T10" fmla="*/ 57 w 119"/>
                <a:gd name="T11" fmla="*/ 77 h 78"/>
                <a:gd name="T12" fmla="*/ 0 w 119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" h="78">
                  <a:moveTo>
                    <a:pt x="3" y="6"/>
                  </a:moveTo>
                  <a:cubicBezTo>
                    <a:pt x="18" y="35"/>
                    <a:pt x="36" y="57"/>
                    <a:pt x="67" y="70"/>
                  </a:cubicBezTo>
                  <a:cubicBezTo>
                    <a:pt x="74" y="73"/>
                    <a:pt x="92" y="78"/>
                    <a:pt x="100" y="77"/>
                  </a:cubicBezTo>
                  <a:cubicBezTo>
                    <a:pt x="112" y="75"/>
                    <a:pt x="119" y="58"/>
                    <a:pt x="116" y="48"/>
                  </a:cubicBezTo>
                  <a:cubicBezTo>
                    <a:pt x="117" y="78"/>
                    <a:pt x="79" y="72"/>
                    <a:pt x="61" y="62"/>
                  </a:cubicBezTo>
                  <a:cubicBezTo>
                    <a:pt x="50" y="56"/>
                    <a:pt x="38" y="47"/>
                    <a:pt x="28" y="38"/>
                  </a:cubicBezTo>
                  <a:cubicBezTo>
                    <a:pt x="15" y="27"/>
                    <a:pt x="11" y="13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7"/>
            <p:cNvSpPr>
              <a:spLocks/>
            </p:cNvSpPr>
            <p:nvPr/>
          </p:nvSpPr>
          <p:spPr bwMode="auto">
            <a:xfrm>
              <a:off x="2977" y="3027"/>
              <a:ext cx="99" cy="241"/>
            </a:xfrm>
            <a:custGeom>
              <a:avLst/>
              <a:gdLst>
                <a:gd name="T0" fmla="*/ 136 w 69"/>
                <a:gd name="T1" fmla="*/ 0 h 169"/>
                <a:gd name="T2" fmla="*/ 85 w 69"/>
                <a:gd name="T3" fmla="*/ 53 h 169"/>
                <a:gd name="T4" fmla="*/ 49 w 69"/>
                <a:gd name="T5" fmla="*/ 87 h 169"/>
                <a:gd name="T6" fmla="*/ 4 w 69"/>
                <a:gd name="T7" fmla="*/ 197 h 169"/>
                <a:gd name="T8" fmla="*/ 47 w 69"/>
                <a:gd name="T9" fmla="*/ 315 h 169"/>
                <a:gd name="T10" fmla="*/ 142 w 69"/>
                <a:gd name="T11" fmla="*/ 221 h 169"/>
                <a:gd name="T12" fmla="*/ 72 w 69"/>
                <a:gd name="T13" fmla="*/ 299 h 169"/>
                <a:gd name="T14" fmla="*/ 23 w 69"/>
                <a:gd name="T15" fmla="*/ 207 h 169"/>
                <a:gd name="T16" fmla="*/ 52 w 69"/>
                <a:gd name="T17" fmla="*/ 106 h 169"/>
                <a:gd name="T18" fmla="*/ 100 w 69"/>
                <a:gd name="T19" fmla="*/ 51 h 169"/>
                <a:gd name="T20" fmla="*/ 136 w 69"/>
                <a:gd name="T21" fmla="*/ 0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9" h="169">
                  <a:moveTo>
                    <a:pt x="66" y="0"/>
                  </a:moveTo>
                  <a:cubicBezTo>
                    <a:pt x="63" y="10"/>
                    <a:pt x="48" y="20"/>
                    <a:pt x="41" y="26"/>
                  </a:cubicBezTo>
                  <a:cubicBezTo>
                    <a:pt x="35" y="31"/>
                    <a:pt x="30" y="37"/>
                    <a:pt x="24" y="43"/>
                  </a:cubicBezTo>
                  <a:cubicBezTo>
                    <a:pt x="12" y="56"/>
                    <a:pt x="4" y="78"/>
                    <a:pt x="2" y="97"/>
                  </a:cubicBezTo>
                  <a:cubicBezTo>
                    <a:pt x="0" y="116"/>
                    <a:pt x="4" y="144"/>
                    <a:pt x="23" y="155"/>
                  </a:cubicBezTo>
                  <a:cubicBezTo>
                    <a:pt x="47" y="169"/>
                    <a:pt x="62" y="123"/>
                    <a:pt x="69" y="109"/>
                  </a:cubicBezTo>
                  <a:cubicBezTo>
                    <a:pt x="61" y="119"/>
                    <a:pt x="48" y="145"/>
                    <a:pt x="35" y="147"/>
                  </a:cubicBezTo>
                  <a:cubicBezTo>
                    <a:pt x="15" y="149"/>
                    <a:pt x="11" y="116"/>
                    <a:pt x="11" y="102"/>
                  </a:cubicBezTo>
                  <a:cubicBezTo>
                    <a:pt x="11" y="83"/>
                    <a:pt x="14" y="67"/>
                    <a:pt x="25" y="52"/>
                  </a:cubicBezTo>
                  <a:cubicBezTo>
                    <a:pt x="32" y="42"/>
                    <a:pt x="40" y="33"/>
                    <a:pt x="49" y="25"/>
                  </a:cubicBezTo>
                  <a:cubicBezTo>
                    <a:pt x="56" y="19"/>
                    <a:pt x="67" y="9"/>
                    <a:pt x="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/>
            <p:cNvSpPr>
              <a:spLocks/>
            </p:cNvSpPr>
            <p:nvPr/>
          </p:nvSpPr>
          <p:spPr bwMode="auto">
            <a:xfrm>
              <a:off x="2596" y="1631"/>
              <a:ext cx="96" cy="186"/>
            </a:xfrm>
            <a:custGeom>
              <a:avLst/>
              <a:gdLst>
                <a:gd name="T0" fmla="*/ 138 w 67"/>
                <a:gd name="T1" fmla="*/ 30 h 130"/>
                <a:gd name="T2" fmla="*/ 77 w 67"/>
                <a:gd name="T3" fmla="*/ 0 h 130"/>
                <a:gd name="T4" fmla="*/ 16 w 67"/>
                <a:gd name="T5" fmla="*/ 39 h 130"/>
                <a:gd name="T6" fmla="*/ 19 w 67"/>
                <a:gd name="T7" fmla="*/ 143 h 130"/>
                <a:gd name="T8" fmla="*/ 70 w 67"/>
                <a:gd name="T9" fmla="*/ 266 h 130"/>
                <a:gd name="T10" fmla="*/ 39 w 67"/>
                <a:gd name="T11" fmla="*/ 170 h 130"/>
                <a:gd name="T12" fmla="*/ 27 w 67"/>
                <a:gd name="T13" fmla="*/ 134 h 130"/>
                <a:gd name="T14" fmla="*/ 27 w 67"/>
                <a:gd name="T15" fmla="*/ 53 h 130"/>
                <a:gd name="T16" fmla="*/ 76 w 67"/>
                <a:gd name="T17" fmla="*/ 10 h 130"/>
                <a:gd name="T18" fmla="*/ 136 w 67"/>
                <a:gd name="T19" fmla="*/ 29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130">
                  <a:moveTo>
                    <a:pt x="67" y="15"/>
                  </a:moveTo>
                  <a:cubicBezTo>
                    <a:pt x="62" y="2"/>
                    <a:pt x="49" y="0"/>
                    <a:pt x="38" y="0"/>
                  </a:cubicBezTo>
                  <a:cubicBezTo>
                    <a:pt x="23" y="0"/>
                    <a:pt x="15" y="6"/>
                    <a:pt x="8" y="19"/>
                  </a:cubicBezTo>
                  <a:cubicBezTo>
                    <a:pt x="0" y="35"/>
                    <a:pt x="4" y="53"/>
                    <a:pt x="9" y="70"/>
                  </a:cubicBezTo>
                  <a:cubicBezTo>
                    <a:pt x="15" y="90"/>
                    <a:pt x="23" y="112"/>
                    <a:pt x="34" y="130"/>
                  </a:cubicBezTo>
                  <a:cubicBezTo>
                    <a:pt x="24" y="119"/>
                    <a:pt x="24" y="98"/>
                    <a:pt x="19" y="83"/>
                  </a:cubicBezTo>
                  <a:cubicBezTo>
                    <a:pt x="17" y="77"/>
                    <a:pt x="14" y="72"/>
                    <a:pt x="13" y="66"/>
                  </a:cubicBezTo>
                  <a:cubicBezTo>
                    <a:pt x="10" y="54"/>
                    <a:pt x="9" y="38"/>
                    <a:pt x="13" y="26"/>
                  </a:cubicBezTo>
                  <a:cubicBezTo>
                    <a:pt x="18" y="14"/>
                    <a:pt x="24" y="7"/>
                    <a:pt x="37" y="5"/>
                  </a:cubicBezTo>
                  <a:cubicBezTo>
                    <a:pt x="51" y="3"/>
                    <a:pt x="54" y="8"/>
                    <a:pt x="66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/>
            <p:cNvSpPr>
              <a:spLocks/>
            </p:cNvSpPr>
            <p:nvPr/>
          </p:nvSpPr>
          <p:spPr bwMode="auto">
            <a:xfrm>
              <a:off x="3101" y="2656"/>
              <a:ext cx="59" cy="89"/>
            </a:xfrm>
            <a:custGeom>
              <a:avLst/>
              <a:gdLst>
                <a:gd name="T0" fmla="*/ 81 w 41"/>
                <a:gd name="T1" fmla="*/ 1 h 62"/>
                <a:gd name="T2" fmla="*/ 10 w 41"/>
                <a:gd name="T3" fmla="*/ 62 h 62"/>
                <a:gd name="T4" fmla="*/ 52 w 41"/>
                <a:gd name="T5" fmla="*/ 128 h 62"/>
                <a:gd name="T6" fmla="*/ 20 w 41"/>
                <a:gd name="T7" fmla="*/ 99 h 62"/>
                <a:gd name="T8" fmla="*/ 27 w 41"/>
                <a:gd name="T9" fmla="*/ 56 h 62"/>
                <a:gd name="T10" fmla="*/ 85 w 41"/>
                <a:gd name="T11" fmla="*/ 0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62">
                  <a:moveTo>
                    <a:pt x="39" y="1"/>
                  </a:moveTo>
                  <a:cubicBezTo>
                    <a:pt x="25" y="11"/>
                    <a:pt x="10" y="12"/>
                    <a:pt x="5" y="30"/>
                  </a:cubicBezTo>
                  <a:cubicBezTo>
                    <a:pt x="0" y="48"/>
                    <a:pt x="8" y="56"/>
                    <a:pt x="25" y="62"/>
                  </a:cubicBezTo>
                  <a:cubicBezTo>
                    <a:pt x="19" y="57"/>
                    <a:pt x="13" y="56"/>
                    <a:pt x="10" y="48"/>
                  </a:cubicBezTo>
                  <a:cubicBezTo>
                    <a:pt x="8" y="41"/>
                    <a:pt x="10" y="33"/>
                    <a:pt x="13" y="27"/>
                  </a:cubicBezTo>
                  <a:cubicBezTo>
                    <a:pt x="18" y="17"/>
                    <a:pt x="39" y="9"/>
                    <a:pt x="4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/>
            <p:cNvSpPr>
              <a:spLocks/>
            </p:cNvSpPr>
            <p:nvPr/>
          </p:nvSpPr>
          <p:spPr bwMode="auto">
            <a:xfrm>
              <a:off x="4373" y="1323"/>
              <a:ext cx="163" cy="107"/>
            </a:xfrm>
            <a:custGeom>
              <a:avLst/>
              <a:gdLst>
                <a:gd name="T0" fmla="*/ 1 w 114"/>
                <a:gd name="T1" fmla="*/ 148 h 75"/>
                <a:gd name="T2" fmla="*/ 124 w 114"/>
                <a:gd name="T3" fmla="*/ 23 h 75"/>
                <a:gd name="T4" fmla="*/ 190 w 114"/>
                <a:gd name="T5" fmla="*/ 4 h 75"/>
                <a:gd name="T6" fmla="*/ 233 w 114"/>
                <a:gd name="T7" fmla="*/ 53 h 75"/>
                <a:gd name="T8" fmla="*/ 182 w 114"/>
                <a:gd name="T9" fmla="*/ 14 h 75"/>
                <a:gd name="T10" fmla="*/ 127 w 114"/>
                <a:gd name="T11" fmla="*/ 43 h 75"/>
                <a:gd name="T12" fmla="*/ 57 w 114"/>
                <a:gd name="T13" fmla="*/ 96 h 75"/>
                <a:gd name="T14" fmla="*/ 0 w 114"/>
                <a:gd name="T15" fmla="*/ 153 h 7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4" h="75">
                  <a:moveTo>
                    <a:pt x="1" y="73"/>
                  </a:moveTo>
                  <a:cubicBezTo>
                    <a:pt x="20" y="53"/>
                    <a:pt x="40" y="29"/>
                    <a:pt x="61" y="11"/>
                  </a:cubicBezTo>
                  <a:cubicBezTo>
                    <a:pt x="70" y="4"/>
                    <a:pt x="81" y="0"/>
                    <a:pt x="93" y="2"/>
                  </a:cubicBezTo>
                  <a:cubicBezTo>
                    <a:pt x="103" y="4"/>
                    <a:pt x="113" y="15"/>
                    <a:pt x="114" y="26"/>
                  </a:cubicBezTo>
                  <a:cubicBezTo>
                    <a:pt x="112" y="17"/>
                    <a:pt x="97" y="8"/>
                    <a:pt x="89" y="7"/>
                  </a:cubicBezTo>
                  <a:cubicBezTo>
                    <a:pt x="75" y="4"/>
                    <a:pt x="70" y="12"/>
                    <a:pt x="62" y="21"/>
                  </a:cubicBezTo>
                  <a:cubicBezTo>
                    <a:pt x="52" y="31"/>
                    <a:pt x="39" y="39"/>
                    <a:pt x="28" y="47"/>
                  </a:cubicBezTo>
                  <a:cubicBezTo>
                    <a:pt x="20" y="54"/>
                    <a:pt x="2" y="66"/>
                    <a:pt x="0" y="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/>
            <p:cNvSpPr>
              <a:spLocks/>
            </p:cNvSpPr>
            <p:nvPr/>
          </p:nvSpPr>
          <p:spPr bwMode="auto">
            <a:xfrm>
              <a:off x="4354" y="1811"/>
              <a:ext cx="102" cy="97"/>
            </a:xfrm>
            <a:custGeom>
              <a:avLst/>
              <a:gdLst>
                <a:gd name="T0" fmla="*/ 140 w 72"/>
                <a:gd name="T1" fmla="*/ 30 h 68"/>
                <a:gd name="T2" fmla="*/ 64 w 72"/>
                <a:gd name="T3" fmla="*/ 43 h 68"/>
                <a:gd name="T4" fmla="*/ 34 w 72"/>
                <a:gd name="T5" fmla="*/ 91 h 68"/>
                <a:gd name="T6" fmla="*/ 0 w 72"/>
                <a:gd name="T7" fmla="*/ 138 h 68"/>
                <a:gd name="T8" fmla="*/ 74 w 72"/>
                <a:gd name="T9" fmla="*/ 43 h 68"/>
                <a:gd name="T10" fmla="*/ 139 w 72"/>
                <a:gd name="T11" fmla="*/ 27 h 68"/>
                <a:gd name="T12" fmla="*/ 139 w 72"/>
                <a:gd name="T13" fmla="*/ 24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" h="68">
                  <a:moveTo>
                    <a:pt x="70" y="15"/>
                  </a:moveTo>
                  <a:cubicBezTo>
                    <a:pt x="66" y="0"/>
                    <a:pt x="39" y="15"/>
                    <a:pt x="32" y="21"/>
                  </a:cubicBezTo>
                  <a:cubicBezTo>
                    <a:pt x="24" y="27"/>
                    <a:pt x="22" y="37"/>
                    <a:pt x="17" y="45"/>
                  </a:cubicBezTo>
                  <a:cubicBezTo>
                    <a:pt x="13" y="53"/>
                    <a:pt x="4" y="60"/>
                    <a:pt x="0" y="68"/>
                  </a:cubicBezTo>
                  <a:cubicBezTo>
                    <a:pt x="16" y="54"/>
                    <a:pt x="20" y="32"/>
                    <a:pt x="37" y="21"/>
                  </a:cubicBezTo>
                  <a:cubicBezTo>
                    <a:pt x="45" y="16"/>
                    <a:pt x="60" y="8"/>
                    <a:pt x="69" y="13"/>
                  </a:cubicBezTo>
                  <a:cubicBezTo>
                    <a:pt x="72" y="14"/>
                    <a:pt x="70" y="13"/>
                    <a:pt x="69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2"/>
            <p:cNvSpPr>
              <a:spLocks/>
            </p:cNvSpPr>
            <p:nvPr/>
          </p:nvSpPr>
          <p:spPr bwMode="auto">
            <a:xfrm>
              <a:off x="3309" y="2346"/>
              <a:ext cx="290" cy="222"/>
            </a:xfrm>
            <a:custGeom>
              <a:avLst/>
              <a:gdLst>
                <a:gd name="T0" fmla="*/ 86 w 203"/>
                <a:gd name="T1" fmla="*/ 0 h 156"/>
                <a:gd name="T2" fmla="*/ 414 w 203"/>
                <a:gd name="T3" fmla="*/ 178 h 156"/>
                <a:gd name="T4" fmla="*/ 86 w 203"/>
                <a:gd name="T5" fmla="*/ 0 h 1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3" h="156">
                  <a:moveTo>
                    <a:pt x="42" y="0"/>
                  </a:moveTo>
                  <a:cubicBezTo>
                    <a:pt x="38" y="62"/>
                    <a:pt x="50" y="126"/>
                    <a:pt x="203" y="88"/>
                  </a:cubicBezTo>
                  <a:cubicBezTo>
                    <a:pt x="203" y="88"/>
                    <a:pt x="0" y="156"/>
                    <a:pt x="42" y="0"/>
                  </a:cubicBezTo>
                </a:path>
              </a:pathLst>
            </a:custGeom>
            <a:solidFill>
              <a:srgbClr val="732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3"/>
            <p:cNvSpPr>
              <a:spLocks/>
            </p:cNvSpPr>
            <p:nvPr/>
          </p:nvSpPr>
          <p:spPr bwMode="auto">
            <a:xfrm>
              <a:off x="3064" y="1869"/>
              <a:ext cx="615" cy="805"/>
            </a:xfrm>
            <a:custGeom>
              <a:avLst/>
              <a:gdLst>
                <a:gd name="T0" fmla="*/ 855 w 431"/>
                <a:gd name="T1" fmla="*/ 0 h 564"/>
                <a:gd name="T2" fmla="*/ 168 w 431"/>
                <a:gd name="T3" fmla="*/ 414 h 564"/>
                <a:gd name="T4" fmla="*/ 629 w 431"/>
                <a:gd name="T5" fmla="*/ 1149 h 564"/>
                <a:gd name="T6" fmla="*/ 639 w 431"/>
                <a:gd name="T7" fmla="*/ 1149 h 564"/>
                <a:gd name="T8" fmla="*/ 558 w 431"/>
                <a:gd name="T9" fmla="*/ 901 h 564"/>
                <a:gd name="T10" fmla="*/ 445 w 431"/>
                <a:gd name="T11" fmla="*/ 852 h 564"/>
                <a:gd name="T12" fmla="*/ 415 w 431"/>
                <a:gd name="T13" fmla="*/ 749 h 564"/>
                <a:gd name="T14" fmla="*/ 432 w 431"/>
                <a:gd name="T15" fmla="*/ 657 h 564"/>
                <a:gd name="T16" fmla="*/ 878 w 431"/>
                <a:gd name="T17" fmla="*/ 0 h 564"/>
                <a:gd name="T18" fmla="*/ 855 w 431"/>
                <a:gd name="T19" fmla="*/ 0 h 5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1" h="564">
                  <a:moveTo>
                    <a:pt x="420" y="0"/>
                  </a:moveTo>
                  <a:cubicBezTo>
                    <a:pt x="368" y="0"/>
                    <a:pt x="155" y="12"/>
                    <a:pt x="83" y="203"/>
                  </a:cubicBezTo>
                  <a:cubicBezTo>
                    <a:pt x="0" y="420"/>
                    <a:pt x="163" y="553"/>
                    <a:pt x="309" y="564"/>
                  </a:cubicBezTo>
                  <a:cubicBezTo>
                    <a:pt x="311" y="564"/>
                    <a:pt x="313" y="564"/>
                    <a:pt x="314" y="564"/>
                  </a:cubicBezTo>
                  <a:cubicBezTo>
                    <a:pt x="359" y="564"/>
                    <a:pt x="320" y="514"/>
                    <a:pt x="274" y="442"/>
                  </a:cubicBezTo>
                  <a:cubicBezTo>
                    <a:pt x="250" y="440"/>
                    <a:pt x="230" y="432"/>
                    <a:pt x="219" y="418"/>
                  </a:cubicBezTo>
                  <a:cubicBezTo>
                    <a:pt x="208" y="405"/>
                    <a:pt x="204" y="388"/>
                    <a:pt x="204" y="368"/>
                  </a:cubicBezTo>
                  <a:cubicBezTo>
                    <a:pt x="204" y="354"/>
                    <a:pt x="206" y="338"/>
                    <a:pt x="212" y="322"/>
                  </a:cubicBezTo>
                  <a:cubicBezTo>
                    <a:pt x="170" y="208"/>
                    <a:pt x="185" y="80"/>
                    <a:pt x="431" y="0"/>
                  </a:cubicBezTo>
                  <a:cubicBezTo>
                    <a:pt x="431" y="0"/>
                    <a:pt x="427" y="0"/>
                    <a:pt x="420" y="0"/>
                  </a:cubicBezTo>
                </a:path>
              </a:pathLst>
            </a:custGeom>
            <a:solidFill>
              <a:srgbClr val="AFD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4"/>
            <p:cNvSpPr>
              <a:spLocks/>
            </p:cNvSpPr>
            <p:nvPr/>
          </p:nvSpPr>
          <p:spPr bwMode="auto">
            <a:xfrm>
              <a:off x="3341" y="2337"/>
              <a:ext cx="111" cy="157"/>
            </a:xfrm>
            <a:custGeom>
              <a:avLst/>
              <a:gdLst>
                <a:gd name="T0" fmla="*/ 40 w 78"/>
                <a:gd name="T1" fmla="*/ 0 h 110"/>
                <a:gd name="T2" fmla="*/ 28 w 78"/>
                <a:gd name="T3" fmla="*/ 81 h 110"/>
                <a:gd name="T4" fmla="*/ 57 w 78"/>
                <a:gd name="T5" fmla="*/ 177 h 110"/>
                <a:gd name="T6" fmla="*/ 158 w 78"/>
                <a:gd name="T7" fmla="*/ 224 h 110"/>
                <a:gd name="T8" fmla="*/ 154 w 78"/>
                <a:gd name="T9" fmla="*/ 218 h 110"/>
                <a:gd name="T10" fmla="*/ 40 w 78"/>
                <a:gd name="T11" fmla="*/ 13 h 110"/>
                <a:gd name="T12" fmla="*/ 40 w 78"/>
                <a:gd name="T13" fmla="*/ 13 h 110"/>
                <a:gd name="T14" fmla="*/ 40 w 78"/>
                <a:gd name="T15" fmla="*/ 13 h 110"/>
                <a:gd name="T16" fmla="*/ 148 w 78"/>
                <a:gd name="T17" fmla="*/ 208 h 110"/>
                <a:gd name="T18" fmla="*/ 40 w 78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110">
                  <a:moveTo>
                    <a:pt x="20" y="0"/>
                  </a:moveTo>
                  <a:cubicBezTo>
                    <a:pt x="16" y="14"/>
                    <a:pt x="14" y="28"/>
                    <a:pt x="14" y="40"/>
                  </a:cubicBezTo>
                  <a:cubicBezTo>
                    <a:pt x="14" y="59"/>
                    <a:pt x="18" y="75"/>
                    <a:pt x="28" y="87"/>
                  </a:cubicBezTo>
                  <a:cubicBezTo>
                    <a:pt x="38" y="100"/>
                    <a:pt x="55" y="108"/>
                    <a:pt x="78" y="110"/>
                  </a:cubicBezTo>
                  <a:cubicBezTo>
                    <a:pt x="77" y="109"/>
                    <a:pt x="77" y="108"/>
                    <a:pt x="76" y="107"/>
                  </a:cubicBezTo>
                  <a:cubicBezTo>
                    <a:pt x="34" y="103"/>
                    <a:pt x="0" y="79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48"/>
                    <a:pt x="22" y="91"/>
                    <a:pt x="73" y="102"/>
                  </a:cubicBezTo>
                  <a:cubicBezTo>
                    <a:pt x="54" y="71"/>
                    <a:pt x="34" y="36"/>
                    <a:pt x="20" y="0"/>
                  </a:cubicBezTo>
                </a:path>
              </a:pathLst>
            </a:custGeom>
            <a:solidFill>
              <a:srgbClr val="B38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5"/>
            <p:cNvSpPr>
              <a:spLocks/>
            </p:cNvSpPr>
            <p:nvPr/>
          </p:nvSpPr>
          <p:spPr bwMode="auto">
            <a:xfrm>
              <a:off x="3355" y="2328"/>
              <a:ext cx="100" cy="172"/>
            </a:xfrm>
            <a:custGeom>
              <a:avLst/>
              <a:gdLst>
                <a:gd name="T0" fmla="*/ 16 w 70"/>
                <a:gd name="T1" fmla="*/ 0 h 120"/>
                <a:gd name="T2" fmla="*/ 0 w 70"/>
                <a:gd name="T3" fmla="*/ 95 h 120"/>
                <a:gd name="T4" fmla="*/ 30 w 70"/>
                <a:gd name="T5" fmla="*/ 198 h 120"/>
                <a:gd name="T6" fmla="*/ 143 w 70"/>
                <a:gd name="T7" fmla="*/ 247 h 120"/>
                <a:gd name="T8" fmla="*/ 139 w 70"/>
                <a:gd name="T9" fmla="*/ 238 h 120"/>
                <a:gd name="T10" fmla="*/ 37 w 70"/>
                <a:gd name="T11" fmla="*/ 191 h 120"/>
                <a:gd name="T12" fmla="*/ 9 w 70"/>
                <a:gd name="T13" fmla="*/ 95 h 120"/>
                <a:gd name="T14" fmla="*/ 20 w 70"/>
                <a:gd name="T15" fmla="*/ 13 h 120"/>
                <a:gd name="T16" fmla="*/ 16 w 70"/>
                <a:gd name="T17" fmla="*/ 0 h 1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120">
                  <a:moveTo>
                    <a:pt x="8" y="0"/>
                  </a:moveTo>
                  <a:cubicBezTo>
                    <a:pt x="2" y="16"/>
                    <a:pt x="0" y="32"/>
                    <a:pt x="0" y="46"/>
                  </a:cubicBezTo>
                  <a:cubicBezTo>
                    <a:pt x="0" y="66"/>
                    <a:pt x="4" y="83"/>
                    <a:pt x="15" y="96"/>
                  </a:cubicBezTo>
                  <a:cubicBezTo>
                    <a:pt x="26" y="110"/>
                    <a:pt x="46" y="118"/>
                    <a:pt x="70" y="120"/>
                  </a:cubicBezTo>
                  <a:cubicBezTo>
                    <a:pt x="69" y="119"/>
                    <a:pt x="69" y="117"/>
                    <a:pt x="68" y="116"/>
                  </a:cubicBezTo>
                  <a:cubicBezTo>
                    <a:pt x="45" y="114"/>
                    <a:pt x="28" y="106"/>
                    <a:pt x="18" y="93"/>
                  </a:cubicBezTo>
                  <a:cubicBezTo>
                    <a:pt x="8" y="81"/>
                    <a:pt x="4" y="65"/>
                    <a:pt x="4" y="46"/>
                  </a:cubicBezTo>
                  <a:cubicBezTo>
                    <a:pt x="4" y="34"/>
                    <a:pt x="6" y="20"/>
                    <a:pt x="10" y="6"/>
                  </a:cubicBezTo>
                  <a:cubicBezTo>
                    <a:pt x="9" y="4"/>
                    <a:pt x="8" y="2"/>
                    <a:pt x="8" y="0"/>
                  </a:cubicBezTo>
                </a:path>
              </a:pathLst>
            </a:custGeom>
            <a:solidFill>
              <a:srgbClr val="5D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6"/>
            <p:cNvSpPr>
              <a:spLocks/>
            </p:cNvSpPr>
            <p:nvPr/>
          </p:nvSpPr>
          <p:spPr bwMode="auto">
            <a:xfrm>
              <a:off x="3341" y="2346"/>
              <a:ext cx="108" cy="144"/>
            </a:xfrm>
            <a:custGeom>
              <a:avLst/>
              <a:gdLst>
                <a:gd name="T0" fmla="*/ 40 w 76"/>
                <a:gd name="T1" fmla="*/ 0 h 101"/>
                <a:gd name="T2" fmla="*/ 153 w 76"/>
                <a:gd name="T3" fmla="*/ 205 h 101"/>
                <a:gd name="T4" fmla="*/ 148 w 76"/>
                <a:gd name="T5" fmla="*/ 195 h 101"/>
                <a:gd name="T6" fmla="*/ 40 w 76"/>
                <a:gd name="T7" fmla="*/ 0 h 10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6" h="101">
                  <a:moveTo>
                    <a:pt x="20" y="0"/>
                  </a:moveTo>
                  <a:cubicBezTo>
                    <a:pt x="0" y="73"/>
                    <a:pt x="34" y="97"/>
                    <a:pt x="76" y="101"/>
                  </a:cubicBezTo>
                  <a:cubicBezTo>
                    <a:pt x="75" y="100"/>
                    <a:pt x="74" y="98"/>
                    <a:pt x="73" y="96"/>
                  </a:cubicBezTo>
                  <a:cubicBezTo>
                    <a:pt x="22" y="85"/>
                    <a:pt x="17" y="42"/>
                    <a:pt x="20" y="0"/>
                  </a:cubicBezTo>
                </a:path>
              </a:pathLst>
            </a:custGeom>
            <a:solidFill>
              <a:srgbClr val="945D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Oval 37"/>
            <p:cNvSpPr>
              <a:spLocks noChangeArrowheads="1"/>
            </p:cNvSpPr>
            <p:nvPr/>
          </p:nvSpPr>
          <p:spPr bwMode="auto">
            <a:xfrm>
              <a:off x="3341" y="2327"/>
              <a:ext cx="51" cy="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38"/>
            <p:cNvSpPr>
              <a:spLocks noChangeArrowheads="1"/>
            </p:cNvSpPr>
            <p:nvPr/>
          </p:nvSpPr>
          <p:spPr bwMode="auto">
            <a:xfrm>
              <a:off x="3329" y="2249"/>
              <a:ext cx="33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Oval 39"/>
            <p:cNvSpPr>
              <a:spLocks noChangeArrowheads="1"/>
            </p:cNvSpPr>
            <p:nvPr/>
          </p:nvSpPr>
          <p:spPr bwMode="auto">
            <a:xfrm>
              <a:off x="3398" y="2400"/>
              <a:ext cx="11" cy="1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3"/>
          <p:cNvGrpSpPr>
            <a:grpSpLocks/>
          </p:cNvGrpSpPr>
          <p:nvPr/>
        </p:nvGrpSpPr>
        <p:grpSpPr bwMode="auto">
          <a:xfrm>
            <a:off x="5707432" y="3834620"/>
            <a:ext cx="419125" cy="622145"/>
            <a:chOff x="344" y="732"/>
            <a:chExt cx="1955" cy="2491"/>
          </a:xfrm>
        </p:grpSpPr>
        <p:grpSp>
          <p:nvGrpSpPr>
            <p:cNvPr id="64" name="Group 4"/>
            <p:cNvGrpSpPr>
              <a:grpSpLocks/>
            </p:cNvGrpSpPr>
            <p:nvPr/>
          </p:nvGrpSpPr>
          <p:grpSpPr bwMode="auto">
            <a:xfrm>
              <a:off x="889" y="1249"/>
              <a:ext cx="868" cy="1480"/>
              <a:chOff x="889" y="1249"/>
              <a:chExt cx="868" cy="1480"/>
            </a:xfrm>
          </p:grpSpPr>
          <p:sp>
            <p:nvSpPr>
              <p:cNvPr id="1648" name="Freeform 5"/>
              <p:cNvSpPr>
                <a:spLocks/>
              </p:cNvSpPr>
              <p:nvPr/>
            </p:nvSpPr>
            <p:spPr bwMode="auto">
              <a:xfrm>
                <a:off x="1104" y="2329"/>
                <a:ext cx="58" cy="54"/>
              </a:xfrm>
              <a:custGeom>
                <a:avLst/>
                <a:gdLst>
                  <a:gd name="T0" fmla="*/ 50 w 23"/>
                  <a:gd name="T1" fmla="*/ 0 h 20"/>
                  <a:gd name="T2" fmla="*/ 88 w 23"/>
                  <a:gd name="T3" fmla="*/ 51 h 20"/>
                  <a:gd name="T4" fmla="*/ 139 w 23"/>
                  <a:gd name="T5" fmla="*/ 59 h 20"/>
                  <a:gd name="T6" fmla="*/ 139 w 23"/>
                  <a:gd name="T7" fmla="*/ 103 h 20"/>
                  <a:gd name="T8" fmla="*/ 50 w 23"/>
                  <a:gd name="T9" fmla="*/ 124 h 20"/>
                  <a:gd name="T10" fmla="*/ 20 w 23"/>
                  <a:gd name="T11" fmla="*/ 22 h 20"/>
                  <a:gd name="T12" fmla="*/ 50 w 23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8" y="0"/>
                    </a:moveTo>
                    <a:cubicBezTo>
                      <a:pt x="9" y="2"/>
                      <a:pt x="11" y="5"/>
                      <a:pt x="14" y="7"/>
                    </a:cubicBezTo>
                    <a:cubicBezTo>
                      <a:pt x="16" y="8"/>
                      <a:pt x="20" y="9"/>
                      <a:pt x="22" y="8"/>
                    </a:cubicBezTo>
                    <a:cubicBezTo>
                      <a:pt x="23" y="10"/>
                      <a:pt x="23" y="12"/>
                      <a:pt x="22" y="14"/>
                    </a:cubicBezTo>
                    <a:cubicBezTo>
                      <a:pt x="19" y="19"/>
                      <a:pt x="13" y="20"/>
                      <a:pt x="8" y="17"/>
                    </a:cubicBezTo>
                    <a:cubicBezTo>
                      <a:pt x="3" y="14"/>
                      <a:pt x="0" y="8"/>
                      <a:pt x="3" y="3"/>
                    </a:cubicBezTo>
                    <a:cubicBezTo>
                      <a:pt x="4" y="1"/>
                      <a:pt x="6" y="0"/>
                      <a:pt x="8" y="0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" name="Freeform 6"/>
              <p:cNvSpPr>
                <a:spLocks/>
              </p:cNvSpPr>
              <p:nvPr/>
            </p:nvSpPr>
            <p:spPr bwMode="auto">
              <a:xfrm>
                <a:off x="1092" y="2356"/>
                <a:ext cx="55" cy="53"/>
              </a:xfrm>
              <a:custGeom>
                <a:avLst/>
                <a:gdLst>
                  <a:gd name="T0" fmla="*/ 45 w 22"/>
                  <a:gd name="T1" fmla="*/ 0 h 20"/>
                  <a:gd name="T2" fmla="*/ 83 w 22"/>
                  <a:gd name="T3" fmla="*/ 50 h 20"/>
                  <a:gd name="T4" fmla="*/ 138 w 22"/>
                  <a:gd name="T5" fmla="*/ 56 h 20"/>
                  <a:gd name="T6" fmla="*/ 133 w 22"/>
                  <a:gd name="T7" fmla="*/ 98 h 20"/>
                  <a:gd name="T8" fmla="*/ 45 w 22"/>
                  <a:gd name="T9" fmla="*/ 119 h 20"/>
                  <a:gd name="T10" fmla="*/ 13 w 22"/>
                  <a:gd name="T11" fmla="*/ 21 h 20"/>
                  <a:gd name="T12" fmla="*/ 45 w 22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" h="20">
                    <a:moveTo>
                      <a:pt x="7" y="0"/>
                    </a:moveTo>
                    <a:cubicBezTo>
                      <a:pt x="8" y="2"/>
                      <a:pt x="10" y="5"/>
                      <a:pt x="13" y="7"/>
                    </a:cubicBezTo>
                    <a:cubicBezTo>
                      <a:pt x="16" y="8"/>
                      <a:pt x="19" y="9"/>
                      <a:pt x="22" y="8"/>
                    </a:cubicBezTo>
                    <a:cubicBezTo>
                      <a:pt x="22" y="10"/>
                      <a:pt x="22" y="12"/>
                      <a:pt x="21" y="14"/>
                    </a:cubicBezTo>
                    <a:cubicBezTo>
                      <a:pt x="19" y="19"/>
                      <a:pt x="12" y="20"/>
                      <a:pt x="7" y="17"/>
                    </a:cubicBezTo>
                    <a:cubicBezTo>
                      <a:pt x="2" y="14"/>
                      <a:pt x="0" y="8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" name="Freeform 7"/>
              <p:cNvSpPr>
                <a:spLocks/>
              </p:cNvSpPr>
              <p:nvPr/>
            </p:nvSpPr>
            <p:spPr bwMode="auto">
              <a:xfrm>
                <a:off x="1077" y="2383"/>
                <a:ext cx="57" cy="53"/>
              </a:xfrm>
              <a:custGeom>
                <a:avLst/>
                <a:gdLst>
                  <a:gd name="T0" fmla="*/ 42 w 23"/>
                  <a:gd name="T1" fmla="*/ 0 h 20"/>
                  <a:gd name="T2" fmla="*/ 79 w 23"/>
                  <a:gd name="T3" fmla="*/ 50 h 20"/>
                  <a:gd name="T4" fmla="*/ 136 w 23"/>
                  <a:gd name="T5" fmla="*/ 56 h 20"/>
                  <a:gd name="T6" fmla="*/ 129 w 23"/>
                  <a:gd name="T7" fmla="*/ 98 h 20"/>
                  <a:gd name="T8" fmla="*/ 42 w 23"/>
                  <a:gd name="T9" fmla="*/ 119 h 20"/>
                  <a:gd name="T10" fmla="*/ 12 w 23"/>
                  <a:gd name="T11" fmla="*/ 21 h 20"/>
                  <a:gd name="T12" fmla="*/ 42 w 23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7" y="0"/>
                    </a:moveTo>
                    <a:cubicBezTo>
                      <a:pt x="8" y="2"/>
                      <a:pt x="10" y="5"/>
                      <a:pt x="13" y="7"/>
                    </a:cubicBezTo>
                    <a:cubicBezTo>
                      <a:pt x="16" y="9"/>
                      <a:pt x="19" y="9"/>
                      <a:pt x="22" y="8"/>
                    </a:cubicBezTo>
                    <a:cubicBezTo>
                      <a:pt x="23" y="10"/>
                      <a:pt x="22" y="12"/>
                      <a:pt x="21" y="14"/>
                    </a:cubicBezTo>
                    <a:cubicBezTo>
                      <a:pt x="19" y="19"/>
                      <a:pt x="13" y="20"/>
                      <a:pt x="7" y="17"/>
                    </a:cubicBezTo>
                    <a:cubicBezTo>
                      <a:pt x="2" y="14"/>
                      <a:pt x="0" y="8"/>
                      <a:pt x="2" y="3"/>
                    </a:cubicBezTo>
                    <a:cubicBezTo>
                      <a:pt x="3" y="2"/>
                      <a:pt x="5" y="0"/>
                      <a:pt x="7" y="0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" name="Freeform 8"/>
              <p:cNvSpPr>
                <a:spLocks/>
              </p:cNvSpPr>
              <p:nvPr/>
            </p:nvSpPr>
            <p:spPr bwMode="auto">
              <a:xfrm>
                <a:off x="1062" y="2409"/>
                <a:ext cx="57" cy="54"/>
              </a:xfrm>
              <a:custGeom>
                <a:avLst/>
                <a:gdLst>
                  <a:gd name="T0" fmla="*/ 50 w 23"/>
                  <a:gd name="T1" fmla="*/ 0 h 20"/>
                  <a:gd name="T2" fmla="*/ 79 w 23"/>
                  <a:gd name="T3" fmla="*/ 51 h 20"/>
                  <a:gd name="T4" fmla="*/ 136 w 23"/>
                  <a:gd name="T5" fmla="*/ 59 h 20"/>
                  <a:gd name="T6" fmla="*/ 136 w 23"/>
                  <a:gd name="T7" fmla="*/ 103 h 20"/>
                  <a:gd name="T8" fmla="*/ 42 w 23"/>
                  <a:gd name="T9" fmla="*/ 124 h 20"/>
                  <a:gd name="T10" fmla="*/ 17 w 23"/>
                  <a:gd name="T11" fmla="*/ 22 h 20"/>
                  <a:gd name="T12" fmla="*/ 50 w 23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8" y="0"/>
                    </a:moveTo>
                    <a:cubicBezTo>
                      <a:pt x="8" y="2"/>
                      <a:pt x="10" y="5"/>
                      <a:pt x="13" y="7"/>
                    </a:cubicBezTo>
                    <a:cubicBezTo>
                      <a:pt x="16" y="8"/>
                      <a:pt x="19" y="9"/>
                      <a:pt x="22" y="8"/>
                    </a:cubicBezTo>
                    <a:cubicBezTo>
                      <a:pt x="23" y="10"/>
                      <a:pt x="23" y="12"/>
                      <a:pt x="22" y="14"/>
                    </a:cubicBezTo>
                    <a:cubicBezTo>
                      <a:pt x="19" y="19"/>
                      <a:pt x="13" y="20"/>
                      <a:pt x="7" y="17"/>
                    </a:cubicBezTo>
                    <a:cubicBezTo>
                      <a:pt x="2" y="14"/>
                      <a:pt x="0" y="8"/>
                      <a:pt x="3" y="3"/>
                    </a:cubicBezTo>
                    <a:cubicBezTo>
                      <a:pt x="4" y="1"/>
                      <a:pt x="5" y="0"/>
                      <a:pt x="8" y="0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" name="Freeform 9"/>
              <p:cNvSpPr>
                <a:spLocks/>
              </p:cNvSpPr>
              <p:nvPr/>
            </p:nvSpPr>
            <p:spPr bwMode="auto">
              <a:xfrm>
                <a:off x="1047" y="2436"/>
                <a:ext cx="57" cy="53"/>
              </a:xfrm>
              <a:custGeom>
                <a:avLst/>
                <a:gdLst>
                  <a:gd name="T0" fmla="*/ 50 w 23"/>
                  <a:gd name="T1" fmla="*/ 0 h 20"/>
                  <a:gd name="T2" fmla="*/ 79 w 23"/>
                  <a:gd name="T3" fmla="*/ 50 h 20"/>
                  <a:gd name="T4" fmla="*/ 136 w 23"/>
                  <a:gd name="T5" fmla="*/ 56 h 20"/>
                  <a:gd name="T6" fmla="*/ 136 w 23"/>
                  <a:gd name="T7" fmla="*/ 98 h 20"/>
                  <a:gd name="T8" fmla="*/ 50 w 23"/>
                  <a:gd name="T9" fmla="*/ 119 h 20"/>
                  <a:gd name="T10" fmla="*/ 17 w 23"/>
                  <a:gd name="T11" fmla="*/ 21 h 20"/>
                  <a:gd name="T12" fmla="*/ 50 w 23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8" y="0"/>
                    </a:moveTo>
                    <a:cubicBezTo>
                      <a:pt x="9" y="2"/>
                      <a:pt x="11" y="5"/>
                      <a:pt x="13" y="7"/>
                    </a:cubicBezTo>
                    <a:cubicBezTo>
                      <a:pt x="16" y="8"/>
                      <a:pt x="20" y="9"/>
                      <a:pt x="22" y="8"/>
                    </a:cubicBezTo>
                    <a:cubicBezTo>
                      <a:pt x="23" y="10"/>
                      <a:pt x="23" y="12"/>
                      <a:pt x="22" y="14"/>
                    </a:cubicBezTo>
                    <a:cubicBezTo>
                      <a:pt x="19" y="19"/>
                      <a:pt x="13" y="20"/>
                      <a:pt x="8" y="17"/>
                    </a:cubicBezTo>
                    <a:cubicBezTo>
                      <a:pt x="2" y="14"/>
                      <a:pt x="0" y="8"/>
                      <a:pt x="3" y="3"/>
                    </a:cubicBezTo>
                    <a:cubicBezTo>
                      <a:pt x="4" y="1"/>
                      <a:pt x="6" y="0"/>
                      <a:pt x="8" y="0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" name="Freeform 10"/>
              <p:cNvSpPr>
                <a:spLocks/>
              </p:cNvSpPr>
              <p:nvPr/>
            </p:nvSpPr>
            <p:spPr bwMode="auto">
              <a:xfrm>
                <a:off x="1034" y="2463"/>
                <a:ext cx="55" cy="53"/>
              </a:xfrm>
              <a:custGeom>
                <a:avLst/>
                <a:gdLst>
                  <a:gd name="T0" fmla="*/ 45 w 22"/>
                  <a:gd name="T1" fmla="*/ 0 h 20"/>
                  <a:gd name="T2" fmla="*/ 83 w 22"/>
                  <a:gd name="T3" fmla="*/ 50 h 20"/>
                  <a:gd name="T4" fmla="*/ 138 w 22"/>
                  <a:gd name="T5" fmla="*/ 56 h 20"/>
                  <a:gd name="T6" fmla="*/ 133 w 22"/>
                  <a:gd name="T7" fmla="*/ 98 h 20"/>
                  <a:gd name="T8" fmla="*/ 45 w 22"/>
                  <a:gd name="T9" fmla="*/ 119 h 20"/>
                  <a:gd name="T10" fmla="*/ 13 w 22"/>
                  <a:gd name="T11" fmla="*/ 21 h 20"/>
                  <a:gd name="T12" fmla="*/ 45 w 22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" h="20">
                    <a:moveTo>
                      <a:pt x="7" y="0"/>
                    </a:moveTo>
                    <a:cubicBezTo>
                      <a:pt x="8" y="2"/>
                      <a:pt x="10" y="5"/>
                      <a:pt x="13" y="7"/>
                    </a:cubicBezTo>
                    <a:cubicBezTo>
                      <a:pt x="16" y="8"/>
                      <a:pt x="19" y="9"/>
                      <a:pt x="22" y="8"/>
                    </a:cubicBezTo>
                    <a:cubicBezTo>
                      <a:pt x="22" y="10"/>
                      <a:pt x="22" y="12"/>
                      <a:pt x="21" y="14"/>
                    </a:cubicBezTo>
                    <a:cubicBezTo>
                      <a:pt x="19" y="19"/>
                      <a:pt x="12" y="20"/>
                      <a:pt x="7" y="17"/>
                    </a:cubicBezTo>
                    <a:cubicBezTo>
                      <a:pt x="2" y="14"/>
                      <a:pt x="0" y="8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" name="Freeform 11"/>
              <p:cNvSpPr>
                <a:spLocks/>
              </p:cNvSpPr>
              <p:nvPr/>
            </p:nvSpPr>
            <p:spPr bwMode="auto">
              <a:xfrm>
                <a:off x="1019" y="2489"/>
                <a:ext cx="58" cy="54"/>
              </a:xfrm>
              <a:custGeom>
                <a:avLst/>
                <a:gdLst>
                  <a:gd name="T0" fmla="*/ 45 w 23"/>
                  <a:gd name="T1" fmla="*/ 0 h 20"/>
                  <a:gd name="T2" fmla="*/ 83 w 23"/>
                  <a:gd name="T3" fmla="*/ 51 h 20"/>
                  <a:gd name="T4" fmla="*/ 139 w 23"/>
                  <a:gd name="T5" fmla="*/ 59 h 20"/>
                  <a:gd name="T6" fmla="*/ 134 w 23"/>
                  <a:gd name="T7" fmla="*/ 103 h 20"/>
                  <a:gd name="T8" fmla="*/ 45 w 23"/>
                  <a:gd name="T9" fmla="*/ 124 h 20"/>
                  <a:gd name="T10" fmla="*/ 13 w 23"/>
                  <a:gd name="T11" fmla="*/ 22 h 20"/>
                  <a:gd name="T12" fmla="*/ 45 w 23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7" y="0"/>
                    </a:moveTo>
                    <a:cubicBezTo>
                      <a:pt x="8" y="2"/>
                      <a:pt x="10" y="5"/>
                      <a:pt x="13" y="7"/>
                    </a:cubicBezTo>
                    <a:cubicBezTo>
                      <a:pt x="16" y="8"/>
                      <a:pt x="19" y="9"/>
                      <a:pt x="22" y="8"/>
                    </a:cubicBezTo>
                    <a:cubicBezTo>
                      <a:pt x="23" y="10"/>
                      <a:pt x="22" y="12"/>
                      <a:pt x="21" y="14"/>
                    </a:cubicBezTo>
                    <a:cubicBezTo>
                      <a:pt x="19" y="19"/>
                      <a:pt x="12" y="20"/>
                      <a:pt x="7" y="17"/>
                    </a:cubicBezTo>
                    <a:cubicBezTo>
                      <a:pt x="2" y="14"/>
                      <a:pt x="0" y="8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" name="Freeform 12"/>
              <p:cNvSpPr>
                <a:spLocks/>
              </p:cNvSpPr>
              <p:nvPr/>
            </p:nvSpPr>
            <p:spPr bwMode="auto">
              <a:xfrm>
                <a:off x="1004" y="2516"/>
                <a:ext cx="58" cy="53"/>
              </a:xfrm>
              <a:custGeom>
                <a:avLst/>
                <a:gdLst>
                  <a:gd name="T0" fmla="*/ 50 w 23"/>
                  <a:gd name="T1" fmla="*/ 0 h 20"/>
                  <a:gd name="T2" fmla="*/ 83 w 23"/>
                  <a:gd name="T3" fmla="*/ 50 h 20"/>
                  <a:gd name="T4" fmla="*/ 139 w 23"/>
                  <a:gd name="T5" fmla="*/ 56 h 20"/>
                  <a:gd name="T6" fmla="*/ 139 w 23"/>
                  <a:gd name="T7" fmla="*/ 98 h 20"/>
                  <a:gd name="T8" fmla="*/ 45 w 23"/>
                  <a:gd name="T9" fmla="*/ 119 h 20"/>
                  <a:gd name="T10" fmla="*/ 13 w 23"/>
                  <a:gd name="T11" fmla="*/ 21 h 20"/>
                  <a:gd name="T12" fmla="*/ 50 w 23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8" y="0"/>
                    </a:moveTo>
                    <a:cubicBezTo>
                      <a:pt x="8" y="2"/>
                      <a:pt x="10" y="5"/>
                      <a:pt x="13" y="7"/>
                    </a:cubicBezTo>
                    <a:cubicBezTo>
                      <a:pt x="16" y="8"/>
                      <a:pt x="19" y="9"/>
                      <a:pt x="22" y="8"/>
                    </a:cubicBezTo>
                    <a:cubicBezTo>
                      <a:pt x="23" y="10"/>
                      <a:pt x="23" y="12"/>
                      <a:pt x="22" y="14"/>
                    </a:cubicBezTo>
                    <a:cubicBezTo>
                      <a:pt x="19" y="19"/>
                      <a:pt x="13" y="20"/>
                      <a:pt x="7" y="17"/>
                    </a:cubicBezTo>
                    <a:cubicBezTo>
                      <a:pt x="2" y="14"/>
                      <a:pt x="0" y="8"/>
                      <a:pt x="2" y="3"/>
                    </a:cubicBezTo>
                    <a:cubicBezTo>
                      <a:pt x="4" y="1"/>
                      <a:pt x="5" y="0"/>
                      <a:pt x="8" y="0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" name="Freeform 13"/>
              <p:cNvSpPr>
                <a:spLocks/>
              </p:cNvSpPr>
              <p:nvPr/>
            </p:nvSpPr>
            <p:spPr bwMode="auto">
              <a:xfrm>
                <a:off x="989" y="2543"/>
                <a:ext cx="58" cy="53"/>
              </a:xfrm>
              <a:custGeom>
                <a:avLst/>
                <a:gdLst>
                  <a:gd name="T0" fmla="*/ 50 w 23"/>
                  <a:gd name="T1" fmla="*/ 0 h 20"/>
                  <a:gd name="T2" fmla="*/ 83 w 23"/>
                  <a:gd name="T3" fmla="*/ 50 h 20"/>
                  <a:gd name="T4" fmla="*/ 139 w 23"/>
                  <a:gd name="T5" fmla="*/ 56 h 20"/>
                  <a:gd name="T6" fmla="*/ 139 w 23"/>
                  <a:gd name="T7" fmla="*/ 98 h 20"/>
                  <a:gd name="T8" fmla="*/ 50 w 23"/>
                  <a:gd name="T9" fmla="*/ 119 h 20"/>
                  <a:gd name="T10" fmla="*/ 20 w 23"/>
                  <a:gd name="T11" fmla="*/ 21 h 20"/>
                  <a:gd name="T12" fmla="*/ 50 w 23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8" y="0"/>
                    </a:moveTo>
                    <a:cubicBezTo>
                      <a:pt x="9" y="2"/>
                      <a:pt x="11" y="5"/>
                      <a:pt x="13" y="7"/>
                    </a:cubicBezTo>
                    <a:cubicBezTo>
                      <a:pt x="16" y="8"/>
                      <a:pt x="20" y="9"/>
                      <a:pt x="22" y="8"/>
                    </a:cubicBezTo>
                    <a:cubicBezTo>
                      <a:pt x="23" y="10"/>
                      <a:pt x="23" y="12"/>
                      <a:pt x="22" y="14"/>
                    </a:cubicBezTo>
                    <a:cubicBezTo>
                      <a:pt x="19" y="19"/>
                      <a:pt x="13" y="20"/>
                      <a:pt x="8" y="17"/>
                    </a:cubicBezTo>
                    <a:cubicBezTo>
                      <a:pt x="2" y="14"/>
                      <a:pt x="0" y="8"/>
                      <a:pt x="3" y="3"/>
                    </a:cubicBezTo>
                    <a:cubicBezTo>
                      <a:pt x="4" y="1"/>
                      <a:pt x="6" y="0"/>
                      <a:pt x="8" y="0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" name="Freeform 14"/>
              <p:cNvSpPr>
                <a:spLocks/>
              </p:cNvSpPr>
              <p:nvPr/>
            </p:nvSpPr>
            <p:spPr bwMode="auto">
              <a:xfrm>
                <a:off x="977" y="2569"/>
                <a:ext cx="55" cy="54"/>
              </a:xfrm>
              <a:custGeom>
                <a:avLst/>
                <a:gdLst>
                  <a:gd name="T0" fmla="*/ 45 w 22"/>
                  <a:gd name="T1" fmla="*/ 0 h 20"/>
                  <a:gd name="T2" fmla="*/ 83 w 22"/>
                  <a:gd name="T3" fmla="*/ 51 h 20"/>
                  <a:gd name="T4" fmla="*/ 138 w 22"/>
                  <a:gd name="T5" fmla="*/ 59 h 20"/>
                  <a:gd name="T6" fmla="*/ 133 w 22"/>
                  <a:gd name="T7" fmla="*/ 103 h 20"/>
                  <a:gd name="T8" fmla="*/ 45 w 22"/>
                  <a:gd name="T9" fmla="*/ 124 h 20"/>
                  <a:gd name="T10" fmla="*/ 13 w 22"/>
                  <a:gd name="T11" fmla="*/ 22 h 20"/>
                  <a:gd name="T12" fmla="*/ 45 w 22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" h="20">
                    <a:moveTo>
                      <a:pt x="7" y="0"/>
                    </a:moveTo>
                    <a:cubicBezTo>
                      <a:pt x="8" y="2"/>
                      <a:pt x="10" y="5"/>
                      <a:pt x="13" y="7"/>
                    </a:cubicBezTo>
                    <a:cubicBezTo>
                      <a:pt x="16" y="8"/>
                      <a:pt x="19" y="9"/>
                      <a:pt x="22" y="8"/>
                    </a:cubicBezTo>
                    <a:cubicBezTo>
                      <a:pt x="22" y="10"/>
                      <a:pt x="22" y="12"/>
                      <a:pt x="21" y="14"/>
                    </a:cubicBezTo>
                    <a:cubicBezTo>
                      <a:pt x="19" y="19"/>
                      <a:pt x="12" y="20"/>
                      <a:pt x="7" y="17"/>
                    </a:cubicBezTo>
                    <a:cubicBezTo>
                      <a:pt x="2" y="14"/>
                      <a:pt x="0" y="8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" name="Freeform 15"/>
              <p:cNvSpPr>
                <a:spLocks/>
              </p:cNvSpPr>
              <p:nvPr/>
            </p:nvSpPr>
            <p:spPr bwMode="auto">
              <a:xfrm>
                <a:off x="902" y="2577"/>
                <a:ext cx="142" cy="152"/>
              </a:xfrm>
              <a:custGeom>
                <a:avLst/>
                <a:gdLst>
                  <a:gd name="T0" fmla="*/ 100 w 57"/>
                  <a:gd name="T1" fmla="*/ 355 h 57"/>
                  <a:gd name="T2" fmla="*/ 42 w 57"/>
                  <a:gd name="T3" fmla="*/ 99 h 57"/>
                  <a:gd name="T4" fmla="*/ 199 w 57"/>
                  <a:gd name="T5" fmla="*/ 8 h 57"/>
                  <a:gd name="T6" fmla="*/ 229 w 57"/>
                  <a:gd name="T7" fmla="*/ 99 h 57"/>
                  <a:gd name="T8" fmla="*/ 311 w 57"/>
                  <a:gd name="T9" fmla="*/ 85 h 57"/>
                  <a:gd name="T10" fmla="*/ 324 w 57"/>
                  <a:gd name="T11" fmla="*/ 285 h 57"/>
                  <a:gd name="T12" fmla="*/ 100 w 57"/>
                  <a:gd name="T13" fmla="*/ 355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" h="57">
                    <a:moveTo>
                      <a:pt x="16" y="50"/>
                    </a:moveTo>
                    <a:cubicBezTo>
                      <a:pt x="4" y="42"/>
                      <a:pt x="0" y="26"/>
                      <a:pt x="7" y="14"/>
                    </a:cubicBezTo>
                    <a:cubicBezTo>
                      <a:pt x="12" y="5"/>
                      <a:pt x="22" y="0"/>
                      <a:pt x="32" y="1"/>
                    </a:cubicBezTo>
                    <a:cubicBezTo>
                      <a:pt x="30" y="5"/>
                      <a:pt x="32" y="11"/>
                      <a:pt x="37" y="14"/>
                    </a:cubicBezTo>
                    <a:cubicBezTo>
                      <a:pt x="42" y="16"/>
                      <a:pt x="48" y="16"/>
                      <a:pt x="50" y="12"/>
                    </a:cubicBezTo>
                    <a:cubicBezTo>
                      <a:pt x="56" y="20"/>
                      <a:pt x="57" y="31"/>
                      <a:pt x="52" y="40"/>
                    </a:cubicBezTo>
                    <a:cubicBezTo>
                      <a:pt x="45" y="52"/>
                      <a:pt x="29" y="57"/>
                      <a:pt x="16" y="50"/>
                    </a:cubicBezTo>
                    <a:close/>
                  </a:path>
                </a:pathLst>
              </a:custGeom>
              <a:solidFill>
                <a:srgbClr val="FFD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" name="Freeform 16"/>
              <p:cNvSpPr>
                <a:spLocks/>
              </p:cNvSpPr>
              <p:nvPr/>
            </p:nvSpPr>
            <p:spPr bwMode="auto">
              <a:xfrm>
                <a:off x="979" y="2575"/>
                <a:ext cx="33" cy="37"/>
              </a:xfrm>
              <a:custGeom>
                <a:avLst/>
                <a:gdLst>
                  <a:gd name="T0" fmla="*/ 38 w 13"/>
                  <a:gd name="T1" fmla="*/ 85 h 14"/>
                  <a:gd name="T2" fmla="*/ 25 w 13"/>
                  <a:gd name="T3" fmla="*/ 0 h 14"/>
                  <a:gd name="T4" fmla="*/ 84 w 13"/>
                  <a:gd name="T5" fmla="*/ 98 h 14"/>
                  <a:gd name="T6" fmla="*/ 38 w 13"/>
                  <a:gd name="T7" fmla="*/ 85 h 1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6" y="12"/>
                    </a:moveTo>
                    <a:cubicBezTo>
                      <a:pt x="3" y="10"/>
                      <a:pt x="0" y="4"/>
                      <a:pt x="4" y="0"/>
                    </a:cubicBezTo>
                    <a:cubicBezTo>
                      <a:pt x="4" y="4"/>
                      <a:pt x="6" y="12"/>
                      <a:pt x="13" y="14"/>
                    </a:cubicBezTo>
                    <a:cubicBezTo>
                      <a:pt x="11" y="14"/>
                      <a:pt x="9" y="14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" name="Freeform 17"/>
              <p:cNvSpPr>
                <a:spLocks/>
              </p:cNvSpPr>
              <p:nvPr/>
            </p:nvSpPr>
            <p:spPr bwMode="auto">
              <a:xfrm>
                <a:off x="994" y="2548"/>
                <a:ext cx="30" cy="37"/>
              </a:xfrm>
              <a:custGeom>
                <a:avLst/>
                <a:gdLst>
                  <a:gd name="T0" fmla="*/ 38 w 12"/>
                  <a:gd name="T1" fmla="*/ 85 h 14"/>
                  <a:gd name="T2" fmla="*/ 25 w 12"/>
                  <a:gd name="T3" fmla="*/ 0 h 14"/>
                  <a:gd name="T4" fmla="*/ 75 w 12"/>
                  <a:gd name="T5" fmla="*/ 98 h 14"/>
                  <a:gd name="T6" fmla="*/ 38 w 12"/>
                  <a:gd name="T7" fmla="*/ 85 h 1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6" y="12"/>
                    </a:moveTo>
                    <a:cubicBezTo>
                      <a:pt x="2" y="10"/>
                      <a:pt x="0" y="4"/>
                      <a:pt x="4" y="0"/>
                    </a:cubicBezTo>
                    <a:cubicBezTo>
                      <a:pt x="3" y="4"/>
                      <a:pt x="6" y="12"/>
                      <a:pt x="12" y="14"/>
                    </a:cubicBezTo>
                    <a:cubicBezTo>
                      <a:pt x="10" y="14"/>
                      <a:pt x="8" y="13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" name="Freeform 18"/>
              <p:cNvSpPr>
                <a:spLocks/>
              </p:cNvSpPr>
              <p:nvPr/>
            </p:nvSpPr>
            <p:spPr bwMode="auto">
              <a:xfrm>
                <a:off x="1009" y="2524"/>
                <a:ext cx="30" cy="35"/>
              </a:xfrm>
              <a:custGeom>
                <a:avLst/>
                <a:gdLst>
                  <a:gd name="T0" fmla="*/ 38 w 12"/>
                  <a:gd name="T1" fmla="*/ 81 h 13"/>
                  <a:gd name="T2" fmla="*/ 25 w 12"/>
                  <a:gd name="T3" fmla="*/ 0 h 13"/>
                  <a:gd name="T4" fmla="*/ 75 w 12"/>
                  <a:gd name="T5" fmla="*/ 94 h 13"/>
                  <a:gd name="T6" fmla="*/ 38 w 12"/>
                  <a:gd name="T7" fmla="*/ 81 h 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6" y="11"/>
                    </a:moveTo>
                    <a:cubicBezTo>
                      <a:pt x="2" y="9"/>
                      <a:pt x="0" y="3"/>
                      <a:pt x="4" y="0"/>
                    </a:cubicBezTo>
                    <a:cubicBezTo>
                      <a:pt x="3" y="3"/>
                      <a:pt x="6" y="11"/>
                      <a:pt x="12" y="13"/>
                    </a:cubicBezTo>
                    <a:cubicBezTo>
                      <a:pt x="10" y="13"/>
                      <a:pt x="8" y="13"/>
                      <a:pt x="6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" name="Freeform 19"/>
              <p:cNvSpPr>
                <a:spLocks/>
              </p:cNvSpPr>
              <p:nvPr/>
            </p:nvSpPr>
            <p:spPr bwMode="auto">
              <a:xfrm>
                <a:off x="1024" y="2495"/>
                <a:ext cx="30" cy="37"/>
              </a:xfrm>
              <a:custGeom>
                <a:avLst/>
                <a:gdLst>
                  <a:gd name="T0" fmla="*/ 38 w 12"/>
                  <a:gd name="T1" fmla="*/ 85 h 14"/>
                  <a:gd name="T2" fmla="*/ 25 w 12"/>
                  <a:gd name="T3" fmla="*/ 0 h 14"/>
                  <a:gd name="T4" fmla="*/ 75 w 12"/>
                  <a:gd name="T5" fmla="*/ 90 h 14"/>
                  <a:gd name="T6" fmla="*/ 38 w 12"/>
                  <a:gd name="T7" fmla="*/ 85 h 1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6" y="12"/>
                    </a:moveTo>
                    <a:cubicBezTo>
                      <a:pt x="2" y="10"/>
                      <a:pt x="0" y="4"/>
                      <a:pt x="4" y="0"/>
                    </a:cubicBezTo>
                    <a:cubicBezTo>
                      <a:pt x="3" y="4"/>
                      <a:pt x="6" y="12"/>
                      <a:pt x="12" y="13"/>
                    </a:cubicBezTo>
                    <a:cubicBezTo>
                      <a:pt x="10" y="14"/>
                      <a:pt x="8" y="13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" name="Freeform 20"/>
              <p:cNvSpPr>
                <a:spLocks/>
              </p:cNvSpPr>
              <p:nvPr/>
            </p:nvSpPr>
            <p:spPr bwMode="auto">
              <a:xfrm>
                <a:off x="1037" y="2471"/>
                <a:ext cx="32" cy="34"/>
              </a:xfrm>
              <a:custGeom>
                <a:avLst/>
                <a:gdLst>
                  <a:gd name="T0" fmla="*/ 42 w 13"/>
                  <a:gd name="T1" fmla="*/ 76 h 13"/>
                  <a:gd name="T2" fmla="*/ 25 w 13"/>
                  <a:gd name="T3" fmla="*/ 0 h 13"/>
                  <a:gd name="T4" fmla="*/ 79 w 13"/>
                  <a:gd name="T5" fmla="*/ 89 h 13"/>
                  <a:gd name="T6" fmla="*/ 42 w 13"/>
                  <a:gd name="T7" fmla="*/ 76 h 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7" y="11"/>
                    </a:moveTo>
                    <a:cubicBezTo>
                      <a:pt x="3" y="9"/>
                      <a:pt x="0" y="3"/>
                      <a:pt x="4" y="0"/>
                    </a:cubicBezTo>
                    <a:cubicBezTo>
                      <a:pt x="4" y="3"/>
                      <a:pt x="6" y="11"/>
                      <a:pt x="13" y="13"/>
                    </a:cubicBezTo>
                    <a:cubicBezTo>
                      <a:pt x="11" y="13"/>
                      <a:pt x="9" y="13"/>
                      <a:pt x="7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" name="Freeform 21"/>
              <p:cNvSpPr>
                <a:spLocks/>
              </p:cNvSpPr>
              <p:nvPr/>
            </p:nvSpPr>
            <p:spPr bwMode="auto">
              <a:xfrm>
                <a:off x="1052" y="2441"/>
                <a:ext cx="30" cy="38"/>
              </a:xfrm>
              <a:custGeom>
                <a:avLst/>
                <a:gdLst>
                  <a:gd name="T0" fmla="*/ 38 w 12"/>
                  <a:gd name="T1" fmla="*/ 90 h 14"/>
                  <a:gd name="T2" fmla="*/ 25 w 12"/>
                  <a:gd name="T3" fmla="*/ 0 h 14"/>
                  <a:gd name="T4" fmla="*/ 75 w 12"/>
                  <a:gd name="T5" fmla="*/ 103 h 14"/>
                  <a:gd name="T6" fmla="*/ 38 w 12"/>
                  <a:gd name="T7" fmla="*/ 90 h 1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6" y="12"/>
                    </a:moveTo>
                    <a:cubicBezTo>
                      <a:pt x="2" y="10"/>
                      <a:pt x="0" y="4"/>
                      <a:pt x="4" y="0"/>
                    </a:cubicBezTo>
                    <a:cubicBezTo>
                      <a:pt x="3" y="4"/>
                      <a:pt x="6" y="12"/>
                      <a:pt x="12" y="14"/>
                    </a:cubicBezTo>
                    <a:cubicBezTo>
                      <a:pt x="10" y="14"/>
                      <a:pt x="8" y="13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" name="Freeform 22"/>
              <p:cNvSpPr>
                <a:spLocks/>
              </p:cNvSpPr>
              <p:nvPr/>
            </p:nvSpPr>
            <p:spPr bwMode="auto">
              <a:xfrm>
                <a:off x="1067" y="2417"/>
                <a:ext cx="30" cy="35"/>
              </a:xfrm>
              <a:custGeom>
                <a:avLst/>
                <a:gdLst>
                  <a:gd name="T0" fmla="*/ 38 w 12"/>
                  <a:gd name="T1" fmla="*/ 81 h 13"/>
                  <a:gd name="T2" fmla="*/ 25 w 12"/>
                  <a:gd name="T3" fmla="*/ 0 h 13"/>
                  <a:gd name="T4" fmla="*/ 75 w 12"/>
                  <a:gd name="T5" fmla="*/ 94 h 13"/>
                  <a:gd name="T6" fmla="*/ 38 w 12"/>
                  <a:gd name="T7" fmla="*/ 81 h 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6" y="11"/>
                    </a:moveTo>
                    <a:cubicBezTo>
                      <a:pt x="2" y="9"/>
                      <a:pt x="0" y="3"/>
                      <a:pt x="4" y="0"/>
                    </a:cubicBezTo>
                    <a:cubicBezTo>
                      <a:pt x="3" y="3"/>
                      <a:pt x="6" y="11"/>
                      <a:pt x="12" y="13"/>
                    </a:cubicBezTo>
                    <a:cubicBezTo>
                      <a:pt x="10" y="13"/>
                      <a:pt x="8" y="13"/>
                      <a:pt x="6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" name="Freeform 23"/>
              <p:cNvSpPr>
                <a:spLocks/>
              </p:cNvSpPr>
              <p:nvPr/>
            </p:nvSpPr>
            <p:spPr bwMode="auto">
              <a:xfrm>
                <a:off x="1079" y="2391"/>
                <a:ext cx="33" cy="37"/>
              </a:xfrm>
              <a:custGeom>
                <a:avLst/>
                <a:gdLst>
                  <a:gd name="T0" fmla="*/ 46 w 13"/>
                  <a:gd name="T1" fmla="*/ 77 h 14"/>
                  <a:gd name="T2" fmla="*/ 33 w 13"/>
                  <a:gd name="T3" fmla="*/ 0 h 14"/>
                  <a:gd name="T4" fmla="*/ 84 w 13"/>
                  <a:gd name="T5" fmla="*/ 90 h 14"/>
                  <a:gd name="T6" fmla="*/ 46 w 13"/>
                  <a:gd name="T7" fmla="*/ 77 h 1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7" y="11"/>
                    </a:moveTo>
                    <a:cubicBezTo>
                      <a:pt x="3" y="9"/>
                      <a:pt x="0" y="3"/>
                      <a:pt x="5" y="0"/>
                    </a:cubicBezTo>
                    <a:cubicBezTo>
                      <a:pt x="4" y="4"/>
                      <a:pt x="6" y="11"/>
                      <a:pt x="13" y="13"/>
                    </a:cubicBezTo>
                    <a:cubicBezTo>
                      <a:pt x="11" y="14"/>
                      <a:pt x="9" y="13"/>
                      <a:pt x="7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" name="Freeform 24"/>
              <p:cNvSpPr>
                <a:spLocks/>
              </p:cNvSpPr>
              <p:nvPr/>
            </p:nvSpPr>
            <p:spPr bwMode="auto">
              <a:xfrm>
                <a:off x="1094" y="2361"/>
                <a:ext cx="33" cy="38"/>
              </a:xfrm>
              <a:custGeom>
                <a:avLst/>
                <a:gdLst>
                  <a:gd name="T0" fmla="*/ 46 w 13"/>
                  <a:gd name="T1" fmla="*/ 90 h 14"/>
                  <a:gd name="T2" fmla="*/ 33 w 13"/>
                  <a:gd name="T3" fmla="*/ 0 h 14"/>
                  <a:gd name="T4" fmla="*/ 84 w 13"/>
                  <a:gd name="T5" fmla="*/ 103 h 14"/>
                  <a:gd name="T6" fmla="*/ 46 w 13"/>
                  <a:gd name="T7" fmla="*/ 90 h 1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7" y="12"/>
                    </a:moveTo>
                    <a:cubicBezTo>
                      <a:pt x="3" y="10"/>
                      <a:pt x="0" y="4"/>
                      <a:pt x="5" y="0"/>
                    </a:cubicBezTo>
                    <a:cubicBezTo>
                      <a:pt x="4" y="4"/>
                      <a:pt x="7" y="12"/>
                      <a:pt x="13" y="14"/>
                    </a:cubicBezTo>
                    <a:cubicBezTo>
                      <a:pt x="11" y="14"/>
                      <a:pt x="9" y="13"/>
                      <a:pt x="7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" name="Freeform 25"/>
              <p:cNvSpPr>
                <a:spLocks/>
              </p:cNvSpPr>
              <p:nvPr/>
            </p:nvSpPr>
            <p:spPr bwMode="auto">
              <a:xfrm>
                <a:off x="1109" y="2335"/>
                <a:ext cx="30" cy="37"/>
              </a:xfrm>
              <a:custGeom>
                <a:avLst/>
                <a:gdLst>
                  <a:gd name="T0" fmla="*/ 38 w 12"/>
                  <a:gd name="T1" fmla="*/ 85 h 14"/>
                  <a:gd name="T2" fmla="*/ 25 w 12"/>
                  <a:gd name="T3" fmla="*/ 0 h 14"/>
                  <a:gd name="T4" fmla="*/ 75 w 12"/>
                  <a:gd name="T5" fmla="*/ 90 h 14"/>
                  <a:gd name="T6" fmla="*/ 38 w 12"/>
                  <a:gd name="T7" fmla="*/ 85 h 1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6" y="12"/>
                    </a:moveTo>
                    <a:cubicBezTo>
                      <a:pt x="3" y="9"/>
                      <a:pt x="0" y="3"/>
                      <a:pt x="4" y="0"/>
                    </a:cubicBezTo>
                    <a:cubicBezTo>
                      <a:pt x="4" y="4"/>
                      <a:pt x="6" y="12"/>
                      <a:pt x="12" y="13"/>
                    </a:cubicBezTo>
                    <a:cubicBezTo>
                      <a:pt x="11" y="14"/>
                      <a:pt x="9" y="13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9" name="Freeform 26"/>
              <p:cNvSpPr>
                <a:spLocks/>
              </p:cNvSpPr>
              <p:nvPr/>
            </p:nvSpPr>
            <p:spPr bwMode="auto">
              <a:xfrm>
                <a:off x="1104" y="2329"/>
                <a:ext cx="58" cy="54"/>
              </a:xfrm>
              <a:custGeom>
                <a:avLst/>
                <a:gdLst>
                  <a:gd name="T0" fmla="*/ 50 w 23"/>
                  <a:gd name="T1" fmla="*/ 0 h 20"/>
                  <a:gd name="T2" fmla="*/ 88 w 23"/>
                  <a:gd name="T3" fmla="*/ 51 h 20"/>
                  <a:gd name="T4" fmla="*/ 139 w 23"/>
                  <a:gd name="T5" fmla="*/ 59 h 20"/>
                  <a:gd name="T6" fmla="*/ 139 w 23"/>
                  <a:gd name="T7" fmla="*/ 103 h 20"/>
                  <a:gd name="T8" fmla="*/ 50 w 23"/>
                  <a:gd name="T9" fmla="*/ 124 h 20"/>
                  <a:gd name="T10" fmla="*/ 20 w 23"/>
                  <a:gd name="T11" fmla="*/ 22 h 20"/>
                  <a:gd name="T12" fmla="*/ 50 w 23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8" y="0"/>
                    </a:moveTo>
                    <a:cubicBezTo>
                      <a:pt x="9" y="2"/>
                      <a:pt x="11" y="5"/>
                      <a:pt x="14" y="7"/>
                    </a:cubicBezTo>
                    <a:cubicBezTo>
                      <a:pt x="16" y="8"/>
                      <a:pt x="20" y="9"/>
                      <a:pt x="22" y="8"/>
                    </a:cubicBezTo>
                    <a:cubicBezTo>
                      <a:pt x="23" y="10"/>
                      <a:pt x="23" y="12"/>
                      <a:pt x="22" y="14"/>
                    </a:cubicBezTo>
                    <a:cubicBezTo>
                      <a:pt x="19" y="19"/>
                      <a:pt x="13" y="20"/>
                      <a:pt x="8" y="17"/>
                    </a:cubicBezTo>
                    <a:cubicBezTo>
                      <a:pt x="3" y="14"/>
                      <a:pt x="0" y="8"/>
                      <a:pt x="3" y="3"/>
                    </a:cubicBezTo>
                    <a:cubicBezTo>
                      <a:pt x="4" y="1"/>
                      <a:pt x="6" y="0"/>
                      <a:pt x="8" y="0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" name="Freeform 27"/>
              <p:cNvSpPr>
                <a:spLocks/>
              </p:cNvSpPr>
              <p:nvPr/>
            </p:nvSpPr>
            <p:spPr bwMode="auto">
              <a:xfrm>
                <a:off x="1092" y="2356"/>
                <a:ext cx="55" cy="53"/>
              </a:xfrm>
              <a:custGeom>
                <a:avLst/>
                <a:gdLst>
                  <a:gd name="T0" fmla="*/ 45 w 22"/>
                  <a:gd name="T1" fmla="*/ 0 h 20"/>
                  <a:gd name="T2" fmla="*/ 83 w 22"/>
                  <a:gd name="T3" fmla="*/ 50 h 20"/>
                  <a:gd name="T4" fmla="*/ 138 w 22"/>
                  <a:gd name="T5" fmla="*/ 56 h 20"/>
                  <a:gd name="T6" fmla="*/ 133 w 22"/>
                  <a:gd name="T7" fmla="*/ 98 h 20"/>
                  <a:gd name="T8" fmla="*/ 45 w 22"/>
                  <a:gd name="T9" fmla="*/ 119 h 20"/>
                  <a:gd name="T10" fmla="*/ 13 w 22"/>
                  <a:gd name="T11" fmla="*/ 21 h 20"/>
                  <a:gd name="T12" fmla="*/ 45 w 22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" h="20">
                    <a:moveTo>
                      <a:pt x="7" y="0"/>
                    </a:moveTo>
                    <a:cubicBezTo>
                      <a:pt x="8" y="2"/>
                      <a:pt x="10" y="5"/>
                      <a:pt x="13" y="7"/>
                    </a:cubicBezTo>
                    <a:cubicBezTo>
                      <a:pt x="16" y="8"/>
                      <a:pt x="19" y="9"/>
                      <a:pt x="22" y="8"/>
                    </a:cubicBezTo>
                    <a:cubicBezTo>
                      <a:pt x="22" y="10"/>
                      <a:pt x="22" y="12"/>
                      <a:pt x="21" y="14"/>
                    </a:cubicBezTo>
                    <a:cubicBezTo>
                      <a:pt x="19" y="19"/>
                      <a:pt x="12" y="20"/>
                      <a:pt x="7" y="17"/>
                    </a:cubicBezTo>
                    <a:cubicBezTo>
                      <a:pt x="2" y="14"/>
                      <a:pt x="0" y="8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" name="Freeform 28"/>
              <p:cNvSpPr>
                <a:spLocks/>
              </p:cNvSpPr>
              <p:nvPr/>
            </p:nvSpPr>
            <p:spPr bwMode="auto">
              <a:xfrm>
                <a:off x="1077" y="2383"/>
                <a:ext cx="57" cy="53"/>
              </a:xfrm>
              <a:custGeom>
                <a:avLst/>
                <a:gdLst>
                  <a:gd name="T0" fmla="*/ 42 w 23"/>
                  <a:gd name="T1" fmla="*/ 0 h 20"/>
                  <a:gd name="T2" fmla="*/ 79 w 23"/>
                  <a:gd name="T3" fmla="*/ 50 h 20"/>
                  <a:gd name="T4" fmla="*/ 136 w 23"/>
                  <a:gd name="T5" fmla="*/ 56 h 20"/>
                  <a:gd name="T6" fmla="*/ 129 w 23"/>
                  <a:gd name="T7" fmla="*/ 98 h 20"/>
                  <a:gd name="T8" fmla="*/ 42 w 23"/>
                  <a:gd name="T9" fmla="*/ 119 h 20"/>
                  <a:gd name="T10" fmla="*/ 12 w 23"/>
                  <a:gd name="T11" fmla="*/ 21 h 20"/>
                  <a:gd name="T12" fmla="*/ 42 w 23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7" y="0"/>
                    </a:moveTo>
                    <a:cubicBezTo>
                      <a:pt x="8" y="2"/>
                      <a:pt x="10" y="5"/>
                      <a:pt x="13" y="7"/>
                    </a:cubicBezTo>
                    <a:cubicBezTo>
                      <a:pt x="16" y="9"/>
                      <a:pt x="19" y="9"/>
                      <a:pt x="22" y="8"/>
                    </a:cubicBezTo>
                    <a:cubicBezTo>
                      <a:pt x="23" y="10"/>
                      <a:pt x="22" y="12"/>
                      <a:pt x="21" y="14"/>
                    </a:cubicBezTo>
                    <a:cubicBezTo>
                      <a:pt x="19" y="19"/>
                      <a:pt x="13" y="20"/>
                      <a:pt x="7" y="17"/>
                    </a:cubicBezTo>
                    <a:cubicBezTo>
                      <a:pt x="2" y="14"/>
                      <a:pt x="0" y="8"/>
                      <a:pt x="2" y="3"/>
                    </a:cubicBezTo>
                    <a:cubicBezTo>
                      <a:pt x="3" y="2"/>
                      <a:pt x="5" y="0"/>
                      <a:pt x="7" y="0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2" name="Freeform 29"/>
              <p:cNvSpPr>
                <a:spLocks/>
              </p:cNvSpPr>
              <p:nvPr/>
            </p:nvSpPr>
            <p:spPr bwMode="auto">
              <a:xfrm>
                <a:off x="1062" y="2409"/>
                <a:ext cx="57" cy="54"/>
              </a:xfrm>
              <a:custGeom>
                <a:avLst/>
                <a:gdLst>
                  <a:gd name="T0" fmla="*/ 50 w 23"/>
                  <a:gd name="T1" fmla="*/ 0 h 20"/>
                  <a:gd name="T2" fmla="*/ 79 w 23"/>
                  <a:gd name="T3" fmla="*/ 51 h 20"/>
                  <a:gd name="T4" fmla="*/ 136 w 23"/>
                  <a:gd name="T5" fmla="*/ 59 h 20"/>
                  <a:gd name="T6" fmla="*/ 136 w 23"/>
                  <a:gd name="T7" fmla="*/ 103 h 20"/>
                  <a:gd name="T8" fmla="*/ 42 w 23"/>
                  <a:gd name="T9" fmla="*/ 124 h 20"/>
                  <a:gd name="T10" fmla="*/ 17 w 23"/>
                  <a:gd name="T11" fmla="*/ 22 h 20"/>
                  <a:gd name="T12" fmla="*/ 50 w 23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8" y="0"/>
                    </a:moveTo>
                    <a:cubicBezTo>
                      <a:pt x="8" y="2"/>
                      <a:pt x="10" y="5"/>
                      <a:pt x="13" y="7"/>
                    </a:cubicBezTo>
                    <a:cubicBezTo>
                      <a:pt x="16" y="8"/>
                      <a:pt x="19" y="9"/>
                      <a:pt x="22" y="8"/>
                    </a:cubicBezTo>
                    <a:cubicBezTo>
                      <a:pt x="23" y="10"/>
                      <a:pt x="23" y="12"/>
                      <a:pt x="22" y="14"/>
                    </a:cubicBezTo>
                    <a:cubicBezTo>
                      <a:pt x="19" y="19"/>
                      <a:pt x="13" y="20"/>
                      <a:pt x="7" y="17"/>
                    </a:cubicBezTo>
                    <a:cubicBezTo>
                      <a:pt x="2" y="14"/>
                      <a:pt x="0" y="8"/>
                      <a:pt x="3" y="3"/>
                    </a:cubicBezTo>
                    <a:cubicBezTo>
                      <a:pt x="4" y="1"/>
                      <a:pt x="5" y="0"/>
                      <a:pt x="8" y="0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3" name="Freeform 30"/>
              <p:cNvSpPr>
                <a:spLocks/>
              </p:cNvSpPr>
              <p:nvPr/>
            </p:nvSpPr>
            <p:spPr bwMode="auto">
              <a:xfrm>
                <a:off x="1047" y="2436"/>
                <a:ext cx="57" cy="53"/>
              </a:xfrm>
              <a:custGeom>
                <a:avLst/>
                <a:gdLst>
                  <a:gd name="T0" fmla="*/ 50 w 23"/>
                  <a:gd name="T1" fmla="*/ 0 h 20"/>
                  <a:gd name="T2" fmla="*/ 79 w 23"/>
                  <a:gd name="T3" fmla="*/ 50 h 20"/>
                  <a:gd name="T4" fmla="*/ 136 w 23"/>
                  <a:gd name="T5" fmla="*/ 56 h 20"/>
                  <a:gd name="T6" fmla="*/ 136 w 23"/>
                  <a:gd name="T7" fmla="*/ 98 h 20"/>
                  <a:gd name="T8" fmla="*/ 50 w 23"/>
                  <a:gd name="T9" fmla="*/ 119 h 20"/>
                  <a:gd name="T10" fmla="*/ 17 w 23"/>
                  <a:gd name="T11" fmla="*/ 21 h 20"/>
                  <a:gd name="T12" fmla="*/ 50 w 23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8" y="0"/>
                    </a:moveTo>
                    <a:cubicBezTo>
                      <a:pt x="9" y="2"/>
                      <a:pt x="11" y="5"/>
                      <a:pt x="13" y="7"/>
                    </a:cubicBezTo>
                    <a:cubicBezTo>
                      <a:pt x="16" y="8"/>
                      <a:pt x="20" y="9"/>
                      <a:pt x="22" y="8"/>
                    </a:cubicBezTo>
                    <a:cubicBezTo>
                      <a:pt x="23" y="10"/>
                      <a:pt x="23" y="12"/>
                      <a:pt x="22" y="14"/>
                    </a:cubicBezTo>
                    <a:cubicBezTo>
                      <a:pt x="19" y="19"/>
                      <a:pt x="13" y="20"/>
                      <a:pt x="8" y="17"/>
                    </a:cubicBezTo>
                    <a:cubicBezTo>
                      <a:pt x="2" y="14"/>
                      <a:pt x="0" y="8"/>
                      <a:pt x="3" y="3"/>
                    </a:cubicBezTo>
                    <a:cubicBezTo>
                      <a:pt x="4" y="1"/>
                      <a:pt x="6" y="0"/>
                      <a:pt x="8" y="0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4" name="Freeform 31"/>
              <p:cNvSpPr>
                <a:spLocks/>
              </p:cNvSpPr>
              <p:nvPr/>
            </p:nvSpPr>
            <p:spPr bwMode="auto">
              <a:xfrm>
                <a:off x="1034" y="2463"/>
                <a:ext cx="55" cy="53"/>
              </a:xfrm>
              <a:custGeom>
                <a:avLst/>
                <a:gdLst>
                  <a:gd name="T0" fmla="*/ 45 w 22"/>
                  <a:gd name="T1" fmla="*/ 0 h 20"/>
                  <a:gd name="T2" fmla="*/ 83 w 22"/>
                  <a:gd name="T3" fmla="*/ 50 h 20"/>
                  <a:gd name="T4" fmla="*/ 138 w 22"/>
                  <a:gd name="T5" fmla="*/ 56 h 20"/>
                  <a:gd name="T6" fmla="*/ 133 w 22"/>
                  <a:gd name="T7" fmla="*/ 98 h 20"/>
                  <a:gd name="T8" fmla="*/ 45 w 22"/>
                  <a:gd name="T9" fmla="*/ 119 h 20"/>
                  <a:gd name="T10" fmla="*/ 13 w 22"/>
                  <a:gd name="T11" fmla="*/ 21 h 20"/>
                  <a:gd name="T12" fmla="*/ 45 w 22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" h="20">
                    <a:moveTo>
                      <a:pt x="7" y="0"/>
                    </a:moveTo>
                    <a:cubicBezTo>
                      <a:pt x="8" y="2"/>
                      <a:pt x="10" y="5"/>
                      <a:pt x="13" y="7"/>
                    </a:cubicBezTo>
                    <a:cubicBezTo>
                      <a:pt x="16" y="8"/>
                      <a:pt x="19" y="9"/>
                      <a:pt x="22" y="8"/>
                    </a:cubicBezTo>
                    <a:cubicBezTo>
                      <a:pt x="22" y="10"/>
                      <a:pt x="22" y="12"/>
                      <a:pt x="21" y="14"/>
                    </a:cubicBezTo>
                    <a:cubicBezTo>
                      <a:pt x="19" y="19"/>
                      <a:pt x="12" y="20"/>
                      <a:pt x="7" y="17"/>
                    </a:cubicBezTo>
                    <a:cubicBezTo>
                      <a:pt x="2" y="14"/>
                      <a:pt x="0" y="8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" name="Freeform 32"/>
              <p:cNvSpPr>
                <a:spLocks/>
              </p:cNvSpPr>
              <p:nvPr/>
            </p:nvSpPr>
            <p:spPr bwMode="auto">
              <a:xfrm>
                <a:off x="1019" y="2489"/>
                <a:ext cx="58" cy="54"/>
              </a:xfrm>
              <a:custGeom>
                <a:avLst/>
                <a:gdLst>
                  <a:gd name="T0" fmla="*/ 45 w 23"/>
                  <a:gd name="T1" fmla="*/ 0 h 20"/>
                  <a:gd name="T2" fmla="*/ 83 w 23"/>
                  <a:gd name="T3" fmla="*/ 51 h 20"/>
                  <a:gd name="T4" fmla="*/ 139 w 23"/>
                  <a:gd name="T5" fmla="*/ 59 h 20"/>
                  <a:gd name="T6" fmla="*/ 134 w 23"/>
                  <a:gd name="T7" fmla="*/ 103 h 20"/>
                  <a:gd name="T8" fmla="*/ 45 w 23"/>
                  <a:gd name="T9" fmla="*/ 124 h 20"/>
                  <a:gd name="T10" fmla="*/ 13 w 23"/>
                  <a:gd name="T11" fmla="*/ 22 h 20"/>
                  <a:gd name="T12" fmla="*/ 45 w 23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7" y="0"/>
                    </a:moveTo>
                    <a:cubicBezTo>
                      <a:pt x="8" y="2"/>
                      <a:pt x="10" y="5"/>
                      <a:pt x="13" y="7"/>
                    </a:cubicBezTo>
                    <a:cubicBezTo>
                      <a:pt x="16" y="8"/>
                      <a:pt x="19" y="9"/>
                      <a:pt x="22" y="8"/>
                    </a:cubicBezTo>
                    <a:cubicBezTo>
                      <a:pt x="23" y="10"/>
                      <a:pt x="22" y="12"/>
                      <a:pt x="21" y="14"/>
                    </a:cubicBezTo>
                    <a:cubicBezTo>
                      <a:pt x="19" y="19"/>
                      <a:pt x="12" y="20"/>
                      <a:pt x="7" y="17"/>
                    </a:cubicBezTo>
                    <a:cubicBezTo>
                      <a:pt x="2" y="14"/>
                      <a:pt x="0" y="8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6" name="Freeform 33"/>
              <p:cNvSpPr>
                <a:spLocks/>
              </p:cNvSpPr>
              <p:nvPr/>
            </p:nvSpPr>
            <p:spPr bwMode="auto">
              <a:xfrm>
                <a:off x="1004" y="2516"/>
                <a:ext cx="58" cy="53"/>
              </a:xfrm>
              <a:custGeom>
                <a:avLst/>
                <a:gdLst>
                  <a:gd name="T0" fmla="*/ 50 w 23"/>
                  <a:gd name="T1" fmla="*/ 0 h 20"/>
                  <a:gd name="T2" fmla="*/ 83 w 23"/>
                  <a:gd name="T3" fmla="*/ 50 h 20"/>
                  <a:gd name="T4" fmla="*/ 139 w 23"/>
                  <a:gd name="T5" fmla="*/ 56 h 20"/>
                  <a:gd name="T6" fmla="*/ 139 w 23"/>
                  <a:gd name="T7" fmla="*/ 98 h 20"/>
                  <a:gd name="T8" fmla="*/ 45 w 23"/>
                  <a:gd name="T9" fmla="*/ 119 h 20"/>
                  <a:gd name="T10" fmla="*/ 13 w 23"/>
                  <a:gd name="T11" fmla="*/ 21 h 20"/>
                  <a:gd name="T12" fmla="*/ 50 w 23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8" y="0"/>
                    </a:moveTo>
                    <a:cubicBezTo>
                      <a:pt x="8" y="2"/>
                      <a:pt x="10" y="5"/>
                      <a:pt x="13" y="7"/>
                    </a:cubicBezTo>
                    <a:cubicBezTo>
                      <a:pt x="16" y="8"/>
                      <a:pt x="19" y="9"/>
                      <a:pt x="22" y="8"/>
                    </a:cubicBezTo>
                    <a:cubicBezTo>
                      <a:pt x="23" y="10"/>
                      <a:pt x="23" y="12"/>
                      <a:pt x="22" y="14"/>
                    </a:cubicBezTo>
                    <a:cubicBezTo>
                      <a:pt x="19" y="19"/>
                      <a:pt x="13" y="20"/>
                      <a:pt x="7" y="17"/>
                    </a:cubicBezTo>
                    <a:cubicBezTo>
                      <a:pt x="2" y="14"/>
                      <a:pt x="0" y="8"/>
                      <a:pt x="2" y="3"/>
                    </a:cubicBezTo>
                    <a:cubicBezTo>
                      <a:pt x="4" y="1"/>
                      <a:pt x="5" y="0"/>
                      <a:pt x="8" y="0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7" name="Freeform 34"/>
              <p:cNvSpPr>
                <a:spLocks/>
              </p:cNvSpPr>
              <p:nvPr/>
            </p:nvSpPr>
            <p:spPr bwMode="auto">
              <a:xfrm>
                <a:off x="989" y="2543"/>
                <a:ext cx="58" cy="53"/>
              </a:xfrm>
              <a:custGeom>
                <a:avLst/>
                <a:gdLst>
                  <a:gd name="T0" fmla="*/ 50 w 23"/>
                  <a:gd name="T1" fmla="*/ 0 h 20"/>
                  <a:gd name="T2" fmla="*/ 83 w 23"/>
                  <a:gd name="T3" fmla="*/ 50 h 20"/>
                  <a:gd name="T4" fmla="*/ 139 w 23"/>
                  <a:gd name="T5" fmla="*/ 56 h 20"/>
                  <a:gd name="T6" fmla="*/ 139 w 23"/>
                  <a:gd name="T7" fmla="*/ 98 h 20"/>
                  <a:gd name="T8" fmla="*/ 50 w 23"/>
                  <a:gd name="T9" fmla="*/ 119 h 20"/>
                  <a:gd name="T10" fmla="*/ 20 w 23"/>
                  <a:gd name="T11" fmla="*/ 21 h 20"/>
                  <a:gd name="T12" fmla="*/ 50 w 23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8" y="0"/>
                    </a:moveTo>
                    <a:cubicBezTo>
                      <a:pt x="9" y="2"/>
                      <a:pt x="11" y="5"/>
                      <a:pt x="13" y="7"/>
                    </a:cubicBezTo>
                    <a:cubicBezTo>
                      <a:pt x="16" y="8"/>
                      <a:pt x="20" y="9"/>
                      <a:pt x="22" y="8"/>
                    </a:cubicBezTo>
                    <a:cubicBezTo>
                      <a:pt x="23" y="10"/>
                      <a:pt x="23" y="12"/>
                      <a:pt x="22" y="14"/>
                    </a:cubicBezTo>
                    <a:cubicBezTo>
                      <a:pt x="19" y="19"/>
                      <a:pt x="13" y="20"/>
                      <a:pt x="8" y="17"/>
                    </a:cubicBezTo>
                    <a:cubicBezTo>
                      <a:pt x="2" y="14"/>
                      <a:pt x="0" y="8"/>
                      <a:pt x="3" y="3"/>
                    </a:cubicBezTo>
                    <a:cubicBezTo>
                      <a:pt x="4" y="1"/>
                      <a:pt x="6" y="0"/>
                      <a:pt x="8" y="0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8" name="Freeform 35"/>
              <p:cNvSpPr>
                <a:spLocks/>
              </p:cNvSpPr>
              <p:nvPr/>
            </p:nvSpPr>
            <p:spPr bwMode="auto">
              <a:xfrm>
                <a:off x="977" y="2569"/>
                <a:ext cx="55" cy="54"/>
              </a:xfrm>
              <a:custGeom>
                <a:avLst/>
                <a:gdLst>
                  <a:gd name="T0" fmla="*/ 45 w 22"/>
                  <a:gd name="T1" fmla="*/ 0 h 20"/>
                  <a:gd name="T2" fmla="*/ 83 w 22"/>
                  <a:gd name="T3" fmla="*/ 51 h 20"/>
                  <a:gd name="T4" fmla="*/ 138 w 22"/>
                  <a:gd name="T5" fmla="*/ 59 h 20"/>
                  <a:gd name="T6" fmla="*/ 133 w 22"/>
                  <a:gd name="T7" fmla="*/ 103 h 20"/>
                  <a:gd name="T8" fmla="*/ 45 w 22"/>
                  <a:gd name="T9" fmla="*/ 124 h 20"/>
                  <a:gd name="T10" fmla="*/ 13 w 22"/>
                  <a:gd name="T11" fmla="*/ 22 h 20"/>
                  <a:gd name="T12" fmla="*/ 45 w 22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" h="20">
                    <a:moveTo>
                      <a:pt x="7" y="0"/>
                    </a:moveTo>
                    <a:cubicBezTo>
                      <a:pt x="8" y="2"/>
                      <a:pt x="10" y="5"/>
                      <a:pt x="13" y="7"/>
                    </a:cubicBezTo>
                    <a:cubicBezTo>
                      <a:pt x="16" y="8"/>
                      <a:pt x="19" y="9"/>
                      <a:pt x="22" y="8"/>
                    </a:cubicBezTo>
                    <a:cubicBezTo>
                      <a:pt x="22" y="10"/>
                      <a:pt x="22" y="12"/>
                      <a:pt x="21" y="14"/>
                    </a:cubicBezTo>
                    <a:cubicBezTo>
                      <a:pt x="19" y="19"/>
                      <a:pt x="12" y="20"/>
                      <a:pt x="7" y="17"/>
                    </a:cubicBezTo>
                    <a:cubicBezTo>
                      <a:pt x="2" y="14"/>
                      <a:pt x="0" y="8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9" name="Freeform 36"/>
              <p:cNvSpPr>
                <a:spLocks/>
              </p:cNvSpPr>
              <p:nvPr/>
            </p:nvSpPr>
            <p:spPr bwMode="auto">
              <a:xfrm>
                <a:off x="902" y="2577"/>
                <a:ext cx="142" cy="152"/>
              </a:xfrm>
              <a:custGeom>
                <a:avLst/>
                <a:gdLst>
                  <a:gd name="T0" fmla="*/ 100 w 57"/>
                  <a:gd name="T1" fmla="*/ 355 h 57"/>
                  <a:gd name="T2" fmla="*/ 42 w 57"/>
                  <a:gd name="T3" fmla="*/ 99 h 57"/>
                  <a:gd name="T4" fmla="*/ 199 w 57"/>
                  <a:gd name="T5" fmla="*/ 8 h 57"/>
                  <a:gd name="T6" fmla="*/ 229 w 57"/>
                  <a:gd name="T7" fmla="*/ 99 h 57"/>
                  <a:gd name="T8" fmla="*/ 311 w 57"/>
                  <a:gd name="T9" fmla="*/ 85 h 57"/>
                  <a:gd name="T10" fmla="*/ 324 w 57"/>
                  <a:gd name="T11" fmla="*/ 285 h 57"/>
                  <a:gd name="T12" fmla="*/ 100 w 57"/>
                  <a:gd name="T13" fmla="*/ 355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" h="57">
                    <a:moveTo>
                      <a:pt x="16" y="50"/>
                    </a:moveTo>
                    <a:cubicBezTo>
                      <a:pt x="4" y="42"/>
                      <a:pt x="0" y="26"/>
                      <a:pt x="7" y="14"/>
                    </a:cubicBezTo>
                    <a:cubicBezTo>
                      <a:pt x="12" y="5"/>
                      <a:pt x="22" y="0"/>
                      <a:pt x="32" y="1"/>
                    </a:cubicBezTo>
                    <a:cubicBezTo>
                      <a:pt x="30" y="5"/>
                      <a:pt x="32" y="11"/>
                      <a:pt x="37" y="14"/>
                    </a:cubicBezTo>
                    <a:cubicBezTo>
                      <a:pt x="42" y="16"/>
                      <a:pt x="48" y="16"/>
                      <a:pt x="50" y="12"/>
                    </a:cubicBezTo>
                    <a:cubicBezTo>
                      <a:pt x="56" y="20"/>
                      <a:pt x="57" y="31"/>
                      <a:pt x="52" y="40"/>
                    </a:cubicBezTo>
                    <a:cubicBezTo>
                      <a:pt x="45" y="52"/>
                      <a:pt x="29" y="57"/>
                      <a:pt x="16" y="50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0" name="Freeform 37"/>
              <p:cNvSpPr>
                <a:spLocks/>
              </p:cNvSpPr>
              <p:nvPr/>
            </p:nvSpPr>
            <p:spPr bwMode="auto">
              <a:xfrm>
                <a:off x="1482" y="1599"/>
                <a:ext cx="57" cy="53"/>
              </a:xfrm>
              <a:custGeom>
                <a:avLst/>
                <a:gdLst>
                  <a:gd name="T0" fmla="*/ 5 w 23"/>
                  <a:gd name="T1" fmla="*/ 77 h 20"/>
                  <a:gd name="T2" fmla="*/ 62 w 23"/>
                  <a:gd name="T3" fmla="*/ 90 h 20"/>
                  <a:gd name="T4" fmla="*/ 92 w 23"/>
                  <a:gd name="T5" fmla="*/ 140 h 20"/>
                  <a:gd name="T6" fmla="*/ 124 w 23"/>
                  <a:gd name="T7" fmla="*/ 111 h 20"/>
                  <a:gd name="T8" fmla="*/ 92 w 23"/>
                  <a:gd name="T9" fmla="*/ 21 h 20"/>
                  <a:gd name="T10" fmla="*/ 5 w 23"/>
                  <a:gd name="T11" fmla="*/ 34 h 20"/>
                  <a:gd name="T12" fmla="*/ 5 w 23"/>
                  <a:gd name="T13" fmla="*/ 77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11"/>
                    </a:moveTo>
                    <a:cubicBezTo>
                      <a:pt x="3" y="11"/>
                      <a:pt x="7" y="11"/>
                      <a:pt x="10" y="13"/>
                    </a:cubicBezTo>
                    <a:cubicBezTo>
                      <a:pt x="13" y="14"/>
                      <a:pt x="15" y="17"/>
                      <a:pt x="15" y="20"/>
                    </a:cubicBezTo>
                    <a:cubicBezTo>
                      <a:pt x="17" y="19"/>
                      <a:pt x="19" y="18"/>
                      <a:pt x="20" y="16"/>
                    </a:cubicBezTo>
                    <a:cubicBezTo>
                      <a:pt x="23" y="12"/>
                      <a:pt x="20" y="6"/>
                      <a:pt x="15" y="3"/>
                    </a:cubicBezTo>
                    <a:cubicBezTo>
                      <a:pt x="10" y="0"/>
                      <a:pt x="4" y="1"/>
                      <a:pt x="1" y="5"/>
                    </a:cubicBezTo>
                    <a:cubicBezTo>
                      <a:pt x="0" y="7"/>
                      <a:pt x="0" y="9"/>
                      <a:pt x="1" y="11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1" name="Freeform 38"/>
              <p:cNvSpPr>
                <a:spLocks/>
              </p:cNvSpPr>
              <p:nvPr/>
            </p:nvSpPr>
            <p:spPr bwMode="auto">
              <a:xfrm>
                <a:off x="1497" y="1572"/>
                <a:ext cx="55" cy="53"/>
              </a:xfrm>
              <a:custGeom>
                <a:avLst/>
                <a:gdLst>
                  <a:gd name="T0" fmla="*/ 0 w 22"/>
                  <a:gd name="T1" fmla="*/ 77 h 20"/>
                  <a:gd name="T2" fmla="*/ 58 w 22"/>
                  <a:gd name="T3" fmla="*/ 90 h 20"/>
                  <a:gd name="T4" fmla="*/ 95 w 22"/>
                  <a:gd name="T5" fmla="*/ 140 h 20"/>
                  <a:gd name="T6" fmla="*/ 125 w 22"/>
                  <a:gd name="T7" fmla="*/ 111 h 20"/>
                  <a:gd name="T8" fmla="*/ 95 w 22"/>
                  <a:gd name="T9" fmla="*/ 21 h 20"/>
                  <a:gd name="T10" fmla="*/ 8 w 22"/>
                  <a:gd name="T11" fmla="*/ 34 h 20"/>
                  <a:gd name="T12" fmla="*/ 0 w 22"/>
                  <a:gd name="T13" fmla="*/ 77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" h="20">
                    <a:moveTo>
                      <a:pt x="0" y="11"/>
                    </a:moveTo>
                    <a:cubicBezTo>
                      <a:pt x="3" y="11"/>
                      <a:pt x="6" y="11"/>
                      <a:pt x="9" y="13"/>
                    </a:cubicBezTo>
                    <a:cubicBezTo>
                      <a:pt x="12" y="14"/>
                      <a:pt x="14" y="17"/>
                      <a:pt x="15" y="20"/>
                    </a:cubicBezTo>
                    <a:cubicBezTo>
                      <a:pt x="17" y="19"/>
                      <a:pt x="19" y="18"/>
                      <a:pt x="20" y="16"/>
                    </a:cubicBezTo>
                    <a:cubicBezTo>
                      <a:pt x="22" y="12"/>
                      <a:pt x="20" y="6"/>
                      <a:pt x="15" y="3"/>
                    </a:cubicBezTo>
                    <a:cubicBezTo>
                      <a:pt x="10" y="0"/>
                      <a:pt x="3" y="1"/>
                      <a:pt x="1" y="5"/>
                    </a:cubicBezTo>
                    <a:cubicBezTo>
                      <a:pt x="0" y="7"/>
                      <a:pt x="0" y="9"/>
                      <a:pt x="0" y="11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2" name="Freeform 39"/>
              <p:cNvSpPr>
                <a:spLocks/>
              </p:cNvSpPr>
              <p:nvPr/>
            </p:nvSpPr>
            <p:spPr bwMode="auto">
              <a:xfrm>
                <a:off x="1509" y="1545"/>
                <a:ext cx="58" cy="54"/>
              </a:xfrm>
              <a:custGeom>
                <a:avLst/>
                <a:gdLst>
                  <a:gd name="T0" fmla="*/ 8 w 23"/>
                  <a:gd name="T1" fmla="*/ 81 h 20"/>
                  <a:gd name="T2" fmla="*/ 63 w 23"/>
                  <a:gd name="T3" fmla="*/ 95 h 20"/>
                  <a:gd name="T4" fmla="*/ 101 w 23"/>
                  <a:gd name="T5" fmla="*/ 146 h 20"/>
                  <a:gd name="T6" fmla="*/ 134 w 23"/>
                  <a:gd name="T7" fmla="*/ 116 h 20"/>
                  <a:gd name="T8" fmla="*/ 101 w 23"/>
                  <a:gd name="T9" fmla="*/ 14 h 20"/>
                  <a:gd name="T10" fmla="*/ 8 w 23"/>
                  <a:gd name="T11" fmla="*/ 38 h 20"/>
                  <a:gd name="T12" fmla="*/ 8 w 23"/>
                  <a:gd name="T13" fmla="*/ 81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11"/>
                    </a:moveTo>
                    <a:cubicBezTo>
                      <a:pt x="4" y="11"/>
                      <a:pt x="7" y="11"/>
                      <a:pt x="10" y="13"/>
                    </a:cubicBezTo>
                    <a:cubicBezTo>
                      <a:pt x="13" y="14"/>
                      <a:pt x="15" y="17"/>
                      <a:pt x="16" y="20"/>
                    </a:cubicBezTo>
                    <a:cubicBezTo>
                      <a:pt x="18" y="19"/>
                      <a:pt x="20" y="18"/>
                      <a:pt x="21" y="16"/>
                    </a:cubicBezTo>
                    <a:cubicBezTo>
                      <a:pt x="23" y="11"/>
                      <a:pt x="21" y="5"/>
                      <a:pt x="16" y="2"/>
                    </a:cubicBezTo>
                    <a:cubicBezTo>
                      <a:pt x="10" y="0"/>
                      <a:pt x="4" y="1"/>
                      <a:pt x="1" y="5"/>
                    </a:cubicBezTo>
                    <a:cubicBezTo>
                      <a:pt x="0" y="7"/>
                      <a:pt x="0" y="9"/>
                      <a:pt x="1" y="11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3" name="Freeform 40"/>
              <p:cNvSpPr>
                <a:spLocks/>
              </p:cNvSpPr>
              <p:nvPr/>
            </p:nvSpPr>
            <p:spPr bwMode="auto">
              <a:xfrm>
                <a:off x="1524" y="1516"/>
                <a:ext cx="58" cy="53"/>
              </a:xfrm>
              <a:custGeom>
                <a:avLst/>
                <a:gdLst>
                  <a:gd name="T0" fmla="*/ 8 w 23"/>
                  <a:gd name="T1" fmla="*/ 85 h 20"/>
                  <a:gd name="T2" fmla="*/ 63 w 23"/>
                  <a:gd name="T3" fmla="*/ 90 h 20"/>
                  <a:gd name="T4" fmla="*/ 96 w 23"/>
                  <a:gd name="T5" fmla="*/ 140 h 20"/>
                  <a:gd name="T6" fmla="*/ 126 w 23"/>
                  <a:gd name="T7" fmla="*/ 119 h 20"/>
                  <a:gd name="T8" fmla="*/ 96 w 23"/>
                  <a:gd name="T9" fmla="*/ 21 h 20"/>
                  <a:gd name="T10" fmla="*/ 8 w 23"/>
                  <a:gd name="T11" fmla="*/ 42 h 20"/>
                  <a:gd name="T12" fmla="*/ 8 w 23"/>
                  <a:gd name="T13" fmla="*/ 8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12"/>
                    </a:moveTo>
                    <a:cubicBezTo>
                      <a:pt x="3" y="11"/>
                      <a:pt x="7" y="12"/>
                      <a:pt x="10" y="13"/>
                    </a:cubicBezTo>
                    <a:cubicBezTo>
                      <a:pt x="12" y="15"/>
                      <a:pt x="14" y="18"/>
                      <a:pt x="15" y="20"/>
                    </a:cubicBezTo>
                    <a:cubicBezTo>
                      <a:pt x="17" y="20"/>
                      <a:pt x="19" y="19"/>
                      <a:pt x="20" y="17"/>
                    </a:cubicBezTo>
                    <a:cubicBezTo>
                      <a:pt x="23" y="12"/>
                      <a:pt x="20" y="6"/>
                      <a:pt x="15" y="3"/>
                    </a:cubicBezTo>
                    <a:cubicBezTo>
                      <a:pt x="10" y="0"/>
                      <a:pt x="4" y="2"/>
                      <a:pt x="1" y="6"/>
                    </a:cubicBezTo>
                    <a:cubicBezTo>
                      <a:pt x="0" y="8"/>
                      <a:pt x="0" y="10"/>
                      <a:pt x="1" y="12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4" name="Freeform 41"/>
              <p:cNvSpPr>
                <a:spLocks/>
              </p:cNvSpPr>
              <p:nvPr/>
            </p:nvSpPr>
            <p:spPr bwMode="auto">
              <a:xfrm>
                <a:off x="1539" y="1489"/>
                <a:ext cx="55" cy="54"/>
              </a:xfrm>
              <a:custGeom>
                <a:avLst/>
                <a:gdLst>
                  <a:gd name="T0" fmla="*/ 0 w 22"/>
                  <a:gd name="T1" fmla="*/ 86 h 20"/>
                  <a:gd name="T2" fmla="*/ 58 w 22"/>
                  <a:gd name="T3" fmla="*/ 95 h 20"/>
                  <a:gd name="T4" fmla="*/ 95 w 22"/>
                  <a:gd name="T5" fmla="*/ 146 h 20"/>
                  <a:gd name="T6" fmla="*/ 125 w 22"/>
                  <a:gd name="T7" fmla="*/ 124 h 20"/>
                  <a:gd name="T8" fmla="*/ 95 w 22"/>
                  <a:gd name="T9" fmla="*/ 22 h 20"/>
                  <a:gd name="T10" fmla="*/ 8 w 22"/>
                  <a:gd name="T11" fmla="*/ 43 h 20"/>
                  <a:gd name="T12" fmla="*/ 0 w 22"/>
                  <a:gd name="T13" fmla="*/ 86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" h="20">
                    <a:moveTo>
                      <a:pt x="0" y="12"/>
                    </a:moveTo>
                    <a:cubicBezTo>
                      <a:pt x="3" y="11"/>
                      <a:pt x="6" y="12"/>
                      <a:pt x="9" y="13"/>
                    </a:cubicBezTo>
                    <a:cubicBezTo>
                      <a:pt x="12" y="15"/>
                      <a:pt x="14" y="18"/>
                      <a:pt x="15" y="20"/>
                    </a:cubicBezTo>
                    <a:cubicBezTo>
                      <a:pt x="17" y="20"/>
                      <a:pt x="19" y="19"/>
                      <a:pt x="20" y="17"/>
                    </a:cubicBezTo>
                    <a:cubicBezTo>
                      <a:pt x="22" y="12"/>
                      <a:pt x="20" y="6"/>
                      <a:pt x="15" y="3"/>
                    </a:cubicBezTo>
                    <a:cubicBezTo>
                      <a:pt x="9" y="0"/>
                      <a:pt x="3" y="2"/>
                      <a:pt x="1" y="6"/>
                    </a:cubicBezTo>
                    <a:cubicBezTo>
                      <a:pt x="0" y="8"/>
                      <a:pt x="0" y="10"/>
                      <a:pt x="0" y="12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5" name="Freeform 42"/>
              <p:cNvSpPr>
                <a:spLocks/>
              </p:cNvSpPr>
              <p:nvPr/>
            </p:nvSpPr>
            <p:spPr bwMode="auto">
              <a:xfrm>
                <a:off x="1552" y="1463"/>
                <a:ext cx="57" cy="53"/>
              </a:xfrm>
              <a:custGeom>
                <a:avLst/>
                <a:gdLst>
                  <a:gd name="T0" fmla="*/ 5 w 23"/>
                  <a:gd name="T1" fmla="*/ 85 h 20"/>
                  <a:gd name="T2" fmla="*/ 62 w 23"/>
                  <a:gd name="T3" fmla="*/ 90 h 20"/>
                  <a:gd name="T4" fmla="*/ 99 w 23"/>
                  <a:gd name="T5" fmla="*/ 140 h 20"/>
                  <a:gd name="T6" fmla="*/ 129 w 23"/>
                  <a:gd name="T7" fmla="*/ 119 h 20"/>
                  <a:gd name="T8" fmla="*/ 92 w 23"/>
                  <a:gd name="T9" fmla="*/ 21 h 20"/>
                  <a:gd name="T10" fmla="*/ 5 w 23"/>
                  <a:gd name="T11" fmla="*/ 42 h 20"/>
                  <a:gd name="T12" fmla="*/ 5 w 23"/>
                  <a:gd name="T13" fmla="*/ 8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12"/>
                    </a:moveTo>
                    <a:cubicBezTo>
                      <a:pt x="4" y="11"/>
                      <a:pt x="7" y="12"/>
                      <a:pt x="10" y="13"/>
                    </a:cubicBezTo>
                    <a:cubicBezTo>
                      <a:pt x="13" y="15"/>
                      <a:pt x="15" y="18"/>
                      <a:pt x="16" y="20"/>
                    </a:cubicBezTo>
                    <a:cubicBezTo>
                      <a:pt x="18" y="20"/>
                      <a:pt x="19" y="19"/>
                      <a:pt x="21" y="17"/>
                    </a:cubicBezTo>
                    <a:cubicBezTo>
                      <a:pt x="23" y="12"/>
                      <a:pt x="21" y="6"/>
                      <a:pt x="15" y="3"/>
                    </a:cubicBezTo>
                    <a:cubicBezTo>
                      <a:pt x="10" y="0"/>
                      <a:pt x="4" y="2"/>
                      <a:pt x="1" y="6"/>
                    </a:cubicBezTo>
                    <a:cubicBezTo>
                      <a:pt x="0" y="8"/>
                      <a:pt x="0" y="10"/>
                      <a:pt x="1" y="12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6" name="Freeform 43"/>
              <p:cNvSpPr>
                <a:spLocks/>
              </p:cNvSpPr>
              <p:nvPr/>
            </p:nvSpPr>
            <p:spPr bwMode="auto">
              <a:xfrm>
                <a:off x="1567" y="1436"/>
                <a:ext cx="57" cy="53"/>
              </a:xfrm>
              <a:custGeom>
                <a:avLst/>
                <a:gdLst>
                  <a:gd name="T0" fmla="*/ 0 w 23"/>
                  <a:gd name="T1" fmla="*/ 85 h 20"/>
                  <a:gd name="T2" fmla="*/ 55 w 23"/>
                  <a:gd name="T3" fmla="*/ 90 h 20"/>
                  <a:gd name="T4" fmla="*/ 92 w 23"/>
                  <a:gd name="T5" fmla="*/ 140 h 20"/>
                  <a:gd name="T6" fmla="*/ 124 w 23"/>
                  <a:gd name="T7" fmla="*/ 119 h 20"/>
                  <a:gd name="T8" fmla="*/ 92 w 23"/>
                  <a:gd name="T9" fmla="*/ 21 h 20"/>
                  <a:gd name="T10" fmla="*/ 5 w 23"/>
                  <a:gd name="T11" fmla="*/ 42 h 20"/>
                  <a:gd name="T12" fmla="*/ 0 w 23"/>
                  <a:gd name="T13" fmla="*/ 8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0" y="12"/>
                    </a:moveTo>
                    <a:cubicBezTo>
                      <a:pt x="3" y="11"/>
                      <a:pt x="6" y="12"/>
                      <a:pt x="9" y="13"/>
                    </a:cubicBezTo>
                    <a:cubicBezTo>
                      <a:pt x="12" y="15"/>
                      <a:pt x="14" y="18"/>
                      <a:pt x="15" y="20"/>
                    </a:cubicBezTo>
                    <a:cubicBezTo>
                      <a:pt x="17" y="20"/>
                      <a:pt x="19" y="19"/>
                      <a:pt x="20" y="17"/>
                    </a:cubicBezTo>
                    <a:cubicBezTo>
                      <a:pt x="23" y="12"/>
                      <a:pt x="20" y="6"/>
                      <a:pt x="15" y="3"/>
                    </a:cubicBezTo>
                    <a:cubicBezTo>
                      <a:pt x="10" y="0"/>
                      <a:pt x="3" y="1"/>
                      <a:pt x="1" y="6"/>
                    </a:cubicBezTo>
                    <a:cubicBezTo>
                      <a:pt x="0" y="8"/>
                      <a:pt x="0" y="10"/>
                      <a:pt x="0" y="12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7" name="Freeform 44"/>
              <p:cNvSpPr>
                <a:spLocks/>
              </p:cNvSpPr>
              <p:nvPr/>
            </p:nvSpPr>
            <p:spPr bwMode="auto">
              <a:xfrm>
                <a:off x="1579" y="1409"/>
                <a:ext cx="58" cy="54"/>
              </a:xfrm>
              <a:custGeom>
                <a:avLst/>
                <a:gdLst>
                  <a:gd name="T0" fmla="*/ 8 w 23"/>
                  <a:gd name="T1" fmla="*/ 86 h 20"/>
                  <a:gd name="T2" fmla="*/ 63 w 23"/>
                  <a:gd name="T3" fmla="*/ 95 h 20"/>
                  <a:gd name="T4" fmla="*/ 101 w 23"/>
                  <a:gd name="T5" fmla="*/ 146 h 20"/>
                  <a:gd name="T6" fmla="*/ 134 w 23"/>
                  <a:gd name="T7" fmla="*/ 124 h 20"/>
                  <a:gd name="T8" fmla="*/ 101 w 23"/>
                  <a:gd name="T9" fmla="*/ 22 h 20"/>
                  <a:gd name="T10" fmla="*/ 13 w 23"/>
                  <a:gd name="T11" fmla="*/ 43 h 20"/>
                  <a:gd name="T12" fmla="*/ 8 w 23"/>
                  <a:gd name="T13" fmla="*/ 86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12"/>
                    </a:moveTo>
                    <a:cubicBezTo>
                      <a:pt x="4" y="11"/>
                      <a:pt x="7" y="12"/>
                      <a:pt x="10" y="13"/>
                    </a:cubicBezTo>
                    <a:cubicBezTo>
                      <a:pt x="13" y="15"/>
                      <a:pt x="15" y="18"/>
                      <a:pt x="16" y="20"/>
                    </a:cubicBezTo>
                    <a:cubicBezTo>
                      <a:pt x="18" y="20"/>
                      <a:pt x="20" y="19"/>
                      <a:pt x="21" y="17"/>
                    </a:cubicBezTo>
                    <a:cubicBezTo>
                      <a:pt x="23" y="12"/>
                      <a:pt x="21" y="6"/>
                      <a:pt x="16" y="3"/>
                    </a:cubicBezTo>
                    <a:cubicBezTo>
                      <a:pt x="10" y="0"/>
                      <a:pt x="4" y="1"/>
                      <a:pt x="2" y="6"/>
                    </a:cubicBezTo>
                    <a:cubicBezTo>
                      <a:pt x="1" y="8"/>
                      <a:pt x="0" y="10"/>
                      <a:pt x="1" y="12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8" name="Freeform 45"/>
              <p:cNvSpPr>
                <a:spLocks/>
              </p:cNvSpPr>
              <p:nvPr/>
            </p:nvSpPr>
            <p:spPr bwMode="auto">
              <a:xfrm>
                <a:off x="1594" y="1383"/>
                <a:ext cx="58" cy="53"/>
              </a:xfrm>
              <a:custGeom>
                <a:avLst/>
                <a:gdLst>
                  <a:gd name="T0" fmla="*/ 8 w 23"/>
                  <a:gd name="T1" fmla="*/ 85 h 20"/>
                  <a:gd name="T2" fmla="*/ 63 w 23"/>
                  <a:gd name="T3" fmla="*/ 90 h 20"/>
                  <a:gd name="T4" fmla="*/ 96 w 23"/>
                  <a:gd name="T5" fmla="*/ 140 h 20"/>
                  <a:gd name="T6" fmla="*/ 126 w 23"/>
                  <a:gd name="T7" fmla="*/ 119 h 20"/>
                  <a:gd name="T8" fmla="*/ 96 w 23"/>
                  <a:gd name="T9" fmla="*/ 21 h 20"/>
                  <a:gd name="T10" fmla="*/ 8 w 23"/>
                  <a:gd name="T11" fmla="*/ 42 h 20"/>
                  <a:gd name="T12" fmla="*/ 8 w 23"/>
                  <a:gd name="T13" fmla="*/ 8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12"/>
                    </a:moveTo>
                    <a:cubicBezTo>
                      <a:pt x="3" y="11"/>
                      <a:pt x="7" y="12"/>
                      <a:pt x="10" y="13"/>
                    </a:cubicBezTo>
                    <a:cubicBezTo>
                      <a:pt x="13" y="15"/>
                      <a:pt x="15" y="18"/>
                      <a:pt x="15" y="20"/>
                    </a:cubicBezTo>
                    <a:cubicBezTo>
                      <a:pt x="18" y="20"/>
                      <a:pt x="19" y="18"/>
                      <a:pt x="20" y="17"/>
                    </a:cubicBezTo>
                    <a:cubicBezTo>
                      <a:pt x="23" y="12"/>
                      <a:pt x="21" y="6"/>
                      <a:pt x="15" y="3"/>
                    </a:cubicBezTo>
                    <a:cubicBezTo>
                      <a:pt x="10" y="0"/>
                      <a:pt x="4" y="1"/>
                      <a:pt x="1" y="6"/>
                    </a:cubicBezTo>
                    <a:cubicBezTo>
                      <a:pt x="0" y="8"/>
                      <a:pt x="0" y="10"/>
                      <a:pt x="1" y="12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9" name="Freeform 46"/>
              <p:cNvSpPr>
                <a:spLocks/>
              </p:cNvSpPr>
              <p:nvPr/>
            </p:nvSpPr>
            <p:spPr bwMode="auto">
              <a:xfrm>
                <a:off x="1609" y="1356"/>
                <a:ext cx="58" cy="53"/>
              </a:xfrm>
              <a:custGeom>
                <a:avLst/>
                <a:gdLst>
                  <a:gd name="T0" fmla="*/ 0 w 23"/>
                  <a:gd name="T1" fmla="*/ 85 h 20"/>
                  <a:gd name="T2" fmla="*/ 58 w 23"/>
                  <a:gd name="T3" fmla="*/ 90 h 20"/>
                  <a:gd name="T4" fmla="*/ 96 w 23"/>
                  <a:gd name="T5" fmla="*/ 140 h 20"/>
                  <a:gd name="T6" fmla="*/ 126 w 23"/>
                  <a:gd name="T7" fmla="*/ 119 h 20"/>
                  <a:gd name="T8" fmla="*/ 96 w 23"/>
                  <a:gd name="T9" fmla="*/ 21 h 20"/>
                  <a:gd name="T10" fmla="*/ 8 w 23"/>
                  <a:gd name="T11" fmla="*/ 42 h 20"/>
                  <a:gd name="T12" fmla="*/ 0 w 23"/>
                  <a:gd name="T13" fmla="*/ 8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0" y="12"/>
                    </a:moveTo>
                    <a:cubicBezTo>
                      <a:pt x="3" y="11"/>
                      <a:pt x="6" y="12"/>
                      <a:pt x="9" y="13"/>
                    </a:cubicBezTo>
                    <a:cubicBezTo>
                      <a:pt x="12" y="15"/>
                      <a:pt x="14" y="18"/>
                      <a:pt x="15" y="20"/>
                    </a:cubicBezTo>
                    <a:cubicBezTo>
                      <a:pt x="17" y="20"/>
                      <a:pt x="19" y="18"/>
                      <a:pt x="20" y="17"/>
                    </a:cubicBezTo>
                    <a:cubicBezTo>
                      <a:pt x="23" y="12"/>
                      <a:pt x="20" y="6"/>
                      <a:pt x="15" y="3"/>
                    </a:cubicBezTo>
                    <a:cubicBezTo>
                      <a:pt x="10" y="0"/>
                      <a:pt x="3" y="1"/>
                      <a:pt x="1" y="6"/>
                    </a:cubicBezTo>
                    <a:cubicBezTo>
                      <a:pt x="0" y="8"/>
                      <a:pt x="0" y="10"/>
                      <a:pt x="0" y="12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0" name="Freeform 47"/>
              <p:cNvSpPr>
                <a:spLocks/>
              </p:cNvSpPr>
              <p:nvPr/>
            </p:nvSpPr>
            <p:spPr bwMode="auto">
              <a:xfrm>
                <a:off x="1597" y="1249"/>
                <a:ext cx="142" cy="150"/>
              </a:xfrm>
              <a:custGeom>
                <a:avLst/>
                <a:gdLst>
                  <a:gd name="T0" fmla="*/ 249 w 57"/>
                  <a:gd name="T1" fmla="*/ 51 h 56"/>
                  <a:gd name="T2" fmla="*/ 30 w 57"/>
                  <a:gd name="T3" fmla="*/ 123 h 56"/>
                  <a:gd name="T4" fmla="*/ 42 w 57"/>
                  <a:gd name="T5" fmla="*/ 324 h 56"/>
                  <a:gd name="T6" fmla="*/ 125 w 57"/>
                  <a:gd name="T7" fmla="*/ 308 h 56"/>
                  <a:gd name="T8" fmla="*/ 154 w 57"/>
                  <a:gd name="T9" fmla="*/ 402 h 56"/>
                  <a:gd name="T10" fmla="*/ 311 w 57"/>
                  <a:gd name="T11" fmla="*/ 300 h 56"/>
                  <a:gd name="T12" fmla="*/ 249 w 57"/>
                  <a:gd name="T13" fmla="*/ 51 h 5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" h="56">
                    <a:moveTo>
                      <a:pt x="40" y="7"/>
                    </a:moveTo>
                    <a:cubicBezTo>
                      <a:pt x="28" y="0"/>
                      <a:pt x="12" y="4"/>
                      <a:pt x="5" y="17"/>
                    </a:cubicBezTo>
                    <a:cubicBezTo>
                      <a:pt x="0" y="26"/>
                      <a:pt x="1" y="37"/>
                      <a:pt x="7" y="45"/>
                    </a:cubicBezTo>
                    <a:cubicBezTo>
                      <a:pt x="9" y="41"/>
                      <a:pt x="15" y="40"/>
                      <a:pt x="20" y="43"/>
                    </a:cubicBezTo>
                    <a:cubicBezTo>
                      <a:pt x="25" y="46"/>
                      <a:pt x="27" y="51"/>
                      <a:pt x="25" y="56"/>
                    </a:cubicBezTo>
                    <a:cubicBezTo>
                      <a:pt x="35" y="56"/>
                      <a:pt x="45" y="52"/>
                      <a:pt x="50" y="42"/>
                    </a:cubicBezTo>
                    <a:cubicBezTo>
                      <a:pt x="57" y="30"/>
                      <a:pt x="53" y="14"/>
                      <a:pt x="40" y="7"/>
                    </a:cubicBezTo>
                    <a:close/>
                  </a:path>
                </a:pathLst>
              </a:custGeom>
              <a:solidFill>
                <a:srgbClr val="FFD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" name="Freeform 48"/>
              <p:cNvSpPr>
                <a:spLocks/>
              </p:cNvSpPr>
              <p:nvPr/>
            </p:nvSpPr>
            <p:spPr bwMode="auto">
              <a:xfrm>
                <a:off x="1624" y="1268"/>
                <a:ext cx="75" cy="64"/>
              </a:xfrm>
              <a:custGeom>
                <a:avLst/>
                <a:gdLst>
                  <a:gd name="T0" fmla="*/ 83 w 30"/>
                  <a:gd name="T1" fmla="*/ 8 h 24"/>
                  <a:gd name="T2" fmla="*/ 13 w 30"/>
                  <a:gd name="T3" fmla="*/ 120 h 24"/>
                  <a:gd name="T4" fmla="*/ 100 w 30"/>
                  <a:gd name="T5" fmla="*/ 136 h 24"/>
                  <a:gd name="T6" fmla="*/ 175 w 30"/>
                  <a:gd name="T7" fmla="*/ 85 h 24"/>
                  <a:gd name="T8" fmla="*/ 83 w 30"/>
                  <a:gd name="T9" fmla="*/ 8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" h="24">
                    <a:moveTo>
                      <a:pt x="13" y="1"/>
                    </a:moveTo>
                    <a:cubicBezTo>
                      <a:pt x="5" y="2"/>
                      <a:pt x="0" y="10"/>
                      <a:pt x="2" y="17"/>
                    </a:cubicBezTo>
                    <a:cubicBezTo>
                      <a:pt x="3" y="24"/>
                      <a:pt x="8" y="21"/>
                      <a:pt x="16" y="19"/>
                    </a:cubicBezTo>
                    <a:cubicBezTo>
                      <a:pt x="23" y="18"/>
                      <a:pt x="30" y="19"/>
                      <a:pt x="28" y="12"/>
                    </a:cubicBezTo>
                    <a:cubicBezTo>
                      <a:pt x="27" y="5"/>
                      <a:pt x="20" y="0"/>
                      <a:pt x="13" y="1"/>
                    </a:cubicBezTo>
                    <a:close/>
                  </a:path>
                </a:pathLst>
              </a:custGeom>
              <a:solidFill>
                <a:srgbClr val="FFF1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2" name="Freeform 49"/>
              <p:cNvSpPr>
                <a:spLocks/>
              </p:cNvSpPr>
              <p:nvPr/>
            </p:nvSpPr>
            <p:spPr bwMode="auto">
              <a:xfrm>
                <a:off x="1644" y="1281"/>
                <a:ext cx="28" cy="27"/>
              </a:xfrm>
              <a:custGeom>
                <a:avLst/>
                <a:gdLst>
                  <a:gd name="T0" fmla="*/ 51 w 11"/>
                  <a:gd name="T1" fmla="*/ 8 h 10"/>
                  <a:gd name="T2" fmla="*/ 8 w 11"/>
                  <a:gd name="T3" fmla="*/ 22 h 10"/>
                  <a:gd name="T4" fmla="*/ 20 w 11"/>
                  <a:gd name="T5" fmla="*/ 65 h 10"/>
                  <a:gd name="T6" fmla="*/ 59 w 11"/>
                  <a:gd name="T7" fmla="*/ 51 h 10"/>
                  <a:gd name="T8" fmla="*/ 51 w 11"/>
                  <a:gd name="T9" fmla="*/ 8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8" y="1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3" y="9"/>
                    </a:cubicBezTo>
                    <a:cubicBezTo>
                      <a:pt x="5" y="10"/>
                      <a:pt x="8" y="10"/>
                      <a:pt x="9" y="7"/>
                    </a:cubicBezTo>
                    <a:cubicBezTo>
                      <a:pt x="11" y="5"/>
                      <a:pt x="10" y="2"/>
                      <a:pt x="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3" name="Freeform 50"/>
              <p:cNvSpPr>
                <a:spLocks/>
              </p:cNvSpPr>
              <p:nvPr/>
            </p:nvSpPr>
            <p:spPr bwMode="auto">
              <a:xfrm>
                <a:off x="1604" y="1305"/>
                <a:ext cx="120" cy="83"/>
              </a:xfrm>
              <a:custGeom>
                <a:avLst/>
                <a:gdLst>
                  <a:gd name="T0" fmla="*/ 175 w 48"/>
                  <a:gd name="T1" fmla="*/ 214 h 31"/>
                  <a:gd name="T2" fmla="*/ 275 w 48"/>
                  <a:gd name="T3" fmla="*/ 137 h 31"/>
                  <a:gd name="T4" fmla="*/ 288 w 48"/>
                  <a:gd name="T5" fmla="*/ 0 h 31"/>
                  <a:gd name="T6" fmla="*/ 275 w 48"/>
                  <a:gd name="T7" fmla="*/ 86 h 31"/>
                  <a:gd name="T8" fmla="*/ 188 w 48"/>
                  <a:gd name="T9" fmla="*/ 158 h 31"/>
                  <a:gd name="T10" fmla="*/ 88 w 48"/>
                  <a:gd name="T11" fmla="*/ 107 h 31"/>
                  <a:gd name="T12" fmla="*/ 13 w 48"/>
                  <a:gd name="T13" fmla="*/ 51 h 31"/>
                  <a:gd name="T14" fmla="*/ 33 w 48"/>
                  <a:gd name="T15" fmla="*/ 129 h 31"/>
                  <a:gd name="T16" fmla="*/ 120 w 48"/>
                  <a:gd name="T17" fmla="*/ 150 h 31"/>
                  <a:gd name="T18" fmla="*/ 175 w 48"/>
                  <a:gd name="T19" fmla="*/ 214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" h="31">
                    <a:moveTo>
                      <a:pt x="28" y="30"/>
                    </a:moveTo>
                    <a:cubicBezTo>
                      <a:pt x="35" y="29"/>
                      <a:pt x="41" y="25"/>
                      <a:pt x="44" y="19"/>
                    </a:cubicBezTo>
                    <a:cubicBezTo>
                      <a:pt x="48" y="13"/>
                      <a:pt x="48" y="6"/>
                      <a:pt x="46" y="0"/>
                    </a:cubicBezTo>
                    <a:cubicBezTo>
                      <a:pt x="46" y="4"/>
                      <a:pt x="45" y="9"/>
                      <a:pt x="44" y="12"/>
                    </a:cubicBezTo>
                    <a:cubicBezTo>
                      <a:pt x="40" y="19"/>
                      <a:pt x="37" y="21"/>
                      <a:pt x="30" y="22"/>
                    </a:cubicBezTo>
                    <a:cubicBezTo>
                      <a:pt x="25" y="22"/>
                      <a:pt x="20" y="16"/>
                      <a:pt x="14" y="15"/>
                    </a:cubicBezTo>
                    <a:cubicBezTo>
                      <a:pt x="8" y="14"/>
                      <a:pt x="1" y="12"/>
                      <a:pt x="2" y="7"/>
                    </a:cubicBezTo>
                    <a:cubicBezTo>
                      <a:pt x="0" y="11"/>
                      <a:pt x="2" y="17"/>
                      <a:pt x="5" y="18"/>
                    </a:cubicBezTo>
                    <a:cubicBezTo>
                      <a:pt x="8" y="19"/>
                      <a:pt x="12" y="17"/>
                      <a:pt x="19" y="21"/>
                    </a:cubicBezTo>
                    <a:cubicBezTo>
                      <a:pt x="25" y="25"/>
                      <a:pt x="25" y="31"/>
                      <a:pt x="28" y="30"/>
                    </a:cubicBezTo>
                    <a:close/>
                  </a:path>
                </a:pathLst>
              </a:custGeom>
              <a:solidFill>
                <a:srgbClr val="F8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4" name="Freeform 51"/>
              <p:cNvSpPr>
                <a:spLocks/>
              </p:cNvSpPr>
              <p:nvPr/>
            </p:nvSpPr>
            <p:spPr bwMode="auto">
              <a:xfrm>
                <a:off x="1614" y="1364"/>
                <a:ext cx="40" cy="16"/>
              </a:xfrm>
              <a:custGeom>
                <a:avLst/>
                <a:gdLst>
                  <a:gd name="T0" fmla="*/ 70 w 16"/>
                  <a:gd name="T1" fmla="*/ 13 h 6"/>
                  <a:gd name="T2" fmla="*/ 0 w 16"/>
                  <a:gd name="T3" fmla="*/ 43 h 6"/>
                  <a:gd name="T4" fmla="*/ 100 w 16"/>
                  <a:gd name="T5" fmla="*/ 43 h 6"/>
                  <a:gd name="T6" fmla="*/ 70 w 16"/>
                  <a:gd name="T7" fmla="*/ 13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6">
                    <a:moveTo>
                      <a:pt x="11" y="2"/>
                    </a:moveTo>
                    <a:cubicBezTo>
                      <a:pt x="7" y="0"/>
                      <a:pt x="1" y="1"/>
                      <a:pt x="0" y="6"/>
                    </a:cubicBezTo>
                    <a:cubicBezTo>
                      <a:pt x="3" y="4"/>
                      <a:pt x="11" y="2"/>
                      <a:pt x="16" y="6"/>
                    </a:cubicBezTo>
                    <a:cubicBezTo>
                      <a:pt x="15" y="5"/>
                      <a:pt x="14" y="3"/>
                      <a:pt x="1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5" name="Freeform 52"/>
              <p:cNvSpPr>
                <a:spLocks/>
              </p:cNvSpPr>
              <p:nvPr/>
            </p:nvSpPr>
            <p:spPr bwMode="auto">
              <a:xfrm>
                <a:off x="1599" y="1391"/>
                <a:ext cx="40" cy="16"/>
              </a:xfrm>
              <a:custGeom>
                <a:avLst/>
                <a:gdLst>
                  <a:gd name="T0" fmla="*/ 70 w 16"/>
                  <a:gd name="T1" fmla="*/ 13 h 6"/>
                  <a:gd name="T2" fmla="*/ 0 w 16"/>
                  <a:gd name="T3" fmla="*/ 43 h 6"/>
                  <a:gd name="T4" fmla="*/ 100 w 16"/>
                  <a:gd name="T5" fmla="*/ 43 h 6"/>
                  <a:gd name="T6" fmla="*/ 70 w 16"/>
                  <a:gd name="T7" fmla="*/ 13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6">
                    <a:moveTo>
                      <a:pt x="11" y="2"/>
                    </a:moveTo>
                    <a:cubicBezTo>
                      <a:pt x="7" y="0"/>
                      <a:pt x="1" y="1"/>
                      <a:pt x="0" y="6"/>
                    </a:cubicBezTo>
                    <a:cubicBezTo>
                      <a:pt x="3" y="4"/>
                      <a:pt x="11" y="2"/>
                      <a:pt x="16" y="6"/>
                    </a:cubicBezTo>
                    <a:cubicBezTo>
                      <a:pt x="15" y="5"/>
                      <a:pt x="14" y="3"/>
                      <a:pt x="1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6" name="Freeform 53"/>
              <p:cNvSpPr>
                <a:spLocks/>
              </p:cNvSpPr>
              <p:nvPr/>
            </p:nvSpPr>
            <p:spPr bwMode="auto">
              <a:xfrm>
                <a:off x="1587" y="1417"/>
                <a:ext cx="37" cy="16"/>
              </a:xfrm>
              <a:custGeom>
                <a:avLst/>
                <a:gdLst>
                  <a:gd name="T0" fmla="*/ 67 w 15"/>
                  <a:gd name="T1" fmla="*/ 13 h 6"/>
                  <a:gd name="T2" fmla="*/ 0 w 15"/>
                  <a:gd name="T3" fmla="*/ 43 h 6"/>
                  <a:gd name="T4" fmla="*/ 91 w 15"/>
                  <a:gd name="T5" fmla="*/ 43 h 6"/>
                  <a:gd name="T6" fmla="*/ 67 w 15"/>
                  <a:gd name="T7" fmla="*/ 13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" h="6">
                    <a:moveTo>
                      <a:pt x="11" y="2"/>
                    </a:moveTo>
                    <a:cubicBezTo>
                      <a:pt x="7" y="0"/>
                      <a:pt x="1" y="1"/>
                      <a:pt x="0" y="6"/>
                    </a:cubicBezTo>
                    <a:cubicBezTo>
                      <a:pt x="3" y="4"/>
                      <a:pt x="11" y="2"/>
                      <a:pt x="15" y="6"/>
                    </a:cubicBezTo>
                    <a:cubicBezTo>
                      <a:pt x="15" y="5"/>
                      <a:pt x="13" y="3"/>
                      <a:pt x="1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7" name="Freeform 54"/>
              <p:cNvSpPr>
                <a:spLocks/>
              </p:cNvSpPr>
              <p:nvPr/>
            </p:nvSpPr>
            <p:spPr bwMode="auto">
              <a:xfrm>
                <a:off x="1572" y="1444"/>
                <a:ext cx="37" cy="19"/>
              </a:xfrm>
              <a:custGeom>
                <a:avLst/>
                <a:gdLst>
                  <a:gd name="T0" fmla="*/ 67 w 15"/>
                  <a:gd name="T1" fmla="*/ 14 h 7"/>
                  <a:gd name="T2" fmla="*/ 0 w 15"/>
                  <a:gd name="T3" fmla="*/ 52 h 7"/>
                  <a:gd name="T4" fmla="*/ 91 w 15"/>
                  <a:gd name="T5" fmla="*/ 52 h 7"/>
                  <a:gd name="T6" fmla="*/ 67 w 15"/>
                  <a:gd name="T7" fmla="*/ 14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" h="7">
                    <a:moveTo>
                      <a:pt x="11" y="2"/>
                    </a:moveTo>
                    <a:cubicBezTo>
                      <a:pt x="7" y="0"/>
                      <a:pt x="1" y="1"/>
                      <a:pt x="0" y="7"/>
                    </a:cubicBezTo>
                    <a:cubicBezTo>
                      <a:pt x="3" y="4"/>
                      <a:pt x="11" y="2"/>
                      <a:pt x="15" y="7"/>
                    </a:cubicBezTo>
                    <a:cubicBezTo>
                      <a:pt x="15" y="5"/>
                      <a:pt x="13" y="4"/>
                      <a:pt x="1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8" name="Freeform 55"/>
              <p:cNvSpPr>
                <a:spLocks/>
              </p:cNvSpPr>
              <p:nvPr/>
            </p:nvSpPr>
            <p:spPr bwMode="auto">
              <a:xfrm>
                <a:off x="1557" y="1471"/>
                <a:ext cx="40" cy="16"/>
              </a:xfrm>
              <a:custGeom>
                <a:avLst/>
                <a:gdLst>
                  <a:gd name="T0" fmla="*/ 75 w 16"/>
                  <a:gd name="T1" fmla="*/ 13 h 6"/>
                  <a:gd name="T2" fmla="*/ 0 w 16"/>
                  <a:gd name="T3" fmla="*/ 43 h 6"/>
                  <a:gd name="T4" fmla="*/ 100 w 16"/>
                  <a:gd name="T5" fmla="*/ 43 h 6"/>
                  <a:gd name="T6" fmla="*/ 75 w 16"/>
                  <a:gd name="T7" fmla="*/ 13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6">
                    <a:moveTo>
                      <a:pt x="12" y="2"/>
                    </a:moveTo>
                    <a:cubicBezTo>
                      <a:pt x="8" y="0"/>
                      <a:pt x="1" y="1"/>
                      <a:pt x="0" y="6"/>
                    </a:cubicBezTo>
                    <a:cubicBezTo>
                      <a:pt x="4" y="4"/>
                      <a:pt x="11" y="2"/>
                      <a:pt x="16" y="6"/>
                    </a:cubicBezTo>
                    <a:cubicBezTo>
                      <a:pt x="16" y="5"/>
                      <a:pt x="14" y="3"/>
                      <a:pt x="1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9" name="Freeform 56"/>
              <p:cNvSpPr>
                <a:spLocks/>
              </p:cNvSpPr>
              <p:nvPr/>
            </p:nvSpPr>
            <p:spPr bwMode="auto">
              <a:xfrm>
                <a:off x="1542" y="1497"/>
                <a:ext cx="40" cy="16"/>
              </a:xfrm>
              <a:custGeom>
                <a:avLst/>
                <a:gdLst>
                  <a:gd name="T0" fmla="*/ 75 w 16"/>
                  <a:gd name="T1" fmla="*/ 13 h 6"/>
                  <a:gd name="T2" fmla="*/ 0 w 16"/>
                  <a:gd name="T3" fmla="*/ 43 h 6"/>
                  <a:gd name="T4" fmla="*/ 100 w 16"/>
                  <a:gd name="T5" fmla="*/ 43 h 6"/>
                  <a:gd name="T6" fmla="*/ 75 w 16"/>
                  <a:gd name="T7" fmla="*/ 13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6">
                    <a:moveTo>
                      <a:pt x="12" y="2"/>
                    </a:moveTo>
                    <a:cubicBezTo>
                      <a:pt x="8" y="0"/>
                      <a:pt x="1" y="1"/>
                      <a:pt x="0" y="6"/>
                    </a:cubicBezTo>
                    <a:cubicBezTo>
                      <a:pt x="4" y="4"/>
                      <a:pt x="11" y="2"/>
                      <a:pt x="16" y="6"/>
                    </a:cubicBezTo>
                    <a:cubicBezTo>
                      <a:pt x="16" y="5"/>
                      <a:pt x="14" y="3"/>
                      <a:pt x="1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" name="Freeform 57"/>
              <p:cNvSpPr>
                <a:spLocks/>
              </p:cNvSpPr>
              <p:nvPr/>
            </p:nvSpPr>
            <p:spPr bwMode="auto">
              <a:xfrm>
                <a:off x="1529" y="1524"/>
                <a:ext cx="40" cy="19"/>
              </a:xfrm>
              <a:custGeom>
                <a:avLst/>
                <a:gdLst>
                  <a:gd name="T0" fmla="*/ 70 w 16"/>
                  <a:gd name="T1" fmla="*/ 14 h 7"/>
                  <a:gd name="T2" fmla="*/ 0 w 16"/>
                  <a:gd name="T3" fmla="*/ 43 h 7"/>
                  <a:gd name="T4" fmla="*/ 100 w 16"/>
                  <a:gd name="T5" fmla="*/ 52 h 7"/>
                  <a:gd name="T6" fmla="*/ 70 w 16"/>
                  <a:gd name="T7" fmla="*/ 14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7">
                    <a:moveTo>
                      <a:pt x="11" y="2"/>
                    </a:moveTo>
                    <a:cubicBezTo>
                      <a:pt x="7" y="0"/>
                      <a:pt x="1" y="1"/>
                      <a:pt x="0" y="6"/>
                    </a:cubicBezTo>
                    <a:cubicBezTo>
                      <a:pt x="3" y="4"/>
                      <a:pt x="11" y="2"/>
                      <a:pt x="16" y="7"/>
                    </a:cubicBezTo>
                    <a:cubicBezTo>
                      <a:pt x="15" y="5"/>
                      <a:pt x="14" y="3"/>
                      <a:pt x="1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" name="Freeform 58"/>
              <p:cNvSpPr>
                <a:spLocks/>
              </p:cNvSpPr>
              <p:nvPr/>
            </p:nvSpPr>
            <p:spPr bwMode="auto">
              <a:xfrm>
                <a:off x="1517" y="1551"/>
                <a:ext cx="37" cy="16"/>
              </a:xfrm>
              <a:custGeom>
                <a:avLst/>
                <a:gdLst>
                  <a:gd name="T0" fmla="*/ 67 w 15"/>
                  <a:gd name="T1" fmla="*/ 13 h 6"/>
                  <a:gd name="T2" fmla="*/ 0 w 15"/>
                  <a:gd name="T3" fmla="*/ 43 h 6"/>
                  <a:gd name="T4" fmla="*/ 91 w 15"/>
                  <a:gd name="T5" fmla="*/ 43 h 6"/>
                  <a:gd name="T6" fmla="*/ 67 w 15"/>
                  <a:gd name="T7" fmla="*/ 13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" h="6">
                    <a:moveTo>
                      <a:pt x="11" y="2"/>
                    </a:moveTo>
                    <a:cubicBezTo>
                      <a:pt x="7" y="0"/>
                      <a:pt x="0" y="1"/>
                      <a:pt x="0" y="6"/>
                    </a:cubicBezTo>
                    <a:cubicBezTo>
                      <a:pt x="3" y="4"/>
                      <a:pt x="11" y="2"/>
                      <a:pt x="15" y="6"/>
                    </a:cubicBezTo>
                    <a:cubicBezTo>
                      <a:pt x="15" y="5"/>
                      <a:pt x="13" y="3"/>
                      <a:pt x="1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2" name="Freeform 59"/>
              <p:cNvSpPr>
                <a:spLocks/>
              </p:cNvSpPr>
              <p:nvPr/>
            </p:nvSpPr>
            <p:spPr bwMode="auto">
              <a:xfrm>
                <a:off x="1502" y="1580"/>
                <a:ext cx="37" cy="16"/>
              </a:xfrm>
              <a:custGeom>
                <a:avLst/>
                <a:gdLst>
                  <a:gd name="T0" fmla="*/ 67 w 15"/>
                  <a:gd name="T1" fmla="*/ 13 h 6"/>
                  <a:gd name="T2" fmla="*/ 0 w 15"/>
                  <a:gd name="T3" fmla="*/ 43 h 6"/>
                  <a:gd name="T4" fmla="*/ 91 w 15"/>
                  <a:gd name="T5" fmla="*/ 43 h 6"/>
                  <a:gd name="T6" fmla="*/ 67 w 15"/>
                  <a:gd name="T7" fmla="*/ 13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" h="6">
                    <a:moveTo>
                      <a:pt x="11" y="2"/>
                    </a:moveTo>
                    <a:cubicBezTo>
                      <a:pt x="7" y="0"/>
                      <a:pt x="0" y="0"/>
                      <a:pt x="0" y="6"/>
                    </a:cubicBezTo>
                    <a:cubicBezTo>
                      <a:pt x="3" y="3"/>
                      <a:pt x="11" y="1"/>
                      <a:pt x="15" y="6"/>
                    </a:cubicBezTo>
                    <a:cubicBezTo>
                      <a:pt x="15" y="4"/>
                      <a:pt x="13" y="3"/>
                      <a:pt x="1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3" name="Freeform 60"/>
              <p:cNvSpPr>
                <a:spLocks/>
              </p:cNvSpPr>
              <p:nvPr/>
            </p:nvSpPr>
            <p:spPr bwMode="auto">
              <a:xfrm>
                <a:off x="1487" y="1607"/>
                <a:ext cx="37" cy="16"/>
              </a:xfrm>
              <a:custGeom>
                <a:avLst/>
                <a:gdLst>
                  <a:gd name="T0" fmla="*/ 67 w 15"/>
                  <a:gd name="T1" fmla="*/ 13 h 6"/>
                  <a:gd name="T2" fmla="*/ 0 w 15"/>
                  <a:gd name="T3" fmla="*/ 43 h 6"/>
                  <a:gd name="T4" fmla="*/ 91 w 15"/>
                  <a:gd name="T5" fmla="*/ 43 h 6"/>
                  <a:gd name="T6" fmla="*/ 67 w 15"/>
                  <a:gd name="T7" fmla="*/ 13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" h="6">
                    <a:moveTo>
                      <a:pt x="11" y="2"/>
                    </a:moveTo>
                    <a:cubicBezTo>
                      <a:pt x="7" y="0"/>
                      <a:pt x="0" y="0"/>
                      <a:pt x="0" y="6"/>
                    </a:cubicBezTo>
                    <a:cubicBezTo>
                      <a:pt x="3" y="3"/>
                      <a:pt x="11" y="2"/>
                      <a:pt x="15" y="6"/>
                    </a:cubicBezTo>
                    <a:cubicBezTo>
                      <a:pt x="15" y="4"/>
                      <a:pt x="13" y="3"/>
                      <a:pt x="1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4" name="Freeform 61"/>
              <p:cNvSpPr>
                <a:spLocks/>
              </p:cNvSpPr>
              <p:nvPr/>
            </p:nvSpPr>
            <p:spPr bwMode="auto">
              <a:xfrm>
                <a:off x="1482" y="1599"/>
                <a:ext cx="57" cy="53"/>
              </a:xfrm>
              <a:custGeom>
                <a:avLst/>
                <a:gdLst>
                  <a:gd name="T0" fmla="*/ 5 w 23"/>
                  <a:gd name="T1" fmla="*/ 77 h 20"/>
                  <a:gd name="T2" fmla="*/ 62 w 23"/>
                  <a:gd name="T3" fmla="*/ 90 h 20"/>
                  <a:gd name="T4" fmla="*/ 92 w 23"/>
                  <a:gd name="T5" fmla="*/ 140 h 20"/>
                  <a:gd name="T6" fmla="*/ 124 w 23"/>
                  <a:gd name="T7" fmla="*/ 111 h 20"/>
                  <a:gd name="T8" fmla="*/ 92 w 23"/>
                  <a:gd name="T9" fmla="*/ 21 h 20"/>
                  <a:gd name="T10" fmla="*/ 5 w 23"/>
                  <a:gd name="T11" fmla="*/ 34 h 20"/>
                  <a:gd name="T12" fmla="*/ 5 w 23"/>
                  <a:gd name="T13" fmla="*/ 77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11"/>
                    </a:moveTo>
                    <a:cubicBezTo>
                      <a:pt x="3" y="11"/>
                      <a:pt x="7" y="11"/>
                      <a:pt x="10" y="13"/>
                    </a:cubicBezTo>
                    <a:cubicBezTo>
                      <a:pt x="13" y="14"/>
                      <a:pt x="15" y="17"/>
                      <a:pt x="15" y="20"/>
                    </a:cubicBezTo>
                    <a:cubicBezTo>
                      <a:pt x="17" y="19"/>
                      <a:pt x="19" y="18"/>
                      <a:pt x="20" y="16"/>
                    </a:cubicBezTo>
                    <a:cubicBezTo>
                      <a:pt x="23" y="12"/>
                      <a:pt x="20" y="6"/>
                      <a:pt x="15" y="3"/>
                    </a:cubicBezTo>
                    <a:cubicBezTo>
                      <a:pt x="10" y="0"/>
                      <a:pt x="4" y="1"/>
                      <a:pt x="1" y="5"/>
                    </a:cubicBezTo>
                    <a:cubicBezTo>
                      <a:pt x="0" y="7"/>
                      <a:pt x="0" y="9"/>
                      <a:pt x="1" y="11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5" name="Freeform 62"/>
              <p:cNvSpPr>
                <a:spLocks/>
              </p:cNvSpPr>
              <p:nvPr/>
            </p:nvSpPr>
            <p:spPr bwMode="auto">
              <a:xfrm>
                <a:off x="1497" y="1572"/>
                <a:ext cx="55" cy="53"/>
              </a:xfrm>
              <a:custGeom>
                <a:avLst/>
                <a:gdLst>
                  <a:gd name="T0" fmla="*/ 0 w 22"/>
                  <a:gd name="T1" fmla="*/ 77 h 20"/>
                  <a:gd name="T2" fmla="*/ 58 w 22"/>
                  <a:gd name="T3" fmla="*/ 90 h 20"/>
                  <a:gd name="T4" fmla="*/ 95 w 22"/>
                  <a:gd name="T5" fmla="*/ 140 h 20"/>
                  <a:gd name="T6" fmla="*/ 125 w 22"/>
                  <a:gd name="T7" fmla="*/ 111 h 20"/>
                  <a:gd name="T8" fmla="*/ 95 w 22"/>
                  <a:gd name="T9" fmla="*/ 21 h 20"/>
                  <a:gd name="T10" fmla="*/ 8 w 22"/>
                  <a:gd name="T11" fmla="*/ 34 h 20"/>
                  <a:gd name="T12" fmla="*/ 0 w 22"/>
                  <a:gd name="T13" fmla="*/ 77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" h="20">
                    <a:moveTo>
                      <a:pt x="0" y="11"/>
                    </a:moveTo>
                    <a:cubicBezTo>
                      <a:pt x="3" y="11"/>
                      <a:pt x="6" y="11"/>
                      <a:pt x="9" y="13"/>
                    </a:cubicBezTo>
                    <a:cubicBezTo>
                      <a:pt x="12" y="14"/>
                      <a:pt x="14" y="17"/>
                      <a:pt x="15" y="20"/>
                    </a:cubicBezTo>
                    <a:cubicBezTo>
                      <a:pt x="17" y="19"/>
                      <a:pt x="19" y="18"/>
                      <a:pt x="20" y="16"/>
                    </a:cubicBezTo>
                    <a:cubicBezTo>
                      <a:pt x="22" y="12"/>
                      <a:pt x="20" y="6"/>
                      <a:pt x="15" y="3"/>
                    </a:cubicBezTo>
                    <a:cubicBezTo>
                      <a:pt x="10" y="0"/>
                      <a:pt x="3" y="1"/>
                      <a:pt x="1" y="5"/>
                    </a:cubicBezTo>
                    <a:cubicBezTo>
                      <a:pt x="0" y="7"/>
                      <a:pt x="0" y="9"/>
                      <a:pt x="0" y="11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6" name="Freeform 63"/>
              <p:cNvSpPr>
                <a:spLocks/>
              </p:cNvSpPr>
              <p:nvPr/>
            </p:nvSpPr>
            <p:spPr bwMode="auto">
              <a:xfrm>
                <a:off x="1509" y="1545"/>
                <a:ext cx="58" cy="54"/>
              </a:xfrm>
              <a:custGeom>
                <a:avLst/>
                <a:gdLst>
                  <a:gd name="T0" fmla="*/ 8 w 23"/>
                  <a:gd name="T1" fmla="*/ 81 h 20"/>
                  <a:gd name="T2" fmla="*/ 63 w 23"/>
                  <a:gd name="T3" fmla="*/ 95 h 20"/>
                  <a:gd name="T4" fmla="*/ 101 w 23"/>
                  <a:gd name="T5" fmla="*/ 146 h 20"/>
                  <a:gd name="T6" fmla="*/ 134 w 23"/>
                  <a:gd name="T7" fmla="*/ 116 h 20"/>
                  <a:gd name="T8" fmla="*/ 101 w 23"/>
                  <a:gd name="T9" fmla="*/ 14 h 20"/>
                  <a:gd name="T10" fmla="*/ 8 w 23"/>
                  <a:gd name="T11" fmla="*/ 38 h 20"/>
                  <a:gd name="T12" fmla="*/ 8 w 23"/>
                  <a:gd name="T13" fmla="*/ 81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11"/>
                    </a:moveTo>
                    <a:cubicBezTo>
                      <a:pt x="4" y="11"/>
                      <a:pt x="7" y="11"/>
                      <a:pt x="10" y="13"/>
                    </a:cubicBezTo>
                    <a:cubicBezTo>
                      <a:pt x="13" y="14"/>
                      <a:pt x="15" y="17"/>
                      <a:pt x="16" y="20"/>
                    </a:cubicBezTo>
                    <a:cubicBezTo>
                      <a:pt x="18" y="19"/>
                      <a:pt x="20" y="18"/>
                      <a:pt x="21" y="16"/>
                    </a:cubicBezTo>
                    <a:cubicBezTo>
                      <a:pt x="23" y="11"/>
                      <a:pt x="21" y="5"/>
                      <a:pt x="16" y="2"/>
                    </a:cubicBezTo>
                    <a:cubicBezTo>
                      <a:pt x="10" y="0"/>
                      <a:pt x="4" y="1"/>
                      <a:pt x="1" y="5"/>
                    </a:cubicBezTo>
                    <a:cubicBezTo>
                      <a:pt x="0" y="7"/>
                      <a:pt x="0" y="9"/>
                      <a:pt x="1" y="11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7" name="Freeform 64"/>
              <p:cNvSpPr>
                <a:spLocks/>
              </p:cNvSpPr>
              <p:nvPr/>
            </p:nvSpPr>
            <p:spPr bwMode="auto">
              <a:xfrm>
                <a:off x="1524" y="1516"/>
                <a:ext cx="58" cy="53"/>
              </a:xfrm>
              <a:custGeom>
                <a:avLst/>
                <a:gdLst>
                  <a:gd name="T0" fmla="*/ 8 w 23"/>
                  <a:gd name="T1" fmla="*/ 85 h 20"/>
                  <a:gd name="T2" fmla="*/ 63 w 23"/>
                  <a:gd name="T3" fmla="*/ 90 h 20"/>
                  <a:gd name="T4" fmla="*/ 96 w 23"/>
                  <a:gd name="T5" fmla="*/ 140 h 20"/>
                  <a:gd name="T6" fmla="*/ 126 w 23"/>
                  <a:gd name="T7" fmla="*/ 119 h 20"/>
                  <a:gd name="T8" fmla="*/ 96 w 23"/>
                  <a:gd name="T9" fmla="*/ 21 h 20"/>
                  <a:gd name="T10" fmla="*/ 8 w 23"/>
                  <a:gd name="T11" fmla="*/ 42 h 20"/>
                  <a:gd name="T12" fmla="*/ 8 w 23"/>
                  <a:gd name="T13" fmla="*/ 8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12"/>
                    </a:moveTo>
                    <a:cubicBezTo>
                      <a:pt x="3" y="11"/>
                      <a:pt x="7" y="12"/>
                      <a:pt x="10" y="13"/>
                    </a:cubicBezTo>
                    <a:cubicBezTo>
                      <a:pt x="12" y="15"/>
                      <a:pt x="14" y="18"/>
                      <a:pt x="15" y="20"/>
                    </a:cubicBezTo>
                    <a:cubicBezTo>
                      <a:pt x="17" y="20"/>
                      <a:pt x="19" y="19"/>
                      <a:pt x="20" y="17"/>
                    </a:cubicBezTo>
                    <a:cubicBezTo>
                      <a:pt x="23" y="12"/>
                      <a:pt x="20" y="6"/>
                      <a:pt x="15" y="3"/>
                    </a:cubicBezTo>
                    <a:cubicBezTo>
                      <a:pt x="10" y="0"/>
                      <a:pt x="4" y="2"/>
                      <a:pt x="1" y="6"/>
                    </a:cubicBezTo>
                    <a:cubicBezTo>
                      <a:pt x="0" y="8"/>
                      <a:pt x="0" y="10"/>
                      <a:pt x="1" y="12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8" name="Freeform 65"/>
              <p:cNvSpPr>
                <a:spLocks/>
              </p:cNvSpPr>
              <p:nvPr/>
            </p:nvSpPr>
            <p:spPr bwMode="auto">
              <a:xfrm>
                <a:off x="1539" y="1489"/>
                <a:ext cx="55" cy="54"/>
              </a:xfrm>
              <a:custGeom>
                <a:avLst/>
                <a:gdLst>
                  <a:gd name="T0" fmla="*/ 0 w 22"/>
                  <a:gd name="T1" fmla="*/ 86 h 20"/>
                  <a:gd name="T2" fmla="*/ 58 w 22"/>
                  <a:gd name="T3" fmla="*/ 95 h 20"/>
                  <a:gd name="T4" fmla="*/ 95 w 22"/>
                  <a:gd name="T5" fmla="*/ 146 h 20"/>
                  <a:gd name="T6" fmla="*/ 125 w 22"/>
                  <a:gd name="T7" fmla="*/ 124 h 20"/>
                  <a:gd name="T8" fmla="*/ 95 w 22"/>
                  <a:gd name="T9" fmla="*/ 22 h 20"/>
                  <a:gd name="T10" fmla="*/ 8 w 22"/>
                  <a:gd name="T11" fmla="*/ 43 h 20"/>
                  <a:gd name="T12" fmla="*/ 0 w 22"/>
                  <a:gd name="T13" fmla="*/ 86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" h="20">
                    <a:moveTo>
                      <a:pt x="0" y="12"/>
                    </a:moveTo>
                    <a:cubicBezTo>
                      <a:pt x="3" y="11"/>
                      <a:pt x="6" y="12"/>
                      <a:pt x="9" y="13"/>
                    </a:cubicBezTo>
                    <a:cubicBezTo>
                      <a:pt x="12" y="15"/>
                      <a:pt x="14" y="18"/>
                      <a:pt x="15" y="20"/>
                    </a:cubicBezTo>
                    <a:cubicBezTo>
                      <a:pt x="17" y="20"/>
                      <a:pt x="19" y="19"/>
                      <a:pt x="20" y="17"/>
                    </a:cubicBezTo>
                    <a:cubicBezTo>
                      <a:pt x="22" y="12"/>
                      <a:pt x="20" y="6"/>
                      <a:pt x="15" y="3"/>
                    </a:cubicBezTo>
                    <a:cubicBezTo>
                      <a:pt x="9" y="0"/>
                      <a:pt x="3" y="2"/>
                      <a:pt x="1" y="6"/>
                    </a:cubicBezTo>
                    <a:cubicBezTo>
                      <a:pt x="0" y="8"/>
                      <a:pt x="0" y="10"/>
                      <a:pt x="0" y="12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9" name="Freeform 66"/>
              <p:cNvSpPr>
                <a:spLocks/>
              </p:cNvSpPr>
              <p:nvPr/>
            </p:nvSpPr>
            <p:spPr bwMode="auto">
              <a:xfrm>
                <a:off x="1552" y="1463"/>
                <a:ext cx="57" cy="53"/>
              </a:xfrm>
              <a:custGeom>
                <a:avLst/>
                <a:gdLst>
                  <a:gd name="T0" fmla="*/ 5 w 23"/>
                  <a:gd name="T1" fmla="*/ 85 h 20"/>
                  <a:gd name="T2" fmla="*/ 62 w 23"/>
                  <a:gd name="T3" fmla="*/ 90 h 20"/>
                  <a:gd name="T4" fmla="*/ 99 w 23"/>
                  <a:gd name="T5" fmla="*/ 140 h 20"/>
                  <a:gd name="T6" fmla="*/ 129 w 23"/>
                  <a:gd name="T7" fmla="*/ 119 h 20"/>
                  <a:gd name="T8" fmla="*/ 92 w 23"/>
                  <a:gd name="T9" fmla="*/ 21 h 20"/>
                  <a:gd name="T10" fmla="*/ 5 w 23"/>
                  <a:gd name="T11" fmla="*/ 42 h 20"/>
                  <a:gd name="T12" fmla="*/ 5 w 23"/>
                  <a:gd name="T13" fmla="*/ 8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12"/>
                    </a:moveTo>
                    <a:cubicBezTo>
                      <a:pt x="4" y="11"/>
                      <a:pt x="7" y="12"/>
                      <a:pt x="10" y="13"/>
                    </a:cubicBezTo>
                    <a:cubicBezTo>
                      <a:pt x="13" y="15"/>
                      <a:pt x="15" y="18"/>
                      <a:pt x="16" y="20"/>
                    </a:cubicBezTo>
                    <a:cubicBezTo>
                      <a:pt x="18" y="20"/>
                      <a:pt x="19" y="19"/>
                      <a:pt x="21" y="17"/>
                    </a:cubicBezTo>
                    <a:cubicBezTo>
                      <a:pt x="23" y="12"/>
                      <a:pt x="21" y="6"/>
                      <a:pt x="15" y="3"/>
                    </a:cubicBezTo>
                    <a:cubicBezTo>
                      <a:pt x="10" y="0"/>
                      <a:pt x="4" y="2"/>
                      <a:pt x="1" y="6"/>
                    </a:cubicBezTo>
                    <a:cubicBezTo>
                      <a:pt x="0" y="8"/>
                      <a:pt x="0" y="10"/>
                      <a:pt x="1" y="12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0" name="Freeform 67"/>
              <p:cNvSpPr>
                <a:spLocks/>
              </p:cNvSpPr>
              <p:nvPr/>
            </p:nvSpPr>
            <p:spPr bwMode="auto">
              <a:xfrm>
                <a:off x="1567" y="1436"/>
                <a:ext cx="57" cy="53"/>
              </a:xfrm>
              <a:custGeom>
                <a:avLst/>
                <a:gdLst>
                  <a:gd name="T0" fmla="*/ 0 w 23"/>
                  <a:gd name="T1" fmla="*/ 85 h 20"/>
                  <a:gd name="T2" fmla="*/ 55 w 23"/>
                  <a:gd name="T3" fmla="*/ 90 h 20"/>
                  <a:gd name="T4" fmla="*/ 92 w 23"/>
                  <a:gd name="T5" fmla="*/ 140 h 20"/>
                  <a:gd name="T6" fmla="*/ 124 w 23"/>
                  <a:gd name="T7" fmla="*/ 119 h 20"/>
                  <a:gd name="T8" fmla="*/ 92 w 23"/>
                  <a:gd name="T9" fmla="*/ 21 h 20"/>
                  <a:gd name="T10" fmla="*/ 5 w 23"/>
                  <a:gd name="T11" fmla="*/ 42 h 20"/>
                  <a:gd name="T12" fmla="*/ 0 w 23"/>
                  <a:gd name="T13" fmla="*/ 8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0" y="12"/>
                    </a:moveTo>
                    <a:cubicBezTo>
                      <a:pt x="3" y="11"/>
                      <a:pt x="6" y="12"/>
                      <a:pt x="9" y="13"/>
                    </a:cubicBezTo>
                    <a:cubicBezTo>
                      <a:pt x="12" y="15"/>
                      <a:pt x="14" y="18"/>
                      <a:pt x="15" y="20"/>
                    </a:cubicBezTo>
                    <a:cubicBezTo>
                      <a:pt x="17" y="20"/>
                      <a:pt x="19" y="19"/>
                      <a:pt x="20" y="17"/>
                    </a:cubicBezTo>
                    <a:cubicBezTo>
                      <a:pt x="23" y="12"/>
                      <a:pt x="20" y="6"/>
                      <a:pt x="15" y="3"/>
                    </a:cubicBezTo>
                    <a:cubicBezTo>
                      <a:pt x="10" y="0"/>
                      <a:pt x="3" y="1"/>
                      <a:pt x="1" y="6"/>
                    </a:cubicBezTo>
                    <a:cubicBezTo>
                      <a:pt x="0" y="8"/>
                      <a:pt x="0" y="10"/>
                      <a:pt x="0" y="12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1" name="Freeform 68"/>
              <p:cNvSpPr>
                <a:spLocks/>
              </p:cNvSpPr>
              <p:nvPr/>
            </p:nvSpPr>
            <p:spPr bwMode="auto">
              <a:xfrm>
                <a:off x="1579" y="1409"/>
                <a:ext cx="58" cy="54"/>
              </a:xfrm>
              <a:custGeom>
                <a:avLst/>
                <a:gdLst>
                  <a:gd name="T0" fmla="*/ 8 w 23"/>
                  <a:gd name="T1" fmla="*/ 86 h 20"/>
                  <a:gd name="T2" fmla="*/ 63 w 23"/>
                  <a:gd name="T3" fmla="*/ 95 h 20"/>
                  <a:gd name="T4" fmla="*/ 101 w 23"/>
                  <a:gd name="T5" fmla="*/ 146 h 20"/>
                  <a:gd name="T6" fmla="*/ 134 w 23"/>
                  <a:gd name="T7" fmla="*/ 124 h 20"/>
                  <a:gd name="T8" fmla="*/ 101 w 23"/>
                  <a:gd name="T9" fmla="*/ 22 h 20"/>
                  <a:gd name="T10" fmla="*/ 13 w 23"/>
                  <a:gd name="T11" fmla="*/ 43 h 20"/>
                  <a:gd name="T12" fmla="*/ 8 w 23"/>
                  <a:gd name="T13" fmla="*/ 86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12"/>
                    </a:moveTo>
                    <a:cubicBezTo>
                      <a:pt x="4" y="11"/>
                      <a:pt x="7" y="12"/>
                      <a:pt x="10" y="13"/>
                    </a:cubicBezTo>
                    <a:cubicBezTo>
                      <a:pt x="13" y="15"/>
                      <a:pt x="15" y="18"/>
                      <a:pt x="16" y="20"/>
                    </a:cubicBezTo>
                    <a:cubicBezTo>
                      <a:pt x="18" y="20"/>
                      <a:pt x="20" y="19"/>
                      <a:pt x="21" y="17"/>
                    </a:cubicBezTo>
                    <a:cubicBezTo>
                      <a:pt x="23" y="12"/>
                      <a:pt x="21" y="6"/>
                      <a:pt x="16" y="3"/>
                    </a:cubicBezTo>
                    <a:cubicBezTo>
                      <a:pt x="10" y="0"/>
                      <a:pt x="4" y="1"/>
                      <a:pt x="2" y="6"/>
                    </a:cubicBezTo>
                    <a:cubicBezTo>
                      <a:pt x="1" y="8"/>
                      <a:pt x="0" y="10"/>
                      <a:pt x="1" y="12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2" name="Freeform 69"/>
              <p:cNvSpPr>
                <a:spLocks/>
              </p:cNvSpPr>
              <p:nvPr/>
            </p:nvSpPr>
            <p:spPr bwMode="auto">
              <a:xfrm>
                <a:off x="1594" y="1383"/>
                <a:ext cx="58" cy="53"/>
              </a:xfrm>
              <a:custGeom>
                <a:avLst/>
                <a:gdLst>
                  <a:gd name="T0" fmla="*/ 8 w 23"/>
                  <a:gd name="T1" fmla="*/ 85 h 20"/>
                  <a:gd name="T2" fmla="*/ 63 w 23"/>
                  <a:gd name="T3" fmla="*/ 90 h 20"/>
                  <a:gd name="T4" fmla="*/ 96 w 23"/>
                  <a:gd name="T5" fmla="*/ 140 h 20"/>
                  <a:gd name="T6" fmla="*/ 126 w 23"/>
                  <a:gd name="T7" fmla="*/ 119 h 20"/>
                  <a:gd name="T8" fmla="*/ 96 w 23"/>
                  <a:gd name="T9" fmla="*/ 21 h 20"/>
                  <a:gd name="T10" fmla="*/ 8 w 23"/>
                  <a:gd name="T11" fmla="*/ 42 h 20"/>
                  <a:gd name="T12" fmla="*/ 8 w 23"/>
                  <a:gd name="T13" fmla="*/ 8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12"/>
                    </a:moveTo>
                    <a:cubicBezTo>
                      <a:pt x="3" y="11"/>
                      <a:pt x="7" y="12"/>
                      <a:pt x="10" y="13"/>
                    </a:cubicBezTo>
                    <a:cubicBezTo>
                      <a:pt x="13" y="15"/>
                      <a:pt x="15" y="18"/>
                      <a:pt x="15" y="20"/>
                    </a:cubicBezTo>
                    <a:cubicBezTo>
                      <a:pt x="18" y="20"/>
                      <a:pt x="19" y="18"/>
                      <a:pt x="20" y="17"/>
                    </a:cubicBezTo>
                    <a:cubicBezTo>
                      <a:pt x="23" y="12"/>
                      <a:pt x="21" y="6"/>
                      <a:pt x="15" y="3"/>
                    </a:cubicBezTo>
                    <a:cubicBezTo>
                      <a:pt x="10" y="0"/>
                      <a:pt x="4" y="1"/>
                      <a:pt x="1" y="6"/>
                    </a:cubicBezTo>
                    <a:cubicBezTo>
                      <a:pt x="0" y="8"/>
                      <a:pt x="0" y="10"/>
                      <a:pt x="1" y="12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3" name="Freeform 70"/>
              <p:cNvSpPr>
                <a:spLocks/>
              </p:cNvSpPr>
              <p:nvPr/>
            </p:nvSpPr>
            <p:spPr bwMode="auto">
              <a:xfrm>
                <a:off x="1609" y="1356"/>
                <a:ext cx="58" cy="53"/>
              </a:xfrm>
              <a:custGeom>
                <a:avLst/>
                <a:gdLst>
                  <a:gd name="T0" fmla="*/ 0 w 23"/>
                  <a:gd name="T1" fmla="*/ 85 h 20"/>
                  <a:gd name="T2" fmla="*/ 58 w 23"/>
                  <a:gd name="T3" fmla="*/ 90 h 20"/>
                  <a:gd name="T4" fmla="*/ 96 w 23"/>
                  <a:gd name="T5" fmla="*/ 140 h 20"/>
                  <a:gd name="T6" fmla="*/ 126 w 23"/>
                  <a:gd name="T7" fmla="*/ 119 h 20"/>
                  <a:gd name="T8" fmla="*/ 96 w 23"/>
                  <a:gd name="T9" fmla="*/ 21 h 20"/>
                  <a:gd name="T10" fmla="*/ 8 w 23"/>
                  <a:gd name="T11" fmla="*/ 42 h 20"/>
                  <a:gd name="T12" fmla="*/ 0 w 23"/>
                  <a:gd name="T13" fmla="*/ 8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0" y="12"/>
                    </a:moveTo>
                    <a:cubicBezTo>
                      <a:pt x="3" y="11"/>
                      <a:pt x="6" y="12"/>
                      <a:pt x="9" y="13"/>
                    </a:cubicBezTo>
                    <a:cubicBezTo>
                      <a:pt x="12" y="15"/>
                      <a:pt x="14" y="18"/>
                      <a:pt x="15" y="20"/>
                    </a:cubicBezTo>
                    <a:cubicBezTo>
                      <a:pt x="17" y="20"/>
                      <a:pt x="19" y="18"/>
                      <a:pt x="20" y="17"/>
                    </a:cubicBezTo>
                    <a:cubicBezTo>
                      <a:pt x="23" y="12"/>
                      <a:pt x="20" y="6"/>
                      <a:pt x="15" y="3"/>
                    </a:cubicBezTo>
                    <a:cubicBezTo>
                      <a:pt x="10" y="0"/>
                      <a:pt x="3" y="1"/>
                      <a:pt x="1" y="6"/>
                    </a:cubicBezTo>
                    <a:cubicBezTo>
                      <a:pt x="0" y="8"/>
                      <a:pt x="0" y="10"/>
                      <a:pt x="0" y="12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4" name="Freeform 71"/>
              <p:cNvSpPr>
                <a:spLocks/>
              </p:cNvSpPr>
              <p:nvPr/>
            </p:nvSpPr>
            <p:spPr bwMode="auto">
              <a:xfrm>
                <a:off x="1597" y="1249"/>
                <a:ext cx="142" cy="150"/>
              </a:xfrm>
              <a:custGeom>
                <a:avLst/>
                <a:gdLst>
                  <a:gd name="T0" fmla="*/ 249 w 57"/>
                  <a:gd name="T1" fmla="*/ 51 h 56"/>
                  <a:gd name="T2" fmla="*/ 30 w 57"/>
                  <a:gd name="T3" fmla="*/ 123 h 56"/>
                  <a:gd name="T4" fmla="*/ 42 w 57"/>
                  <a:gd name="T5" fmla="*/ 324 h 56"/>
                  <a:gd name="T6" fmla="*/ 125 w 57"/>
                  <a:gd name="T7" fmla="*/ 308 h 56"/>
                  <a:gd name="T8" fmla="*/ 154 w 57"/>
                  <a:gd name="T9" fmla="*/ 402 h 56"/>
                  <a:gd name="T10" fmla="*/ 311 w 57"/>
                  <a:gd name="T11" fmla="*/ 300 h 56"/>
                  <a:gd name="T12" fmla="*/ 249 w 57"/>
                  <a:gd name="T13" fmla="*/ 51 h 5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" h="56">
                    <a:moveTo>
                      <a:pt x="40" y="7"/>
                    </a:moveTo>
                    <a:cubicBezTo>
                      <a:pt x="28" y="0"/>
                      <a:pt x="12" y="4"/>
                      <a:pt x="5" y="17"/>
                    </a:cubicBezTo>
                    <a:cubicBezTo>
                      <a:pt x="0" y="26"/>
                      <a:pt x="1" y="37"/>
                      <a:pt x="7" y="45"/>
                    </a:cubicBezTo>
                    <a:cubicBezTo>
                      <a:pt x="9" y="41"/>
                      <a:pt x="15" y="40"/>
                      <a:pt x="20" y="43"/>
                    </a:cubicBezTo>
                    <a:cubicBezTo>
                      <a:pt x="25" y="46"/>
                      <a:pt x="27" y="51"/>
                      <a:pt x="25" y="56"/>
                    </a:cubicBezTo>
                    <a:cubicBezTo>
                      <a:pt x="35" y="56"/>
                      <a:pt x="45" y="52"/>
                      <a:pt x="50" y="42"/>
                    </a:cubicBezTo>
                    <a:cubicBezTo>
                      <a:pt x="57" y="30"/>
                      <a:pt x="53" y="14"/>
                      <a:pt x="40" y="7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5" name="Freeform 72"/>
              <p:cNvSpPr>
                <a:spLocks/>
              </p:cNvSpPr>
              <p:nvPr/>
            </p:nvSpPr>
            <p:spPr bwMode="auto">
              <a:xfrm>
                <a:off x="1104" y="1599"/>
                <a:ext cx="58" cy="53"/>
              </a:xfrm>
              <a:custGeom>
                <a:avLst/>
                <a:gdLst>
                  <a:gd name="T0" fmla="*/ 139 w 23"/>
                  <a:gd name="T1" fmla="*/ 77 h 20"/>
                  <a:gd name="T2" fmla="*/ 83 w 23"/>
                  <a:gd name="T3" fmla="*/ 90 h 20"/>
                  <a:gd name="T4" fmla="*/ 45 w 23"/>
                  <a:gd name="T5" fmla="*/ 140 h 20"/>
                  <a:gd name="T6" fmla="*/ 13 w 23"/>
                  <a:gd name="T7" fmla="*/ 111 h 20"/>
                  <a:gd name="T8" fmla="*/ 50 w 23"/>
                  <a:gd name="T9" fmla="*/ 21 h 20"/>
                  <a:gd name="T10" fmla="*/ 139 w 23"/>
                  <a:gd name="T11" fmla="*/ 34 h 20"/>
                  <a:gd name="T12" fmla="*/ 139 w 23"/>
                  <a:gd name="T13" fmla="*/ 77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22" y="11"/>
                    </a:moveTo>
                    <a:cubicBezTo>
                      <a:pt x="19" y="11"/>
                      <a:pt x="16" y="11"/>
                      <a:pt x="13" y="13"/>
                    </a:cubicBezTo>
                    <a:cubicBezTo>
                      <a:pt x="10" y="14"/>
                      <a:pt x="8" y="17"/>
                      <a:pt x="7" y="20"/>
                    </a:cubicBezTo>
                    <a:cubicBezTo>
                      <a:pt x="5" y="19"/>
                      <a:pt x="3" y="18"/>
                      <a:pt x="2" y="16"/>
                    </a:cubicBezTo>
                    <a:cubicBezTo>
                      <a:pt x="0" y="12"/>
                      <a:pt x="2" y="6"/>
                      <a:pt x="8" y="3"/>
                    </a:cubicBezTo>
                    <a:cubicBezTo>
                      <a:pt x="13" y="0"/>
                      <a:pt x="19" y="1"/>
                      <a:pt x="22" y="5"/>
                    </a:cubicBezTo>
                    <a:cubicBezTo>
                      <a:pt x="23" y="7"/>
                      <a:pt x="23" y="9"/>
                      <a:pt x="22" y="11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6" name="Freeform 73"/>
              <p:cNvSpPr>
                <a:spLocks/>
              </p:cNvSpPr>
              <p:nvPr/>
            </p:nvSpPr>
            <p:spPr bwMode="auto">
              <a:xfrm>
                <a:off x="1089" y="1572"/>
                <a:ext cx="58" cy="53"/>
              </a:xfrm>
              <a:custGeom>
                <a:avLst/>
                <a:gdLst>
                  <a:gd name="T0" fmla="*/ 139 w 23"/>
                  <a:gd name="T1" fmla="*/ 77 h 20"/>
                  <a:gd name="T2" fmla="*/ 88 w 23"/>
                  <a:gd name="T3" fmla="*/ 90 h 20"/>
                  <a:gd name="T4" fmla="*/ 50 w 23"/>
                  <a:gd name="T5" fmla="*/ 140 h 20"/>
                  <a:gd name="T6" fmla="*/ 20 w 23"/>
                  <a:gd name="T7" fmla="*/ 111 h 20"/>
                  <a:gd name="T8" fmla="*/ 50 w 23"/>
                  <a:gd name="T9" fmla="*/ 21 h 20"/>
                  <a:gd name="T10" fmla="*/ 139 w 23"/>
                  <a:gd name="T11" fmla="*/ 34 h 20"/>
                  <a:gd name="T12" fmla="*/ 139 w 23"/>
                  <a:gd name="T13" fmla="*/ 77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22" y="11"/>
                    </a:moveTo>
                    <a:cubicBezTo>
                      <a:pt x="20" y="11"/>
                      <a:pt x="16" y="11"/>
                      <a:pt x="14" y="13"/>
                    </a:cubicBezTo>
                    <a:cubicBezTo>
                      <a:pt x="11" y="14"/>
                      <a:pt x="9" y="17"/>
                      <a:pt x="8" y="20"/>
                    </a:cubicBezTo>
                    <a:cubicBezTo>
                      <a:pt x="6" y="19"/>
                      <a:pt x="4" y="18"/>
                      <a:pt x="3" y="16"/>
                    </a:cubicBezTo>
                    <a:cubicBezTo>
                      <a:pt x="0" y="12"/>
                      <a:pt x="3" y="6"/>
                      <a:pt x="8" y="3"/>
                    </a:cubicBezTo>
                    <a:cubicBezTo>
                      <a:pt x="13" y="0"/>
                      <a:pt x="19" y="1"/>
                      <a:pt x="22" y="5"/>
                    </a:cubicBezTo>
                    <a:cubicBezTo>
                      <a:pt x="23" y="7"/>
                      <a:pt x="23" y="9"/>
                      <a:pt x="22" y="11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7" name="Freeform 74"/>
              <p:cNvSpPr>
                <a:spLocks/>
              </p:cNvSpPr>
              <p:nvPr/>
            </p:nvSpPr>
            <p:spPr bwMode="auto">
              <a:xfrm>
                <a:off x="1077" y="1545"/>
                <a:ext cx="55" cy="54"/>
              </a:xfrm>
              <a:custGeom>
                <a:avLst/>
                <a:gdLst>
                  <a:gd name="T0" fmla="*/ 138 w 22"/>
                  <a:gd name="T1" fmla="*/ 81 h 20"/>
                  <a:gd name="T2" fmla="*/ 83 w 22"/>
                  <a:gd name="T3" fmla="*/ 95 h 20"/>
                  <a:gd name="T4" fmla="*/ 45 w 22"/>
                  <a:gd name="T5" fmla="*/ 146 h 20"/>
                  <a:gd name="T6" fmla="*/ 13 w 22"/>
                  <a:gd name="T7" fmla="*/ 116 h 20"/>
                  <a:gd name="T8" fmla="*/ 45 w 22"/>
                  <a:gd name="T9" fmla="*/ 14 h 20"/>
                  <a:gd name="T10" fmla="*/ 133 w 22"/>
                  <a:gd name="T11" fmla="*/ 38 h 20"/>
                  <a:gd name="T12" fmla="*/ 138 w 22"/>
                  <a:gd name="T13" fmla="*/ 81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" h="20">
                    <a:moveTo>
                      <a:pt x="22" y="11"/>
                    </a:moveTo>
                    <a:cubicBezTo>
                      <a:pt x="19" y="11"/>
                      <a:pt x="16" y="11"/>
                      <a:pt x="13" y="13"/>
                    </a:cubicBezTo>
                    <a:cubicBezTo>
                      <a:pt x="10" y="14"/>
                      <a:pt x="8" y="17"/>
                      <a:pt x="7" y="20"/>
                    </a:cubicBezTo>
                    <a:cubicBezTo>
                      <a:pt x="5" y="19"/>
                      <a:pt x="3" y="18"/>
                      <a:pt x="2" y="16"/>
                    </a:cubicBezTo>
                    <a:cubicBezTo>
                      <a:pt x="0" y="11"/>
                      <a:pt x="2" y="5"/>
                      <a:pt x="7" y="2"/>
                    </a:cubicBezTo>
                    <a:cubicBezTo>
                      <a:pt x="12" y="0"/>
                      <a:pt x="19" y="1"/>
                      <a:pt x="21" y="5"/>
                    </a:cubicBezTo>
                    <a:cubicBezTo>
                      <a:pt x="22" y="7"/>
                      <a:pt x="22" y="9"/>
                      <a:pt x="22" y="11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8" name="Freeform 75"/>
              <p:cNvSpPr>
                <a:spLocks/>
              </p:cNvSpPr>
              <p:nvPr/>
            </p:nvSpPr>
            <p:spPr bwMode="auto">
              <a:xfrm>
                <a:off x="1062" y="1516"/>
                <a:ext cx="57" cy="53"/>
              </a:xfrm>
              <a:custGeom>
                <a:avLst/>
                <a:gdLst>
                  <a:gd name="T0" fmla="*/ 136 w 23"/>
                  <a:gd name="T1" fmla="*/ 85 h 20"/>
                  <a:gd name="T2" fmla="*/ 79 w 23"/>
                  <a:gd name="T3" fmla="*/ 90 h 20"/>
                  <a:gd name="T4" fmla="*/ 42 w 23"/>
                  <a:gd name="T5" fmla="*/ 140 h 20"/>
                  <a:gd name="T6" fmla="*/ 12 w 23"/>
                  <a:gd name="T7" fmla="*/ 119 h 20"/>
                  <a:gd name="T8" fmla="*/ 50 w 23"/>
                  <a:gd name="T9" fmla="*/ 21 h 20"/>
                  <a:gd name="T10" fmla="*/ 136 w 23"/>
                  <a:gd name="T11" fmla="*/ 42 h 20"/>
                  <a:gd name="T12" fmla="*/ 136 w 23"/>
                  <a:gd name="T13" fmla="*/ 8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22" y="12"/>
                    </a:moveTo>
                    <a:cubicBezTo>
                      <a:pt x="19" y="11"/>
                      <a:pt x="16" y="12"/>
                      <a:pt x="13" y="13"/>
                    </a:cubicBezTo>
                    <a:cubicBezTo>
                      <a:pt x="10" y="15"/>
                      <a:pt x="8" y="18"/>
                      <a:pt x="7" y="20"/>
                    </a:cubicBezTo>
                    <a:cubicBezTo>
                      <a:pt x="5" y="20"/>
                      <a:pt x="3" y="19"/>
                      <a:pt x="2" y="17"/>
                    </a:cubicBezTo>
                    <a:cubicBezTo>
                      <a:pt x="0" y="12"/>
                      <a:pt x="2" y="6"/>
                      <a:pt x="8" y="3"/>
                    </a:cubicBezTo>
                    <a:cubicBezTo>
                      <a:pt x="13" y="0"/>
                      <a:pt x="19" y="2"/>
                      <a:pt x="22" y="6"/>
                    </a:cubicBezTo>
                    <a:cubicBezTo>
                      <a:pt x="23" y="8"/>
                      <a:pt x="23" y="10"/>
                      <a:pt x="22" y="12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9" name="Freeform 76"/>
              <p:cNvSpPr>
                <a:spLocks/>
              </p:cNvSpPr>
              <p:nvPr/>
            </p:nvSpPr>
            <p:spPr bwMode="auto">
              <a:xfrm>
                <a:off x="1047" y="1489"/>
                <a:ext cx="57" cy="54"/>
              </a:xfrm>
              <a:custGeom>
                <a:avLst/>
                <a:gdLst>
                  <a:gd name="T0" fmla="*/ 141 w 23"/>
                  <a:gd name="T1" fmla="*/ 86 h 20"/>
                  <a:gd name="T2" fmla="*/ 87 w 23"/>
                  <a:gd name="T3" fmla="*/ 95 h 20"/>
                  <a:gd name="T4" fmla="*/ 50 w 23"/>
                  <a:gd name="T5" fmla="*/ 146 h 20"/>
                  <a:gd name="T6" fmla="*/ 17 w 23"/>
                  <a:gd name="T7" fmla="*/ 124 h 20"/>
                  <a:gd name="T8" fmla="*/ 50 w 23"/>
                  <a:gd name="T9" fmla="*/ 22 h 20"/>
                  <a:gd name="T10" fmla="*/ 136 w 23"/>
                  <a:gd name="T11" fmla="*/ 43 h 20"/>
                  <a:gd name="T12" fmla="*/ 141 w 23"/>
                  <a:gd name="T13" fmla="*/ 86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23" y="12"/>
                    </a:moveTo>
                    <a:cubicBezTo>
                      <a:pt x="20" y="11"/>
                      <a:pt x="17" y="12"/>
                      <a:pt x="14" y="13"/>
                    </a:cubicBezTo>
                    <a:cubicBezTo>
                      <a:pt x="11" y="15"/>
                      <a:pt x="9" y="18"/>
                      <a:pt x="8" y="20"/>
                    </a:cubicBezTo>
                    <a:cubicBezTo>
                      <a:pt x="6" y="20"/>
                      <a:pt x="4" y="19"/>
                      <a:pt x="3" y="17"/>
                    </a:cubicBezTo>
                    <a:cubicBezTo>
                      <a:pt x="0" y="12"/>
                      <a:pt x="3" y="6"/>
                      <a:pt x="8" y="3"/>
                    </a:cubicBezTo>
                    <a:cubicBezTo>
                      <a:pt x="13" y="0"/>
                      <a:pt x="19" y="2"/>
                      <a:pt x="22" y="6"/>
                    </a:cubicBezTo>
                    <a:cubicBezTo>
                      <a:pt x="23" y="8"/>
                      <a:pt x="23" y="10"/>
                      <a:pt x="23" y="12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0" name="Freeform 77"/>
              <p:cNvSpPr>
                <a:spLocks/>
              </p:cNvSpPr>
              <p:nvPr/>
            </p:nvSpPr>
            <p:spPr bwMode="auto">
              <a:xfrm>
                <a:off x="1034" y="1463"/>
                <a:ext cx="55" cy="53"/>
              </a:xfrm>
              <a:custGeom>
                <a:avLst/>
                <a:gdLst>
                  <a:gd name="T0" fmla="*/ 138 w 22"/>
                  <a:gd name="T1" fmla="*/ 85 h 20"/>
                  <a:gd name="T2" fmla="*/ 83 w 22"/>
                  <a:gd name="T3" fmla="*/ 90 h 20"/>
                  <a:gd name="T4" fmla="*/ 45 w 22"/>
                  <a:gd name="T5" fmla="*/ 140 h 20"/>
                  <a:gd name="T6" fmla="*/ 13 w 22"/>
                  <a:gd name="T7" fmla="*/ 119 h 20"/>
                  <a:gd name="T8" fmla="*/ 45 w 22"/>
                  <a:gd name="T9" fmla="*/ 21 h 20"/>
                  <a:gd name="T10" fmla="*/ 133 w 22"/>
                  <a:gd name="T11" fmla="*/ 42 h 20"/>
                  <a:gd name="T12" fmla="*/ 138 w 22"/>
                  <a:gd name="T13" fmla="*/ 8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" h="20">
                    <a:moveTo>
                      <a:pt x="22" y="12"/>
                    </a:moveTo>
                    <a:cubicBezTo>
                      <a:pt x="19" y="11"/>
                      <a:pt x="16" y="12"/>
                      <a:pt x="13" y="13"/>
                    </a:cubicBezTo>
                    <a:cubicBezTo>
                      <a:pt x="10" y="15"/>
                      <a:pt x="8" y="18"/>
                      <a:pt x="7" y="20"/>
                    </a:cubicBezTo>
                    <a:cubicBezTo>
                      <a:pt x="5" y="20"/>
                      <a:pt x="3" y="19"/>
                      <a:pt x="2" y="17"/>
                    </a:cubicBezTo>
                    <a:cubicBezTo>
                      <a:pt x="0" y="12"/>
                      <a:pt x="2" y="6"/>
                      <a:pt x="7" y="3"/>
                    </a:cubicBezTo>
                    <a:cubicBezTo>
                      <a:pt x="13" y="0"/>
                      <a:pt x="19" y="2"/>
                      <a:pt x="21" y="6"/>
                    </a:cubicBezTo>
                    <a:cubicBezTo>
                      <a:pt x="22" y="8"/>
                      <a:pt x="22" y="10"/>
                      <a:pt x="22" y="12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1" name="Freeform 78"/>
              <p:cNvSpPr>
                <a:spLocks/>
              </p:cNvSpPr>
              <p:nvPr/>
            </p:nvSpPr>
            <p:spPr bwMode="auto">
              <a:xfrm>
                <a:off x="1019" y="1436"/>
                <a:ext cx="58" cy="53"/>
              </a:xfrm>
              <a:custGeom>
                <a:avLst/>
                <a:gdLst>
                  <a:gd name="T0" fmla="*/ 139 w 23"/>
                  <a:gd name="T1" fmla="*/ 85 h 20"/>
                  <a:gd name="T2" fmla="*/ 83 w 23"/>
                  <a:gd name="T3" fmla="*/ 90 h 20"/>
                  <a:gd name="T4" fmla="*/ 50 w 23"/>
                  <a:gd name="T5" fmla="*/ 140 h 20"/>
                  <a:gd name="T6" fmla="*/ 13 w 23"/>
                  <a:gd name="T7" fmla="*/ 119 h 20"/>
                  <a:gd name="T8" fmla="*/ 50 w 23"/>
                  <a:gd name="T9" fmla="*/ 21 h 20"/>
                  <a:gd name="T10" fmla="*/ 139 w 23"/>
                  <a:gd name="T11" fmla="*/ 42 h 20"/>
                  <a:gd name="T12" fmla="*/ 139 w 23"/>
                  <a:gd name="T13" fmla="*/ 8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22" y="12"/>
                    </a:moveTo>
                    <a:cubicBezTo>
                      <a:pt x="19" y="11"/>
                      <a:pt x="16" y="12"/>
                      <a:pt x="13" y="13"/>
                    </a:cubicBezTo>
                    <a:cubicBezTo>
                      <a:pt x="10" y="15"/>
                      <a:pt x="8" y="18"/>
                      <a:pt x="8" y="20"/>
                    </a:cubicBezTo>
                    <a:cubicBezTo>
                      <a:pt x="5" y="20"/>
                      <a:pt x="4" y="19"/>
                      <a:pt x="2" y="17"/>
                    </a:cubicBezTo>
                    <a:cubicBezTo>
                      <a:pt x="0" y="12"/>
                      <a:pt x="2" y="6"/>
                      <a:pt x="8" y="3"/>
                    </a:cubicBezTo>
                    <a:cubicBezTo>
                      <a:pt x="13" y="0"/>
                      <a:pt x="19" y="1"/>
                      <a:pt x="22" y="6"/>
                    </a:cubicBezTo>
                    <a:cubicBezTo>
                      <a:pt x="23" y="8"/>
                      <a:pt x="23" y="10"/>
                      <a:pt x="22" y="12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2" name="Freeform 79"/>
              <p:cNvSpPr>
                <a:spLocks/>
              </p:cNvSpPr>
              <p:nvPr/>
            </p:nvSpPr>
            <p:spPr bwMode="auto">
              <a:xfrm>
                <a:off x="1004" y="1409"/>
                <a:ext cx="58" cy="54"/>
              </a:xfrm>
              <a:custGeom>
                <a:avLst/>
                <a:gdLst>
                  <a:gd name="T0" fmla="*/ 146 w 23"/>
                  <a:gd name="T1" fmla="*/ 86 h 20"/>
                  <a:gd name="T2" fmla="*/ 88 w 23"/>
                  <a:gd name="T3" fmla="*/ 95 h 20"/>
                  <a:gd name="T4" fmla="*/ 50 w 23"/>
                  <a:gd name="T5" fmla="*/ 146 h 20"/>
                  <a:gd name="T6" fmla="*/ 20 w 23"/>
                  <a:gd name="T7" fmla="*/ 124 h 20"/>
                  <a:gd name="T8" fmla="*/ 50 w 23"/>
                  <a:gd name="T9" fmla="*/ 22 h 20"/>
                  <a:gd name="T10" fmla="*/ 139 w 23"/>
                  <a:gd name="T11" fmla="*/ 43 h 20"/>
                  <a:gd name="T12" fmla="*/ 146 w 23"/>
                  <a:gd name="T13" fmla="*/ 86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23" y="12"/>
                    </a:moveTo>
                    <a:cubicBezTo>
                      <a:pt x="20" y="11"/>
                      <a:pt x="17" y="12"/>
                      <a:pt x="14" y="13"/>
                    </a:cubicBezTo>
                    <a:cubicBezTo>
                      <a:pt x="11" y="15"/>
                      <a:pt x="9" y="18"/>
                      <a:pt x="8" y="20"/>
                    </a:cubicBezTo>
                    <a:cubicBezTo>
                      <a:pt x="6" y="20"/>
                      <a:pt x="4" y="19"/>
                      <a:pt x="3" y="17"/>
                    </a:cubicBezTo>
                    <a:cubicBezTo>
                      <a:pt x="0" y="12"/>
                      <a:pt x="3" y="6"/>
                      <a:pt x="8" y="3"/>
                    </a:cubicBezTo>
                    <a:cubicBezTo>
                      <a:pt x="13" y="0"/>
                      <a:pt x="20" y="1"/>
                      <a:pt x="22" y="6"/>
                    </a:cubicBezTo>
                    <a:cubicBezTo>
                      <a:pt x="23" y="8"/>
                      <a:pt x="23" y="10"/>
                      <a:pt x="23" y="12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3" name="Freeform 80"/>
              <p:cNvSpPr>
                <a:spLocks/>
              </p:cNvSpPr>
              <p:nvPr/>
            </p:nvSpPr>
            <p:spPr bwMode="auto">
              <a:xfrm>
                <a:off x="992" y="1383"/>
                <a:ext cx="57" cy="53"/>
              </a:xfrm>
              <a:custGeom>
                <a:avLst/>
                <a:gdLst>
                  <a:gd name="T0" fmla="*/ 136 w 23"/>
                  <a:gd name="T1" fmla="*/ 85 h 20"/>
                  <a:gd name="T2" fmla="*/ 79 w 23"/>
                  <a:gd name="T3" fmla="*/ 90 h 20"/>
                  <a:gd name="T4" fmla="*/ 42 w 23"/>
                  <a:gd name="T5" fmla="*/ 140 h 20"/>
                  <a:gd name="T6" fmla="*/ 12 w 23"/>
                  <a:gd name="T7" fmla="*/ 119 h 20"/>
                  <a:gd name="T8" fmla="*/ 42 w 23"/>
                  <a:gd name="T9" fmla="*/ 21 h 20"/>
                  <a:gd name="T10" fmla="*/ 129 w 23"/>
                  <a:gd name="T11" fmla="*/ 42 h 20"/>
                  <a:gd name="T12" fmla="*/ 136 w 23"/>
                  <a:gd name="T13" fmla="*/ 8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22" y="12"/>
                    </a:moveTo>
                    <a:cubicBezTo>
                      <a:pt x="19" y="11"/>
                      <a:pt x="16" y="12"/>
                      <a:pt x="13" y="13"/>
                    </a:cubicBezTo>
                    <a:cubicBezTo>
                      <a:pt x="10" y="15"/>
                      <a:pt x="8" y="18"/>
                      <a:pt x="7" y="20"/>
                    </a:cubicBezTo>
                    <a:cubicBezTo>
                      <a:pt x="5" y="20"/>
                      <a:pt x="3" y="18"/>
                      <a:pt x="2" y="17"/>
                    </a:cubicBezTo>
                    <a:cubicBezTo>
                      <a:pt x="0" y="12"/>
                      <a:pt x="2" y="6"/>
                      <a:pt x="7" y="3"/>
                    </a:cubicBezTo>
                    <a:cubicBezTo>
                      <a:pt x="13" y="0"/>
                      <a:pt x="19" y="1"/>
                      <a:pt x="21" y="6"/>
                    </a:cubicBezTo>
                    <a:cubicBezTo>
                      <a:pt x="22" y="8"/>
                      <a:pt x="23" y="10"/>
                      <a:pt x="22" y="12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4" name="Freeform 81"/>
              <p:cNvSpPr>
                <a:spLocks/>
              </p:cNvSpPr>
              <p:nvPr/>
            </p:nvSpPr>
            <p:spPr bwMode="auto">
              <a:xfrm>
                <a:off x="977" y="1356"/>
                <a:ext cx="57" cy="53"/>
              </a:xfrm>
              <a:custGeom>
                <a:avLst/>
                <a:gdLst>
                  <a:gd name="T0" fmla="*/ 136 w 23"/>
                  <a:gd name="T1" fmla="*/ 85 h 20"/>
                  <a:gd name="T2" fmla="*/ 79 w 23"/>
                  <a:gd name="T3" fmla="*/ 90 h 20"/>
                  <a:gd name="T4" fmla="*/ 50 w 23"/>
                  <a:gd name="T5" fmla="*/ 140 h 20"/>
                  <a:gd name="T6" fmla="*/ 17 w 23"/>
                  <a:gd name="T7" fmla="*/ 119 h 20"/>
                  <a:gd name="T8" fmla="*/ 50 w 23"/>
                  <a:gd name="T9" fmla="*/ 21 h 20"/>
                  <a:gd name="T10" fmla="*/ 136 w 23"/>
                  <a:gd name="T11" fmla="*/ 42 h 20"/>
                  <a:gd name="T12" fmla="*/ 136 w 23"/>
                  <a:gd name="T13" fmla="*/ 8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22" y="12"/>
                    </a:moveTo>
                    <a:cubicBezTo>
                      <a:pt x="20" y="11"/>
                      <a:pt x="16" y="12"/>
                      <a:pt x="13" y="13"/>
                    </a:cubicBezTo>
                    <a:cubicBezTo>
                      <a:pt x="10" y="15"/>
                      <a:pt x="8" y="18"/>
                      <a:pt x="8" y="20"/>
                    </a:cubicBezTo>
                    <a:cubicBezTo>
                      <a:pt x="5" y="20"/>
                      <a:pt x="4" y="18"/>
                      <a:pt x="3" y="17"/>
                    </a:cubicBezTo>
                    <a:cubicBezTo>
                      <a:pt x="0" y="12"/>
                      <a:pt x="2" y="6"/>
                      <a:pt x="8" y="3"/>
                    </a:cubicBezTo>
                    <a:cubicBezTo>
                      <a:pt x="13" y="0"/>
                      <a:pt x="19" y="1"/>
                      <a:pt x="22" y="6"/>
                    </a:cubicBezTo>
                    <a:cubicBezTo>
                      <a:pt x="23" y="8"/>
                      <a:pt x="23" y="10"/>
                      <a:pt x="22" y="12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5" name="Freeform 82"/>
              <p:cNvSpPr>
                <a:spLocks/>
              </p:cNvSpPr>
              <p:nvPr/>
            </p:nvSpPr>
            <p:spPr bwMode="auto">
              <a:xfrm>
                <a:off x="902" y="1249"/>
                <a:ext cx="145" cy="150"/>
              </a:xfrm>
              <a:custGeom>
                <a:avLst/>
                <a:gdLst>
                  <a:gd name="T0" fmla="*/ 108 w 58"/>
                  <a:gd name="T1" fmla="*/ 51 h 56"/>
                  <a:gd name="T2" fmla="*/ 333 w 58"/>
                  <a:gd name="T3" fmla="*/ 123 h 56"/>
                  <a:gd name="T4" fmla="*/ 320 w 58"/>
                  <a:gd name="T5" fmla="*/ 324 h 56"/>
                  <a:gd name="T6" fmla="*/ 238 w 58"/>
                  <a:gd name="T7" fmla="*/ 308 h 56"/>
                  <a:gd name="T8" fmla="*/ 200 w 58"/>
                  <a:gd name="T9" fmla="*/ 402 h 56"/>
                  <a:gd name="T10" fmla="*/ 45 w 58"/>
                  <a:gd name="T11" fmla="*/ 300 h 56"/>
                  <a:gd name="T12" fmla="*/ 108 w 58"/>
                  <a:gd name="T13" fmla="*/ 51 h 5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8" h="56">
                    <a:moveTo>
                      <a:pt x="17" y="7"/>
                    </a:moveTo>
                    <a:cubicBezTo>
                      <a:pt x="30" y="0"/>
                      <a:pt x="46" y="4"/>
                      <a:pt x="53" y="17"/>
                    </a:cubicBezTo>
                    <a:cubicBezTo>
                      <a:pt x="58" y="26"/>
                      <a:pt x="57" y="37"/>
                      <a:pt x="51" y="45"/>
                    </a:cubicBezTo>
                    <a:cubicBezTo>
                      <a:pt x="48" y="41"/>
                      <a:pt x="43" y="40"/>
                      <a:pt x="38" y="43"/>
                    </a:cubicBezTo>
                    <a:cubicBezTo>
                      <a:pt x="33" y="46"/>
                      <a:pt x="31" y="51"/>
                      <a:pt x="32" y="56"/>
                    </a:cubicBezTo>
                    <a:cubicBezTo>
                      <a:pt x="22" y="56"/>
                      <a:pt x="13" y="52"/>
                      <a:pt x="7" y="42"/>
                    </a:cubicBezTo>
                    <a:cubicBezTo>
                      <a:pt x="0" y="30"/>
                      <a:pt x="5" y="14"/>
                      <a:pt x="17" y="7"/>
                    </a:cubicBezTo>
                    <a:close/>
                  </a:path>
                </a:pathLst>
              </a:custGeom>
              <a:solidFill>
                <a:srgbClr val="FFD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6" name="Freeform 83"/>
              <p:cNvSpPr>
                <a:spLocks/>
              </p:cNvSpPr>
              <p:nvPr/>
            </p:nvSpPr>
            <p:spPr bwMode="auto">
              <a:xfrm>
                <a:off x="944" y="1268"/>
                <a:ext cx="75" cy="64"/>
              </a:xfrm>
              <a:custGeom>
                <a:avLst/>
                <a:gdLst>
                  <a:gd name="T0" fmla="*/ 108 w 30"/>
                  <a:gd name="T1" fmla="*/ 8 h 24"/>
                  <a:gd name="T2" fmla="*/ 175 w 30"/>
                  <a:gd name="T3" fmla="*/ 120 h 24"/>
                  <a:gd name="T4" fmla="*/ 88 w 30"/>
                  <a:gd name="T5" fmla="*/ 136 h 24"/>
                  <a:gd name="T6" fmla="*/ 8 w 30"/>
                  <a:gd name="T7" fmla="*/ 85 h 24"/>
                  <a:gd name="T8" fmla="*/ 108 w 30"/>
                  <a:gd name="T9" fmla="*/ 8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" h="24">
                    <a:moveTo>
                      <a:pt x="17" y="1"/>
                    </a:moveTo>
                    <a:cubicBezTo>
                      <a:pt x="25" y="2"/>
                      <a:pt x="30" y="10"/>
                      <a:pt x="28" y="17"/>
                    </a:cubicBezTo>
                    <a:cubicBezTo>
                      <a:pt x="27" y="24"/>
                      <a:pt x="21" y="21"/>
                      <a:pt x="14" y="19"/>
                    </a:cubicBezTo>
                    <a:cubicBezTo>
                      <a:pt x="7" y="18"/>
                      <a:pt x="0" y="19"/>
                      <a:pt x="1" y="12"/>
                    </a:cubicBezTo>
                    <a:cubicBezTo>
                      <a:pt x="3" y="5"/>
                      <a:pt x="10" y="0"/>
                      <a:pt x="17" y="1"/>
                    </a:cubicBezTo>
                    <a:close/>
                  </a:path>
                </a:pathLst>
              </a:custGeom>
              <a:solidFill>
                <a:srgbClr val="FFF1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7" name="Freeform 84"/>
              <p:cNvSpPr>
                <a:spLocks/>
              </p:cNvSpPr>
              <p:nvPr/>
            </p:nvSpPr>
            <p:spPr bwMode="auto">
              <a:xfrm>
                <a:off x="972" y="1281"/>
                <a:ext cx="27" cy="27"/>
              </a:xfrm>
              <a:custGeom>
                <a:avLst/>
                <a:gdLst>
                  <a:gd name="T0" fmla="*/ 17 w 11"/>
                  <a:gd name="T1" fmla="*/ 8 h 10"/>
                  <a:gd name="T2" fmla="*/ 54 w 11"/>
                  <a:gd name="T3" fmla="*/ 22 h 10"/>
                  <a:gd name="T4" fmla="*/ 49 w 11"/>
                  <a:gd name="T5" fmla="*/ 65 h 10"/>
                  <a:gd name="T6" fmla="*/ 5 w 11"/>
                  <a:gd name="T7" fmla="*/ 51 h 10"/>
                  <a:gd name="T8" fmla="*/ 17 w 11"/>
                  <a:gd name="T9" fmla="*/ 8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3" y="1"/>
                    </a:moveTo>
                    <a:cubicBezTo>
                      <a:pt x="5" y="0"/>
                      <a:pt x="8" y="1"/>
                      <a:pt x="9" y="3"/>
                    </a:cubicBezTo>
                    <a:cubicBezTo>
                      <a:pt x="11" y="5"/>
                      <a:pt x="10" y="8"/>
                      <a:pt x="8" y="9"/>
                    </a:cubicBezTo>
                    <a:cubicBezTo>
                      <a:pt x="5" y="10"/>
                      <a:pt x="3" y="10"/>
                      <a:pt x="1" y="7"/>
                    </a:cubicBezTo>
                    <a:cubicBezTo>
                      <a:pt x="0" y="5"/>
                      <a:pt x="1" y="2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8" name="Freeform 85"/>
              <p:cNvSpPr>
                <a:spLocks/>
              </p:cNvSpPr>
              <p:nvPr/>
            </p:nvSpPr>
            <p:spPr bwMode="auto">
              <a:xfrm>
                <a:off x="919" y="1305"/>
                <a:ext cx="120" cy="83"/>
              </a:xfrm>
              <a:custGeom>
                <a:avLst/>
                <a:gdLst>
                  <a:gd name="T0" fmla="*/ 120 w 48"/>
                  <a:gd name="T1" fmla="*/ 214 h 31"/>
                  <a:gd name="T2" fmla="*/ 20 w 48"/>
                  <a:gd name="T3" fmla="*/ 137 h 31"/>
                  <a:gd name="T4" fmla="*/ 13 w 48"/>
                  <a:gd name="T5" fmla="*/ 0 h 31"/>
                  <a:gd name="T6" fmla="*/ 25 w 48"/>
                  <a:gd name="T7" fmla="*/ 86 h 31"/>
                  <a:gd name="T8" fmla="*/ 108 w 48"/>
                  <a:gd name="T9" fmla="*/ 158 h 31"/>
                  <a:gd name="T10" fmla="*/ 213 w 48"/>
                  <a:gd name="T11" fmla="*/ 107 h 31"/>
                  <a:gd name="T12" fmla="*/ 288 w 48"/>
                  <a:gd name="T13" fmla="*/ 51 h 31"/>
                  <a:gd name="T14" fmla="*/ 263 w 48"/>
                  <a:gd name="T15" fmla="*/ 129 h 31"/>
                  <a:gd name="T16" fmla="*/ 183 w 48"/>
                  <a:gd name="T17" fmla="*/ 150 h 31"/>
                  <a:gd name="T18" fmla="*/ 120 w 48"/>
                  <a:gd name="T19" fmla="*/ 214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" h="31">
                    <a:moveTo>
                      <a:pt x="19" y="30"/>
                    </a:moveTo>
                    <a:cubicBezTo>
                      <a:pt x="13" y="29"/>
                      <a:pt x="7" y="25"/>
                      <a:pt x="3" y="19"/>
                    </a:cubicBezTo>
                    <a:cubicBezTo>
                      <a:pt x="0" y="13"/>
                      <a:pt x="0" y="6"/>
                      <a:pt x="2" y="0"/>
                    </a:cubicBezTo>
                    <a:cubicBezTo>
                      <a:pt x="2" y="4"/>
                      <a:pt x="2" y="9"/>
                      <a:pt x="4" y="12"/>
                    </a:cubicBezTo>
                    <a:cubicBezTo>
                      <a:pt x="8" y="19"/>
                      <a:pt x="10" y="21"/>
                      <a:pt x="17" y="22"/>
                    </a:cubicBezTo>
                    <a:cubicBezTo>
                      <a:pt x="22" y="22"/>
                      <a:pt x="27" y="16"/>
                      <a:pt x="34" y="15"/>
                    </a:cubicBezTo>
                    <a:cubicBezTo>
                      <a:pt x="40" y="14"/>
                      <a:pt x="46" y="12"/>
                      <a:pt x="46" y="7"/>
                    </a:cubicBezTo>
                    <a:cubicBezTo>
                      <a:pt x="48" y="11"/>
                      <a:pt x="45" y="17"/>
                      <a:pt x="42" y="18"/>
                    </a:cubicBezTo>
                    <a:cubicBezTo>
                      <a:pt x="40" y="19"/>
                      <a:pt x="35" y="17"/>
                      <a:pt x="29" y="21"/>
                    </a:cubicBezTo>
                    <a:cubicBezTo>
                      <a:pt x="23" y="25"/>
                      <a:pt x="23" y="31"/>
                      <a:pt x="19" y="30"/>
                    </a:cubicBezTo>
                    <a:close/>
                  </a:path>
                </a:pathLst>
              </a:custGeom>
              <a:solidFill>
                <a:srgbClr val="F8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9" name="Freeform 86"/>
              <p:cNvSpPr>
                <a:spLocks/>
              </p:cNvSpPr>
              <p:nvPr/>
            </p:nvSpPr>
            <p:spPr bwMode="auto">
              <a:xfrm>
                <a:off x="989" y="1364"/>
                <a:ext cx="40" cy="16"/>
              </a:xfrm>
              <a:custGeom>
                <a:avLst/>
                <a:gdLst>
                  <a:gd name="T0" fmla="*/ 33 w 16"/>
                  <a:gd name="T1" fmla="*/ 13 h 6"/>
                  <a:gd name="T2" fmla="*/ 100 w 16"/>
                  <a:gd name="T3" fmla="*/ 43 h 6"/>
                  <a:gd name="T4" fmla="*/ 0 w 16"/>
                  <a:gd name="T5" fmla="*/ 43 h 6"/>
                  <a:gd name="T6" fmla="*/ 33 w 16"/>
                  <a:gd name="T7" fmla="*/ 13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6">
                    <a:moveTo>
                      <a:pt x="5" y="2"/>
                    </a:moveTo>
                    <a:cubicBezTo>
                      <a:pt x="8" y="0"/>
                      <a:pt x="15" y="1"/>
                      <a:pt x="16" y="6"/>
                    </a:cubicBezTo>
                    <a:cubicBezTo>
                      <a:pt x="13" y="4"/>
                      <a:pt x="5" y="2"/>
                      <a:pt x="0" y="6"/>
                    </a:cubicBezTo>
                    <a:cubicBezTo>
                      <a:pt x="1" y="5"/>
                      <a:pt x="2" y="3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0" name="Freeform 87"/>
              <p:cNvSpPr>
                <a:spLocks/>
              </p:cNvSpPr>
              <p:nvPr/>
            </p:nvSpPr>
            <p:spPr bwMode="auto">
              <a:xfrm>
                <a:off x="1004" y="1391"/>
                <a:ext cx="40" cy="16"/>
              </a:xfrm>
              <a:custGeom>
                <a:avLst/>
                <a:gdLst>
                  <a:gd name="T0" fmla="*/ 33 w 16"/>
                  <a:gd name="T1" fmla="*/ 13 h 6"/>
                  <a:gd name="T2" fmla="*/ 100 w 16"/>
                  <a:gd name="T3" fmla="*/ 43 h 6"/>
                  <a:gd name="T4" fmla="*/ 0 w 16"/>
                  <a:gd name="T5" fmla="*/ 43 h 6"/>
                  <a:gd name="T6" fmla="*/ 33 w 16"/>
                  <a:gd name="T7" fmla="*/ 13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6">
                    <a:moveTo>
                      <a:pt x="5" y="2"/>
                    </a:moveTo>
                    <a:cubicBezTo>
                      <a:pt x="8" y="0"/>
                      <a:pt x="15" y="1"/>
                      <a:pt x="16" y="6"/>
                    </a:cubicBezTo>
                    <a:cubicBezTo>
                      <a:pt x="13" y="4"/>
                      <a:pt x="5" y="2"/>
                      <a:pt x="0" y="6"/>
                    </a:cubicBezTo>
                    <a:cubicBezTo>
                      <a:pt x="1" y="5"/>
                      <a:pt x="2" y="3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1" name="Freeform 88"/>
              <p:cNvSpPr>
                <a:spLocks/>
              </p:cNvSpPr>
              <p:nvPr/>
            </p:nvSpPr>
            <p:spPr bwMode="auto">
              <a:xfrm>
                <a:off x="1017" y="1417"/>
                <a:ext cx="40" cy="16"/>
              </a:xfrm>
              <a:custGeom>
                <a:avLst/>
                <a:gdLst>
                  <a:gd name="T0" fmla="*/ 33 w 16"/>
                  <a:gd name="T1" fmla="*/ 13 h 6"/>
                  <a:gd name="T2" fmla="*/ 100 w 16"/>
                  <a:gd name="T3" fmla="*/ 43 h 6"/>
                  <a:gd name="T4" fmla="*/ 0 w 16"/>
                  <a:gd name="T5" fmla="*/ 43 h 6"/>
                  <a:gd name="T6" fmla="*/ 33 w 16"/>
                  <a:gd name="T7" fmla="*/ 13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6">
                    <a:moveTo>
                      <a:pt x="5" y="2"/>
                    </a:moveTo>
                    <a:cubicBezTo>
                      <a:pt x="9" y="0"/>
                      <a:pt x="15" y="1"/>
                      <a:pt x="16" y="6"/>
                    </a:cubicBezTo>
                    <a:cubicBezTo>
                      <a:pt x="13" y="4"/>
                      <a:pt x="5" y="2"/>
                      <a:pt x="0" y="6"/>
                    </a:cubicBezTo>
                    <a:cubicBezTo>
                      <a:pt x="1" y="5"/>
                      <a:pt x="2" y="3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2" name="Freeform 89"/>
              <p:cNvSpPr>
                <a:spLocks/>
              </p:cNvSpPr>
              <p:nvPr/>
            </p:nvSpPr>
            <p:spPr bwMode="auto">
              <a:xfrm>
                <a:off x="1032" y="1444"/>
                <a:ext cx="40" cy="19"/>
              </a:xfrm>
              <a:custGeom>
                <a:avLst/>
                <a:gdLst>
                  <a:gd name="T0" fmla="*/ 33 w 16"/>
                  <a:gd name="T1" fmla="*/ 14 h 7"/>
                  <a:gd name="T2" fmla="*/ 100 w 16"/>
                  <a:gd name="T3" fmla="*/ 52 h 7"/>
                  <a:gd name="T4" fmla="*/ 0 w 16"/>
                  <a:gd name="T5" fmla="*/ 52 h 7"/>
                  <a:gd name="T6" fmla="*/ 33 w 16"/>
                  <a:gd name="T7" fmla="*/ 14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7">
                    <a:moveTo>
                      <a:pt x="5" y="2"/>
                    </a:moveTo>
                    <a:cubicBezTo>
                      <a:pt x="9" y="0"/>
                      <a:pt x="15" y="1"/>
                      <a:pt x="16" y="7"/>
                    </a:cubicBezTo>
                    <a:cubicBezTo>
                      <a:pt x="13" y="4"/>
                      <a:pt x="5" y="2"/>
                      <a:pt x="0" y="7"/>
                    </a:cubicBezTo>
                    <a:cubicBezTo>
                      <a:pt x="1" y="5"/>
                      <a:pt x="2" y="4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3" name="Freeform 90"/>
              <p:cNvSpPr>
                <a:spLocks/>
              </p:cNvSpPr>
              <p:nvPr/>
            </p:nvSpPr>
            <p:spPr bwMode="auto">
              <a:xfrm>
                <a:off x="1047" y="1471"/>
                <a:ext cx="37" cy="16"/>
              </a:xfrm>
              <a:custGeom>
                <a:avLst/>
                <a:gdLst>
                  <a:gd name="T0" fmla="*/ 25 w 15"/>
                  <a:gd name="T1" fmla="*/ 13 h 6"/>
                  <a:gd name="T2" fmla="*/ 91 w 15"/>
                  <a:gd name="T3" fmla="*/ 43 h 6"/>
                  <a:gd name="T4" fmla="*/ 0 w 15"/>
                  <a:gd name="T5" fmla="*/ 43 h 6"/>
                  <a:gd name="T6" fmla="*/ 25 w 15"/>
                  <a:gd name="T7" fmla="*/ 13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" h="6">
                    <a:moveTo>
                      <a:pt x="4" y="2"/>
                    </a:moveTo>
                    <a:cubicBezTo>
                      <a:pt x="8" y="0"/>
                      <a:pt x="14" y="1"/>
                      <a:pt x="15" y="6"/>
                    </a:cubicBezTo>
                    <a:cubicBezTo>
                      <a:pt x="12" y="4"/>
                      <a:pt x="4" y="2"/>
                      <a:pt x="0" y="6"/>
                    </a:cubicBezTo>
                    <a:cubicBezTo>
                      <a:pt x="0" y="5"/>
                      <a:pt x="2" y="3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4" name="Freeform 91"/>
              <p:cNvSpPr>
                <a:spLocks/>
              </p:cNvSpPr>
              <p:nvPr/>
            </p:nvSpPr>
            <p:spPr bwMode="auto">
              <a:xfrm>
                <a:off x="1062" y="1497"/>
                <a:ext cx="37" cy="16"/>
              </a:xfrm>
              <a:custGeom>
                <a:avLst/>
                <a:gdLst>
                  <a:gd name="T0" fmla="*/ 25 w 15"/>
                  <a:gd name="T1" fmla="*/ 13 h 6"/>
                  <a:gd name="T2" fmla="*/ 91 w 15"/>
                  <a:gd name="T3" fmla="*/ 43 h 6"/>
                  <a:gd name="T4" fmla="*/ 0 w 15"/>
                  <a:gd name="T5" fmla="*/ 43 h 6"/>
                  <a:gd name="T6" fmla="*/ 25 w 15"/>
                  <a:gd name="T7" fmla="*/ 13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" h="6">
                    <a:moveTo>
                      <a:pt x="4" y="2"/>
                    </a:moveTo>
                    <a:cubicBezTo>
                      <a:pt x="8" y="0"/>
                      <a:pt x="14" y="1"/>
                      <a:pt x="15" y="6"/>
                    </a:cubicBezTo>
                    <a:cubicBezTo>
                      <a:pt x="12" y="4"/>
                      <a:pt x="4" y="2"/>
                      <a:pt x="0" y="6"/>
                    </a:cubicBezTo>
                    <a:cubicBezTo>
                      <a:pt x="0" y="5"/>
                      <a:pt x="2" y="3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5" name="Freeform 92"/>
              <p:cNvSpPr>
                <a:spLocks/>
              </p:cNvSpPr>
              <p:nvPr/>
            </p:nvSpPr>
            <p:spPr bwMode="auto">
              <a:xfrm>
                <a:off x="1074" y="1524"/>
                <a:ext cx="40" cy="19"/>
              </a:xfrm>
              <a:custGeom>
                <a:avLst/>
                <a:gdLst>
                  <a:gd name="T0" fmla="*/ 25 w 16"/>
                  <a:gd name="T1" fmla="*/ 14 h 7"/>
                  <a:gd name="T2" fmla="*/ 100 w 16"/>
                  <a:gd name="T3" fmla="*/ 43 h 7"/>
                  <a:gd name="T4" fmla="*/ 0 w 16"/>
                  <a:gd name="T5" fmla="*/ 52 h 7"/>
                  <a:gd name="T6" fmla="*/ 25 w 16"/>
                  <a:gd name="T7" fmla="*/ 14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7">
                    <a:moveTo>
                      <a:pt x="4" y="2"/>
                    </a:moveTo>
                    <a:cubicBezTo>
                      <a:pt x="8" y="0"/>
                      <a:pt x="15" y="1"/>
                      <a:pt x="16" y="6"/>
                    </a:cubicBezTo>
                    <a:cubicBezTo>
                      <a:pt x="12" y="4"/>
                      <a:pt x="5" y="2"/>
                      <a:pt x="0" y="7"/>
                    </a:cubicBezTo>
                    <a:cubicBezTo>
                      <a:pt x="0" y="5"/>
                      <a:pt x="2" y="3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6" name="Freeform 93"/>
              <p:cNvSpPr>
                <a:spLocks/>
              </p:cNvSpPr>
              <p:nvPr/>
            </p:nvSpPr>
            <p:spPr bwMode="auto">
              <a:xfrm>
                <a:off x="1087" y="1551"/>
                <a:ext cx="40" cy="16"/>
              </a:xfrm>
              <a:custGeom>
                <a:avLst/>
                <a:gdLst>
                  <a:gd name="T0" fmla="*/ 33 w 16"/>
                  <a:gd name="T1" fmla="*/ 13 h 6"/>
                  <a:gd name="T2" fmla="*/ 100 w 16"/>
                  <a:gd name="T3" fmla="*/ 43 h 6"/>
                  <a:gd name="T4" fmla="*/ 0 w 16"/>
                  <a:gd name="T5" fmla="*/ 43 h 6"/>
                  <a:gd name="T6" fmla="*/ 33 w 16"/>
                  <a:gd name="T7" fmla="*/ 13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6">
                    <a:moveTo>
                      <a:pt x="5" y="2"/>
                    </a:moveTo>
                    <a:cubicBezTo>
                      <a:pt x="9" y="0"/>
                      <a:pt x="15" y="1"/>
                      <a:pt x="16" y="6"/>
                    </a:cubicBezTo>
                    <a:cubicBezTo>
                      <a:pt x="13" y="4"/>
                      <a:pt x="5" y="2"/>
                      <a:pt x="0" y="6"/>
                    </a:cubicBezTo>
                    <a:cubicBezTo>
                      <a:pt x="1" y="5"/>
                      <a:pt x="2" y="3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7" name="Freeform 94"/>
              <p:cNvSpPr>
                <a:spLocks/>
              </p:cNvSpPr>
              <p:nvPr/>
            </p:nvSpPr>
            <p:spPr bwMode="auto">
              <a:xfrm>
                <a:off x="1102" y="1580"/>
                <a:ext cx="40" cy="16"/>
              </a:xfrm>
              <a:custGeom>
                <a:avLst/>
                <a:gdLst>
                  <a:gd name="T0" fmla="*/ 33 w 16"/>
                  <a:gd name="T1" fmla="*/ 13 h 6"/>
                  <a:gd name="T2" fmla="*/ 100 w 16"/>
                  <a:gd name="T3" fmla="*/ 43 h 6"/>
                  <a:gd name="T4" fmla="*/ 0 w 16"/>
                  <a:gd name="T5" fmla="*/ 43 h 6"/>
                  <a:gd name="T6" fmla="*/ 33 w 16"/>
                  <a:gd name="T7" fmla="*/ 13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6">
                    <a:moveTo>
                      <a:pt x="5" y="2"/>
                    </a:moveTo>
                    <a:cubicBezTo>
                      <a:pt x="9" y="0"/>
                      <a:pt x="15" y="0"/>
                      <a:pt x="16" y="6"/>
                    </a:cubicBezTo>
                    <a:cubicBezTo>
                      <a:pt x="13" y="3"/>
                      <a:pt x="5" y="1"/>
                      <a:pt x="0" y="6"/>
                    </a:cubicBezTo>
                    <a:cubicBezTo>
                      <a:pt x="1" y="4"/>
                      <a:pt x="2" y="3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8" name="Freeform 95"/>
              <p:cNvSpPr>
                <a:spLocks/>
              </p:cNvSpPr>
              <p:nvPr/>
            </p:nvSpPr>
            <p:spPr bwMode="auto">
              <a:xfrm>
                <a:off x="1117" y="1607"/>
                <a:ext cx="40" cy="16"/>
              </a:xfrm>
              <a:custGeom>
                <a:avLst/>
                <a:gdLst>
                  <a:gd name="T0" fmla="*/ 33 w 16"/>
                  <a:gd name="T1" fmla="*/ 13 h 6"/>
                  <a:gd name="T2" fmla="*/ 100 w 16"/>
                  <a:gd name="T3" fmla="*/ 43 h 6"/>
                  <a:gd name="T4" fmla="*/ 0 w 16"/>
                  <a:gd name="T5" fmla="*/ 43 h 6"/>
                  <a:gd name="T6" fmla="*/ 33 w 16"/>
                  <a:gd name="T7" fmla="*/ 13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6">
                    <a:moveTo>
                      <a:pt x="5" y="2"/>
                    </a:moveTo>
                    <a:cubicBezTo>
                      <a:pt x="9" y="0"/>
                      <a:pt x="15" y="0"/>
                      <a:pt x="16" y="6"/>
                    </a:cubicBezTo>
                    <a:cubicBezTo>
                      <a:pt x="13" y="3"/>
                      <a:pt x="5" y="2"/>
                      <a:pt x="0" y="6"/>
                    </a:cubicBezTo>
                    <a:cubicBezTo>
                      <a:pt x="1" y="4"/>
                      <a:pt x="2" y="3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9" name="Freeform 96"/>
              <p:cNvSpPr>
                <a:spLocks/>
              </p:cNvSpPr>
              <p:nvPr/>
            </p:nvSpPr>
            <p:spPr bwMode="auto">
              <a:xfrm>
                <a:off x="1104" y="1599"/>
                <a:ext cx="58" cy="53"/>
              </a:xfrm>
              <a:custGeom>
                <a:avLst/>
                <a:gdLst>
                  <a:gd name="T0" fmla="*/ 139 w 23"/>
                  <a:gd name="T1" fmla="*/ 77 h 20"/>
                  <a:gd name="T2" fmla="*/ 83 w 23"/>
                  <a:gd name="T3" fmla="*/ 90 h 20"/>
                  <a:gd name="T4" fmla="*/ 45 w 23"/>
                  <a:gd name="T5" fmla="*/ 140 h 20"/>
                  <a:gd name="T6" fmla="*/ 13 w 23"/>
                  <a:gd name="T7" fmla="*/ 111 h 20"/>
                  <a:gd name="T8" fmla="*/ 50 w 23"/>
                  <a:gd name="T9" fmla="*/ 21 h 20"/>
                  <a:gd name="T10" fmla="*/ 139 w 23"/>
                  <a:gd name="T11" fmla="*/ 34 h 20"/>
                  <a:gd name="T12" fmla="*/ 139 w 23"/>
                  <a:gd name="T13" fmla="*/ 77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22" y="11"/>
                    </a:moveTo>
                    <a:cubicBezTo>
                      <a:pt x="19" y="11"/>
                      <a:pt x="16" y="11"/>
                      <a:pt x="13" y="13"/>
                    </a:cubicBezTo>
                    <a:cubicBezTo>
                      <a:pt x="10" y="14"/>
                      <a:pt x="8" y="17"/>
                      <a:pt x="7" y="20"/>
                    </a:cubicBezTo>
                    <a:cubicBezTo>
                      <a:pt x="5" y="19"/>
                      <a:pt x="3" y="18"/>
                      <a:pt x="2" y="16"/>
                    </a:cubicBezTo>
                    <a:cubicBezTo>
                      <a:pt x="0" y="12"/>
                      <a:pt x="2" y="6"/>
                      <a:pt x="8" y="3"/>
                    </a:cubicBezTo>
                    <a:cubicBezTo>
                      <a:pt x="13" y="0"/>
                      <a:pt x="19" y="1"/>
                      <a:pt x="22" y="5"/>
                    </a:cubicBezTo>
                    <a:cubicBezTo>
                      <a:pt x="23" y="7"/>
                      <a:pt x="23" y="9"/>
                      <a:pt x="22" y="11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0" name="Freeform 97"/>
              <p:cNvSpPr>
                <a:spLocks/>
              </p:cNvSpPr>
              <p:nvPr/>
            </p:nvSpPr>
            <p:spPr bwMode="auto">
              <a:xfrm>
                <a:off x="1089" y="1572"/>
                <a:ext cx="58" cy="53"/>
              </a:xfrm>
              <a:custGeom>
                <a:avLst/>
                <a:gdLst>
                  <a:gd name="T0" fmla="*/ 139 w 23"/>
                  <a:gd name="T1" fmla="*/ 77 h 20"/>
                  <a:gd name="T2" fmla="*/ 88 w 23"/>
                  <a:gd name="T3" fmla="*/ 90 h 20"/>
                  <a:gd name="T4" fmla="*/ 50 w 23"/>
                  <a:gd name="T5" fmla="*/ 140 h 20"/>
                  <a:gd name="T6" fmla="*/ 20 w 23"/>
                  <a:gd name="T7" fmla="*/ 111 h 20"/>
                  <a:gd name="T8" fmla="*/ 50 w 23"/>
                  <a:gd name="T9" fmla="*/ 21 h 20"/>
                  <a:gd name="T10" fmla="*/ 139 w 23"/>
                  <a:gd name="T11" fmla="*/ 34 h 20"/>
                  <a:gd name="T12" fmla="*/ 139 w 23"/>
                  <a:gd name="T13" fmla="*/ 77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22" y="11"/>
                    </a:moveTo>
                    <a:cubicBezTo>
                      <a:pt x="20" y="11"/>
                      <a:pt x="16" y="11"/>
                      <a:pt x="14" y="13"/>
                    </a:cubicBezTo>
                    <a:cubicBezTo>
                      <a:pt x="11" y="14"/>
                      <a:pt x="9" y="17"/>
                      <a:pt x="8" y="20"/>
                    </a:cubicBezTo>
                    <a:cubicBezTo>
                      <a:pt x="6" y="19"/>
                      <a:pt x="4" y="18"/>
                      <a:pt x="3" y="16"/>
                    </a:cubicBezTo>
                    <a:cubicBezTo>
                      <a:pt x="0" y="12"/>
                      <a:pt x="3" y="6"/>
                      <a:pt x="8" y="3"/>
                    </a:cubicBezTo>
                    <a:cubicBezTo>
                      <a:pt x="13" y="0"/>
                      <a:pt x="19" y="1"/>
                      <a:pt x="22" y="5"/>
                    </a:cubicBezTo>
                    <a:cubicBezTo>
                      <a:pt x="23" y="7"/>
                      <a:pt x="23" y="9"/>
                      <a:pt x="22" y="11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1" name="Freeform 98"/>
              <p:cNvSpPr>
                <a:spLocks/>
              </p:cNvSpPr>
              <p:nvPr/>
            </p:nvSpPr>
            <p:spPr bwMode="auto">
              <a:xfrm>
                <a:off x="1077" y="1545"/>
                <a:ext cx="55" cy="54"/>
              </a:xfrm>
              <a:custGeom>
                <a:avLst/>
                <a:gdLst>
                  <a:gd name="T0" fmla="*/ 138 w 22"/>
                  <a:gd name="T1" fmla="*/ 81 h 20"/>
                  <a:gd name="T2" fmla="*/ 83 w 22"/>
                  <a:gd name="T3" fmla="*/ 95 h 20"/>
                  <a:gd name="T4" fmla="*/ 45 w 22"/>
                  <a:gd name="T5" fmla="*/ 146 h 20"/>
                  <a:gd name="T6" fmla="*/ 13 w 22"/>
                  <a:gd name="T7" fmla="*/ 116 h 20"/>
                  <a:gd name="T8" fmla="*/ 45 w 22"/>
                  <a:gd name="T9" fmla="*/ 14 h 20"/>
                  <a:gd name="T10" fmla="*/ 133 w 22"/>
                  <a:gd name="T11" fmla="*/ 38 h 20"/>
                  <a:gd name="T12" fmla="*/ 138 w 22"/>
                  <a:gd name="T13" fmla="*/ 81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" h="20">
                    <a:moveTo>
                      <a:pt x="22" y="11"/>
                    </a:moveTo>
                    <a:cubicBezTo>
                      <a:pt x="19" y="11"/>
                      <a:pt x="16" y="11"/>
                      <a:pt x="13" y="13"/>
                    </a:cubicBezTo>
                    <a:cubicBezTo>
                      <a:pt x="10" y="14"/>
                      <a:pt x="8" y="17"/>
                      <a:pt x="7" y="20"/>
                    </a:cubicBezTo>
                    <a:cubicBezTo>
                      <a:pt x="5" y="19"/>
                      <a:pt x="3" y="18"/>
                      <a:pt x="2" y="16"/>
                    </a:cubicBezTo>
                    <a:cubicBezTo>
                      <a:pt x="0" y="11"/>
                      <a:pt x="2" y="5"/>
                      <a:pt x="7" y="2"/>
                    </a:cubicBezTo>
                    <a:cubicBezTo>
                      <a:pt x="12" y="0"/>
                      <a:pt x="19" y="1"/>
                      <a:pt x="21" y="5"/>
                    </a:cubicBezTo>
                    <a:cubicBezTo>
                      <a:pt x="22" y="7"/>
                      <a:pt x="22" y="9"/>
                      <a:pt x="22" y="11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2" name="Freeform 99"/>
              <p:cNvSpPr>
                <a:spLocks/>
              </p:cNvSpPr>
              <p:nvPr/>
            </p:nvSpPr>
            <p:spPr bwMode="auto">
              <a:xfrm>
                <a:off x="1062" y="1516"/>
                <a:ext cx="57" cy="53"/>
              </a:xfrm>
              <a:custGeom>
                <a:avLst/>
                <a:gdLst>
                  <a:gd name="T0" fmla="*/ 136 w 23"/>
                  <a:gd name="T1" fmla="*/ 85 h 20"/>
                  <a:gd name="T2" fmla="*/ 79 w 23"/>
                  <a:gd name="T3" fmla="*/ 90 h 20"/>
                  <a:gd name="T4" fmla="*/ 42 w 23"/>
                  <a:gd name="T5" fmla="*/ 140 h 20"/>
                  <a:gd name="T6" fmla="*/ 12 w 23"/>
                  <a:gd name="T7" fmla="*/ 119 h 20"/>
                  <a:gd name="T8" fmla="*/ 50 w 23"/>
                  <a:gd name="T9" fmla="*/ 21 h 20"/>
                  <a:gd name="T10" fmla="*/ 136 w 23"/>
                  <a:gd name="T11" fmla="*/ 42 h 20"/>
                  <a:gd name="T12" fmla="*/ 136 w 23"/>
                  <a:gd name="T13" fmla="*/ 8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22" y="12"/>
                    </a:moveTo>
                    <a:cubicBezTo>
                      <a:pt x="19" y="11"/>
                      <a:pt x="16" y="12"/>
                      <a:pt x="13" y="13"/>
                    </a:cubicBezTo>
                    <a:cubicBezTo>
                      <a:pt x="10" y="15"/>
                      <a:pt x="8" y="18"/>
                      <a:pt x="7" y="20"/>
                    </a:cubicBezTo>
                    <a:cubicBezTo>
                      <a:pt x="5" y="20"/>
                      <a:pt x="3" y="19"/>
                      <a:pt x="2" y="17"/>
                    </a:cubicBezTo>
                    <a:cubicBezTo>
                      <a:pt x="0" y="12"/>
                      <a:pt x="2" y="6"/>
                      <a:pt x="8" y="3"/>
                    </a:cubicBezTo>
                    <a:cubicBezTo>
                      <a:pt x="13" y="0"/>
                      <a:pt x="19" y="2"/>
                      <a:pt x="22" y="6"/>
                    </a:cubicBezTo>
                    <a:cubicBezTo>
                      <a:pt x="23" y="8"/>
                      <a:pt x="23" y="10"/>
                      <a:pt x="22" y="12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" name="Freeform 100"/>
              <p:cNvSpPr>
                <a:spLocks/>
              </p:cNvSpPr>
              <p:nvPr/>
            </p:nvSpPr>
            <p:spPr bwMode="auto">
              <a:xfrm>
                <a:off x="1047" y="1489"/>
                <a:ext cx="57" cy="54"/>
              </a:xfrm>
              <a:custGeom>
                <a:avLst/>
                <a:gdLst>
                  <a:gd name="T0" fmla="*/ 141 w 23"/>
                  <a:gd name="T1" fmla="*/ 86 h 20"/>
                  <a:gd name="T2" fmla="*/ 87 w 23"/>
                  <a:gd name="T3" fmla="*/ 95 h 20"/>
                  <a:gd name="T4" fmla="*/ 50 w 23"/>
                  <a:gd name="T5" fmla="*/ 146 h 20"/>
                  <a:gd name="T6" fmla="*/ 17 w 23"/>
                  <a:gd name="T7" fmla="*/ 124 h 20"/>
                  <a:gd name="T8" fmla="*/ 50 w 23"/>
                  <a:gd name="T9" fmla="*/ 22 h 20"/>
                  <a:gd name="T10" fmla="*/ 136 w 23"/>
                  <a:gd name="T11" fmla="*/ 43 h 20"/>
                  <a:gd name="T12" fmla="*/ 141 w 23"/>
                  <a:gd name="T13" fmla="*/ 86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23" y="12"/>
                    </a:moveTo>
                    <a:cubicBezTo>
                      <a:pt x="20" y="11"/>
                      <a:pt x="17" y="12"/>
                      <a:pt x="14" y="13"/>
                    </a:cubicBezTo>
                    <a:cubicBezTo>
                      <a:pt x="11" y="15"/>
                      <a:pt x="9" y="18"/>
                      <a:pt x="8" y="20"/>
                    </a:cubicBezTo>
                    <a:cubicBezTo>
                      <a:pt x="6" y="20"/>
                      <a:pt x="4" y="19"/>
                      <a:pt x="3" y="17"/>
                    </a:cubicBezTo>
                    <a:cubicBezTo>
                      <a:pt x="0" y="12"/>
                      <a:pt x="3" y="6"/>
                      <a:pt x="8" y="3"/>
                    </a:cubicBezTo>
                    <a:cubicBezTo>
                      <a:pt x="13" y="0"/>
                      <a:pt x="19" y="2"/>
                      <a:pt x="22" y="6"/>
                    </a:cubicBezTo>
                    <a:cubicBezTo>
                      <a:pt x="23" y="8"/>
                      <a:pt x="23" y="10"/>
                      <a:pt x="23" y="12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" name="Freeform 101"/>
              <p:cNvSpPr>
                <a:spLocks/>
              </p:cNvSpPr>
              <p:nvPr/>
            </p:nvSpPr>
            <p:spPr bwMode="auto">
              <a:xfrm>
                <a:off x="1034" y="1463"/>
                <a:ext cx="55" cy="53"/>
              </a:xfrm>
              <a:custGeom>
                <a:avLst/>
                <a:gdLst>
                  <a:gd name="T0" fmla="*/ 138 w 22"/>
                  <a:gd name="T1" fmla="*/ 85 h 20"/>
                  <a:gd name="T2" fmla="*/ 83 w 22"/>
                  <a:gd name="T3" fmla="*/ 90 h 20"/>
                  <a:gd name="T4" fmla="*/ 45 w 22"/>
                  <a:gd name="T5" fmla="*/ 140 h 20"/>
                  <a:gd name="T6" fmla="*/ 13 w 22"/>
                  <a:gd name="T7" fmla="*/ 119 h 20"/>
                  <a:gd name="T8" fmla="*/ 45 w 22"/>
                  <a:gd name="T9" fmla="*/ 21 h 20"/>
                  <a:gd name="T10" fmla="*/ 133 w 22"/>
                  <a:gd name="T11" fmla="*/ 42 h 20"/>
                  <a:gd name="T12" fmla="*/ 138 w 22"/>
                  <a:gd name="T13" fmla="*/ 8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" h="20">
                    <a:moveTo>
                      <a:pt x="22" y="12"/>
                    </a:moveTo>
                    <a:cubicBezTo>
                      <a:pt x="19" y="11"/>
                      <a:pt x="16" y="12"/>
                      <a:pt x="13" y="13"/>
                    </a:cubicBezTo>
                    <a:cubicBezTo>
                      <a:pt x="10" y="15"/>
                      <a:pt x="8" y="18"/>
                      <a:pt x="7" y="20"/>
                    </a:cubicBezTo>
                    <a:cubicBezTo>
                      <a:pt x="5" y="20"/>
                      <a:pt x="3" y="19"/>
                      <a:pt x="2" y="17"/>
                    </a:cubicBezTo>
                    <a:cubicBezTo>
                      <a:pt x="0" y="12"/>
                      <a:pt x="2" y="6"/>
                      <a:pt x="7" y="3"/>
                    </a:cubicBezTo>
                    <a:cubicBezTo>
                      <a:pt x="13" y="0"/>
                      <a:pt x="19" y="2"/>
                      <a:pt x="21" y="6"/>
                    </a:cubicBezTo>
                    <a:cubicBezTo>
                      <a:pt x="22" y="8"/>
                      <a:pt x="22" y="10"/>
                      <a:pt x="22" y="12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5" name="Freeform 102"/>
              <p:cNvSpPr>
                <a:spLocks/>
              </p:cNvSpPr>
              <p:nvPr/>
            </p:nvSpPr>
            <p:spPr bwMode="auto">
              <a:xfrm>
                <a:off x="1019" y="1436"/>
                <a:ext cx="58" cy="53"/>
              </a:xfrm>
              <a:custGeom>
                <a:avLst/>
                <a:gdLst>
                  <a:gd name="T0" fmla="*/ 139 w 23"/>
                  <a:gd name="T1" fmla="*/ 85 h 20"/>
                  <a:gd name="T2" fmla="*/ 83 w 23"/>
                  <a:gd name="T3" fmla="*/ 90 h 20"/>
                  <a:gd name="T4" fmla="*/ 50 w 23"/>
                  <a:gd name="T5" fmla="*/ 140 h 20"/>
                  <a:gd name="T6" fmla="*/ 13 w 23"/>
                  <a:gd name="T7" fmla="*/ 119 h 20"/>
                  <a:gd name="T8" fmla="*/ 50 w 23"/>
                  <a:gd name="T9" fmla="*/ 21 h 20"/>
                  <a:gd name="T10" fmla="*/ 139 w 23"/>
                  <a:gd name="T11" fmla="*/ 42 h 20"/>
                  <a:gd name="T12" fmla="*/ 139 w 23"/>
                  <a:gd name="T13" fmla="*/ 8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22" y="12"/>
                    </a:moveTo>
                    <a:cubicBezTo>
                      <a:pt x="19" y="11"/>
                      <a:pt x="16" y="12"/>
                      <a:pt x="13" y="13"/>
                    </a:cubicBezTo>
                    <a:cubicBezTo>
                      <a:pt x="10" y="15"/>
                      <a:pt x="8" y="18"/>
                      <a:pt x="8" y="20"/>
                    </a:cubicBezTo>
                    <a:cubicBezTo>
                      <a:pt x="5" y="20"/>
                      <a:pt x="4" y="19"/>
                      <a:pt x="2" y="17"/>
                    </a:cubicBezTo>
                    <a:cubicBezTo>
                      <a:pt x="0" y="12"/>
                      <a:pt x="2" y="6"/>
                      <a:pt x="8" y="3"/>
                    </a:cubicBezTo>
                    <a:cubicBezTo>
                      <a:pt x="13" y="0"/>
                      <a:pt x="19" y="1"/>
                      <a:pt x="22" y="6"/>
                    </a:cubicBezTo>
                    <a:cubicBezTo>
                      <a:pt x="23" y="8"/>
                      <a:pt x="23" y="10"/>
                      <a:pt x="22" y="12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" name="Freeform 103"/>
              <p:cNvSpPr>
                <a:spLocks/>
              </p:cNvSpPr>
              <p:nvPr/>
            </p:nvSpPr>
            <p:spPr bwMode="auto">
              <a:xfrm>
                <a:off x="1004" y="1409"/>
                <a:ext cx="58" cy="54"/>
              </a:xfrm>
              <a:custGeom>
                <a:avLst/>
                <a:gdLst>
                  <a:gd name="T0" fmla="*/ 146 w 23"/>
                  <a:gd name="T1" fmla="*/ 86 h 20"/>
                  <a:gd name="T2" fmla="*/ 88 w 23"/>
                  <a:gd name="T3" fmla="*/ 95 h 20"/>
                  <a:gd name="T4" fmla="*/ 50 w 23"/>
                  <a:gd name="T5" fmla="*/ 146 h 20"/>
                  <a:gd name="T6" fmla="*/ 20 w 23"/>
                  <a:gd name="T7" fmla="*/ 124 h 20"/>
                  <a:gd name="T8" fmla="*/ 50 w 23"/>
                  <a:gd name="T9" fmla="*/ 22 h 20"/>
                  <a:gd name="T10" fmla="*/ 139 w 23"/>
                  <a:gd name="T11" fmla="*/ 43 h 20"/>
                  <a:gd name="T12" fmla="*/ 146 w 23"/>
                  <a:gd name="T13" fmla="*/ 86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23" y="12"/>
                    </a:moveTo>
                    <a:cubicBezTo>
                      <a:pt x="20" y="11"/>
                      <a:pt x="17" y="12"/>
                      <a:pt x="14" y="13"/>
                    </a:cubicBezTo>
                    <a:cubicBezTo>
                      <a:pt x="11" y="15"/>
                      <a:pt x="9" y="18"/>
                      <a:pt x="8" y="20"/>
                    </a:cubicBezTo>
                    <a:cubicBezTo>
                      <a:pt x="6" y="20"/>
                      <a:pt x="4" y="19"/>
                      <a:pt x="3" y="17"/>
                    </a:cubicBezTo>
                    <a:cubicBezTo>
                      <a:pt x="0" y="12"/>
                      <a:pt x="3" y="6"/>
                      <a:pt x="8" y="3"/>
                    </a:cubicBezTo>
                    <a:cubicBezTo>
                      <a:pt x="13" y="0"/>
                      <a:pt x="20" y="1"/>
                      <a:pt x="22" y="6"/>
                    </a:cubicBezTo>
                    <a:cubicBezTo>
                      <a:pt x="23" y="8"/>
                      <a:pt x="23" y="10"/>
                      <a:pt x="23" y="12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" name="Freeform 104"/>
              <p:cNvSpPr>
                <a:spLocks/>
              </p:cNvSpPr>
              <p:nvPr/>
            </p:nvSpPr>
            <p:spPr bwMode="auto">
              <a:xfrm>
                <a:off x="992" y="1383"/>
                <a:ext cx="57" cy="53"/>
              </a:xfrm>
              <a:custGeom>
                <a:avLst/>
                <a:gdLst>
                  <a:gd name="T0" fmla="*/ 136 w 23"/>
                  <a:gd name="T1" fmla="*/ 85 h 20"/>
                  <a:gd name="T2" fmla="*/ 79 w 23"/>
                  <a:gd name="T3" fmla="*/ 90 h 20"/>
                  <a:gd name="T4" fmla="*/ 42 w 23"/>
                  <a:gd name="T5" fmla="*/ 140 h 20"/>
                  <a:gd name="T6" fmla="*/ 12 w 23"/>
                  <a:gd name="T7" fmla="*/ 119 h 20"/>
                  <a:gd name="T8" fmla="*/ 42 w 23"/>
                  <a:gd name="T9" fmla="*/ 21 h 20"/>
                  <a:gd name="T10" fmla="*/ 129 w 23"/>
                  <a:gd name="T11" fmla="*/ 42 h 20"/>
                  <a:gd name="T12" fmla="*/ 136 w 23"/>
                  <a:gd name="T13" fmla="*/ 8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22" y="12"/>
                    </a:moveTo>
                    <a:cubicBezTo>
                      <a:pt x="19" y="11"/>
                      <a:pt x="16" y="12"/>
                      <a:pt x="13" y="13"/>
                    </a:cubicBezTo>
                    <a:cubicBezTo>
                      <a:pt x="10" y="15"/>
                      <a:pt x="8" y="18"/>
                      <a:pt x="7" y="20"/>
                    </a:cubicBezTo>
                    <a:cubicBezTo>
                      <a:pt x="5" y="20"/>
                      <a:pt x="3" y="18"/>
                      <a:pt x="2" y="17"/>
                    </a:cubicBezTo>
                    <a:cubicBezTo>
                      <a:pt x="0" y="12"/>
                      <a:pt x="2" y="6"/>
                      <a:pt x="7" y="3"/>
                    </a:cubicBezTo>
                    <a:cubicBezTo>
                      <a:pt x="13" y="0"/>
                      <a:pt x="19" y="1"/>
                      <a:pt x="21" y="6"/>
                    </a:cubicBezTo>
                    <a:cubicBezTo>
                      <a:pt x="22" y="8"/>
                      <a:pt x="23" y="10"/>
                      <a:pt x="22" y="12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" name="Freeform 105"/>
              <p:cNvSpPr>
                <a:spLocks/>
              </p:cNvSpPr>
              <p:nvPr/>
            </p:nvSpPr>
            <p:spPr bwMode="auto">
              <a:xfrm>
                <a:off x="977" y="1356"/>
                <a:ext cx="57" cy="53"/>
              </a:xfrm>
              <a:custGeom>
                <a:avLst/>
                <a:gdLst>
                  <a:gd name="T0" fmla="*/ 136 w 23"/>
                  <a:gd name="T1" fmla="*/ 85 h 20"/>
                  <a:gd name="T2" fmla="*/ 79 w 23"/>
                  <a:gd name="T3" fmla="*/ 90 h 20"/>
                  <a:gd name="T4" fmla="*/ 50 w 23"/>
                  <a:gd name="T5" fmla="*/ 140 h 20"/>
                  <a:gd name="T6" fmla="*/ 17 w 23"/>
                  <a:gd name="T7" fmla="*/ 119 h 20"/>
                  <a:gd name="T8" fmla="*/ 50 w 23"/>
                  <a:gd name="T9" fmla="*/ 21 h 20"/>
                  <a:gd name="T10" fmla="*/ 136 w 23"/>
                  <a:gd name="T11" fmla="*/ 42 h 20"/>
                  <a:gd name="T12" fmla="*/ 136 w 23"/>
                  <a:gd name="T13" fmla="*/ 8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22" y="12"/>
                    </a:moveTo>
                    <a:cubicBezTo>
                      <a:pt x="20" y="11"/>
                      <a:pt x="16" y="12"/>
                      <a:pt x="13" y="13"/>
                    </a:cubicBezTo>
                    <a:cubicBezTo>
                      <a:pt x="10" y="15"/>
                      <a:pt x="8" y="18"/>
                      <a:pt x="8" y="20"/>
                    </a:cubicBezTo>
                    <a:cubicBezTo>
                      <a:pt x="5" y="20"/>
                      <a:pt x="4" y="18"/>
                      <a:pt x="3" y="17"/>
                    </a:cubicBezTo>
                    <a:cubicBezTo>
                      <a:pt x="0" y="12"/>
                      <a:pt x="2" y="6"/>
                      <a:pt x="8" y="3"/>
                    </a:cubicBezTo>
                    <a:cubicBezTo>
                      <a:pt x="13" y="0"/>
                      <a:pt x="19" y="1"/>
                      <a:pt x="22" y="6"/>
                    </a:cubicBezTo>
                    <a:cubicBezTo>
                      <a:pt x="23" y="8"/>
                      <a:pt x="23" y="10"/>
                      <a:pt x="22" y="12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9" name="Freeform 106"/>
              <p:cNvSpPr>
                <a:spLocks/>
              </p:cNvSpPr>
              <p:nvPr/>
            </p:nvSpPr>
            <p:spPr bwMode="auto">
              <a:xfrm>
                <a:off x="902" y="1249"/>
                <a:ext cx="145" cy="150"/>
              </a:xfrm>
              <a:custGeom>
                <a:avLst/>
                <a:gdLst>
                  <a:gd name="T0" fmla="*/ 108 w 58"/>
                  <a:gd name="T1" fmla="*/ 51 h 56"/>
                  <a:gd name="T2" fmla="*/ 333 w 58"/>
                  <a:gd name="T3" fmla="*/ 123 h 56"/>
                  <a:gd name="T4" fmla="*/ 320 w 58"/>
                  <a:gd name="T5" fmla="*/ 324 h 56"/>
                  <a:gd name="T6" fmla="*/ 238 w 58"/>
                  <a:gd name="T7" fmla="*/ 308 h 56"/>
                  <a:gd name="T8" fmla="*/ 200 w 58"/>
                  <a:gd name="T9" fmla="*/ 402 h 56"/>
                  <a:gd name="T10" fmla="*/ 45 w 58"/>
                  <a:gd name="T11" fmla="*/ 300 h 56"/>
                  <a:gd name="T12" fmla="*/ 108 w 58"/>
                  <a:gd name="T13" fmla="*/ 51 h 5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8" h="56">
                    <a:moveTo>
                      <a:pt x="17" y="7"/>
                    </a:moveTo>
                    <a:cubicBezTo>
                      <a:pt x="30" y="0"/>
                      <a:pt x="46" y="4"/>
                      <a:pt x="53" y="17"/>
                    </a:cubicBezTo>
                    <a:cubicBezTo>
                      <a:pt x="58" y="26"/>
                      <a:pt x="57" y="37"/>
                      <a:pt x="51" y="45"/>
                    </a:cubicBezTo>
                    <a:cubicBezTo>
                      <a:pt x="48" y="41"/>
                      <a:pt x="43" y="40"/>
                      <a:pt x="38" y="43"/>
                    </a:cubicBezTo>
                    <a:cubicBezTo>
                      <a:pt x="33" y="46"/>
                      <a:pt x="31" y="51"/>
                      <a:pt x="32" y="56"/>
                    </a:cubicBezTo>
                    <a:cubicBezTo>
                      <a:pt x="22" y="56"/>
                      <a:pt x="13" y="52"/>
                      <a:pt x="7" y="42"/>
                    </a:cubicBezTo>
                    <a:cubicBezTo>
                      <a:pt x="0" y="30"/>
                      <a:pt x="5" y="14"/>
                      <a:pt x="17" y="7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" name="Freeform 107"/>
              <p:cNvSpPr>
                <a:spLocks/>
              </p:cNvSpPr>
              <p:nvPr/>
            </p:nvSpPr>
            <p:spPr bwMode="auto">
              <a:xfrm>
                <a:off x="1482" y="2327"/>
                <a:ext cx="57" cy="53"/>
              </a:xfrm>
              <a:custGeom>
                <a:avLst/>
                <a:gdLst>
                  <a:gd name="T0" fmla="*/ 5 w 23"/>
                  <a:gd name="T1" fmla="*/ 56 h 20"/>
                  <a:gd name="T2" fmla="*/ 62 w 23"/>
                  <a:gd name="T3" fmla="*/ 50 h 20"/>
                  <a:gd name="T4" fmla="*/ 92 w 23"/>
                  <a:gd name="T5" fmla="*/ 0 h 20"/>
                  <a:gd name="T6" fmla="*/ 124 w 23"/>
                  <a:gd name="T7" fmla="*/ 29 h 20"/>
                  <a:gd name="T8" fmla="*/ 92 w 23"/>
                  <a:gd name="T9" fmla="*/ 119 h 20"/>
                  <a:gd name="T10" fmla="*/ 5 w 23"/>
                  <a:gd name="T11" fmla="*/ 106 h 20"/>
                  <a:gd name="T12" fmla="*/ 5 w 23"/>
                  <a:gd name="T13" fmla="*/ 56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8"/>
                    </a:moveTo>
                    <a:cubicBezTo>
                      <a:pt x="3" y="9"/>
                      <a:pt x="7" y="9"/>
                      <a:pt x="10" y="7"/>
                    </a:cubicBezTo>
                    <a:cubicBezTo>
                      <a:pt x="13" y="6"/>
                      <a:pt x="15" y="3"/>
                      <a:pt x="15" y="0"/>
                    </a:cubicBezTo>
                    <a:cubicBezTo>
                      <a:pt x="17" y="1"/>
                      <a:pt x="19" y="2"/>
                      <a:pt x="20" y="4"/>
                    </a:cubicBezTo>
                    <a:cubicBezTo>
                      <a:pt x="23" y="8"/>
                      <a:pt x="20" y="14"/>
                      <a:pt x="15" y="17"/>
                    </a:cubicBezTo>
                    <a:cubicBezTo>
                      <a:pt x="10" y="20"/>
                      <a:pt x="4" y="19"/>
                      <a:pt x="1" y="15"/>
                    </a:cubicBezTo>
                    <a:cubicBezTo>
                      <a:pt x="0" y="13"/>
                      <a:pt x="0" y="11"/>
                      <a:pt x="1" y="8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" name="Freeform 108"/>
              <p:cNvSpPr>
                <a:spLocks/>
              </p:cNvSpPr>
              <p:nvPr/>
            </p:nvSpPr>
            <p:spPr bwMode="auto">
              <a:xfrm>
                <a:off x="1497" y="2353"/>
                <a:ext cx="55" cy="54"/>
              </a:xfrm>
              <a:custGeom>
                <a:avLst/>
                <a:gdLst>
                  <a:gd name="T0" fmla="*/ 0 w 22"/>
                  <a:gd name="T1" fmla="*/ 59 h 20"/>
                  <a:gd name="T2" fmla="*/ 58 w 22"/>
                  <a:gd name="T3" fmla="*/ 51 h 20"/>
                  <a:gd name="T4" fmla="*/ 95 w 22"/>
                  <a:gd name="T5" fmla="*/ 0 h 20"/>
                  <a:gd name="T6" fmla="*/ 125 w 22"/>
                  <a:gd name="T7" fmla="*/ 30 h 20"/>
                  <a:gd name="T8" fmla="*/ 95 w 22"/>
                  <a:gd name="T9" fmla="*/ 124 h 20"/>
                  <a:gd name="T10" fmla="*/ 8 w 22"/>
                  <a:gd name="T11" fmla="*/ 111 h 20"/>
                  <a:gd name="T12" fmla="*/ 0 w 22"/>
                  <a:gd name="T13" fmla="*/ 59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" h="20">
                    <a:moveTo>
                      <a:pt x="0" y="8"/>
                    </a:moveTo>
                    <a:cubicBezTo>
                      <a:pt x="3" y="9"/>
                      <a:pt x="6" y="9"/>
                      <a:pt x="9" y="7"/>
                    </a:cubicBezTo>
                    <a:cubicBezTo>
                      <a:pt x="12" y="6"/>
                      <a:pt x="14" y="3"/>
                      <a:pt x="15" y="0"/>
                    </a:cubicBezTo>
                    <a:cubicBezTo>
                      <a:pt x="17" y="1"/>
                      <a:pt x="19" y="2"/>
                      <a:pt x="20" y="4"/>
                    </a:cubicBezTo>
                    <a:cubicBezTo>
                      <a:pt x="22" y="8"/>
                      <a:pt x="20" y="14"/>
                      <a:pt x="15" y="17"/>
                    </a:cubicBezTo>
                    <a:cubicBezTo>
                      <a:pt x="10" y="20"/>
                      <a:pt x="3" y="19"/>
                      <a:pt x="1" y="15"/>
                    </a:cubicBezTo>
                    <a:cubicBezTo>
                      <a:pt x="0" y="13"/>
                      <a:pt x="0" y="11"/>
                      <a:pt x="0" y="8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2" name="Freeform 109"/>
              <p:cNvSpPr>
                <a:spLocks/>
              </p:cNvSpPr>
              <p:nvPr/>
            </p:nvSpPr>
            <p:spPr bwMode="auto">
              <a:xfrm>
                <a:off x="1509" y="2380"/>
                <a:ext cx="58" cy="53"/>
              </a:xfrm>
              <a:custGeom>
                <a:avLst/>
                <a:gdLst>
                  <a:gd name="T0" fmla="*/ 8 w 23"/>
                  <a:gd name="T1" fmla="*/ 64 h 20"/>
                  <a:gd name="T2" fmla="*/ 63 w 23"/>
                  <a:gd name="T3" fmla="*/ 50 h 20"/>
                  <a:gd name="T4" fmla="*/ 101 w 23"/>
                  <a:gd name="T5" fmla="*/ 0 h 20"/>
                  <a:gd name="T6" fmla="*/ 134 w 23"/>
                  <a:gd name="T7" fmla="*/ 29 h 20"/>
                  <a:gd name="T8" fmla="*/ 101 w 23"/>
                  <a:gd name="T9" fmla="*/ 119 h 20"/>
                  <a:gd name="T10" fmla="*/ 8 w 23"/>
                  <a:gd name="T11" fmla="*/ 106 h 20"/>
                  <a:gd name="T12" fmla="*/ 8 w 23"/>
                  <a:gd name="T13" fmla="*/ 64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9"/>
                    </a:moveTo>
                    <a:cubicBezTo>
                      <a:pt x="4" y="9"/>
                      <a:pt x="7" y="9"/>
                      <a:pt x="10" y="7"/>
                    </a:cubicBezTo>
                    <a:cubicBezTo>
                      <a:pt x="13" y="6"/>
                      <a:pt x="15" y="3"/>
                      <a:pt x="16" y="0"/>
                    </a:cubicBezTo>
                    <a:cubicBezTo>
                      <a:pt x="18" y="1"/>
                      <a:pt x="20" y="2"/>
                      <a:pt x="21" y="4"/>
                    </a:cubicBezTo>
                    <a:cubicBezTo>
                      <a:pt x="23" y="8"/>
                      <a:pt x="21" y="14"/>
                      <a:pt x="16" y="17"/>
                    </a:cubicBezTo>
                    <a:cubicBezTo>
                      <a:pt x="10" y="20"/>
                      <a:pt x="4" y="19"/>
                      <a:pt x="1" y="15"/>
                    </a:cubicBezTo>
                    <a:cubicBezTo>
                      <a:pt x="0" y="13"/>
                      <a:pt x="0" y="11"/>
                      <a:pt x="1" y="9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3" name="Freeform 110"/>
              <p:cNvSpPr>
                <a:spLocks/>
              </p:cNvSpPr>
              <p:nvPr/>
            </p:nvSpPr>
            <p:spPr bwMode="auto">
              <a:xfrm>
                <a:off x="1524" y="2407"/>
                <a:ext cx="58" cy="53"/>
              </a:xfrm>
              <a:custGeom>
                <a:avLst/>
                <a:gdLst>
                  <a:gd name="T0" fmla="*/ 8 w 23"/>
                  <a:gd name="T1" fmla="*/ 64 h 20"/>
                  <a:gd name="T2" fmla="*/ 63 w 23"/>
                  <a:gd name="T3" fmla="*/ 50 h 20"/>
                  <a:gd name="T4" fmla="*/ 96 w 23"/>
                  <a:gd name="T5" fmla="*/ 0 h 20"/>
                  <a:gd name="T6" fmla="*/ 126 w 23"/>
                  <a:gd name="T7" fmla="*/ 29 h 20"/>
                  <a:gd name="T8" fmla="*/ 96 w 23"/>
                  <a:gd name="T9" fmla="*/ 119 h 20"/>
                  <a:gd name="T10" fmla="*/ 8 w 23"/>
                  <a:gd name="T11" fmla="*/ 106 h 20"/>
                  <a:gd name="T12" fmla="*/ 8 w 23"/>
                  <a:gd name="T13" fmla="*/ 64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9"/>
                    </a:moveTo>
                    <a:cubicBezTo>
                      <a:pt x="3" y="9"/>
                      <a:pt x="7" y="9"/>
                      <a:pt x="10" y="7"/>
                    </a:cubicBezTo>
                    <a:cubicBezTo>
                      <a:pt x="12" y="6"/>
                      <a:pt x="14" y="3"/>
                      <a:pt x="15" y="0"/>
                    </a:cubicBezTo>
                    <a:cubicBezTo>
                      <a:pt x="17" y="1"/>
                      <a:pt x="19" y="2"/>
                      <a:pt x="20" y="4"/>
                    </a:cubicBezTo>
                    <a:cubicBezTo>
                      <a:pt x="23" y="9"/>
                      <a:pt x="20" y="14"/>
                      <a:pt x="15" y="17"/>
                    </a:cubicBezTo>
                    <a:cubicBezTo>
                      <a:pt x="10" y="20"/>
                      <a:pt x="4" y="19"/>
                      <a:pt x="1" y="15"/>
                    </a:cubicBezTo>
                    <a:cubicBezTo>
                      <a:pt x="0" y="13"/>
                      <a:pt x="0" y="11"/>
                      <a:pt x="1" y="9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" name="Freeform 111"/>
              <p:cNvSpPr>
                <a:spLocks/>
              </p:cNvSpPr>
              <p:nvPr/>
            </p:nvSpPr>
            <p:spPr bwMode="auto">
              <a:xfrm>
                <a:off x="1539" y="2433"/>
                <a:ext cx="55" cy="54"/>
              </a:xfrm>
              <a:custGeom>
                <a:avLst/>
                <a:gdLst>
                  <a:gd name="T0" fmla="*/ 0 w 22"/>
                  <a:gd name="T1" fmla="*/ 65 h 20"/>
                  <a:gd name="T2" fmla="*/ 58 w 22"/>
                  <a:gd name="T3" fmla="*/ 51 h 20"/>
                  <a:gd name="T4" fmla="*/ 95 w 22"/>
                  <a:gd name="T5" fmla="*/ 0 h 20"/>
                  <a:gd name="T6" fmla="*/ 125 w 22"/>
                  <a:gd name="T7" fmla="*/ 30 h 20"/>
                  <a:gd name="T8" fmla="*/ 95 w 22"/>
                  <a:gd name="T9" fmla="*/ 124 h 20"/>
                  <a:gd name="T10" fmla="*/ 8 w 22"/>
                  <a:gd name="T11" fmla="*/ 111 h 20"/>
                  <a:gd name="T12" fmla="*/ 0 w 22"/>
                  <a:gd name="T13" fmla="*/ 6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" h="20">
                    <a:moveTo>
                      <a:pt x="0" y="9"/>
                    </a:moveTo>
                    <a:cubicBezTo>
                      <a:pt x="3" y="9"/>
                      <a:pt x="6" y="9"/>
                      <a:pt x="9" y="7"/>
                    </a:cubicBezTo>
                    <a:cubicBezTo>
                      <a:pt x="12" y="6"/>
                      <a:pt x="14" y="3"/>
                      <a:pt x="15" y="0"/>
                    </a:cubicBezTo>
                    <a:cubicBezTo>
                      <a:pt x="17" y="1"/>
                      <a:pt x="19" y="2"/>
                      <a:pt x="20" y="4"/>
                    </a:cubicBezTo>
                    <a:cubicBezTo>
                      <a:pt x="22" y="9"/>
                      <a:pt x="20" y="14"/>
                      <a:pt x="15" y="17"/>
                    </a:cubicBezTo>
                    <a:cubicBezTo>
                      <a:pt x="9" y="20"/>
                      <a:pt x="3" y="19"/>
                      <a:pt x="1" y="15"/>
                    </a:cubicBezTo>
                    <a:cubicBezTo>
                      <a:pt x="0" y="13"/>
                      <a:pt x="0" y="11"/>
                      <a:pt x="0" y="9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5" name="Freeform 112"/>
              <p:cNvSpPr>
                <a:spLocks/>
              </p:cNvSpPr>
              <p:nvPr/>
            </p:nvSpPr>
            <p:spPr bwMode="auto">
              <a:xfrm>
                <a:off x="1552" y="2460"/>
                <a:ext cx="57" cy="53"/>
              </a:xfrm>
              <a:custGeom>
                <a:avLst/>
                <a:gdLst>
                  <a:gd name="T0" fmla="*/ 5 w 23"/>
                  <a:gd name="T1" fmla="*/ 64 h 20"/>
                  <a:gd name="T2" fmla="*/ 62 w 23"/>
                  <a:gd name="T3" fmla="*/ 50 h 20"/>
                  <a:gd name="T4" fmla="*/ 99 w 23"/>
                  <a:gd name="T5" fmla="*/ 0 h 20"/>
                  <a:gd name="T6" fmla="*/ 129 w 23"/>
                  <a:gd name="T7" fmla="*/ 29 h 20"/>
                  <a:gd name="T8" fmla="*/ 92 w 23"/>
                  <a:gd name="T9" fmla="*/ 119 h 20"/>
                  <a:gd name="T10" fmla="*/ 5 w 23"/>
                  <a:gd name="T11" fmla="*/ 106 h 20"/>
                  <a:gd name="T12" fmla="*/ 5 w 23"/>
                  <a:gd name="T13" fmla="*/ 64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9"/>
                    </a:moveTo>
                    <a:cubicBezTo>
                      <a:pt x="4" y="9"/>
                      <a:pt x="7" y="9"/>
                      <a:pt x="10" y="7"/>
                    </a:cubicBezTo>
                    <a:cubicBezTo>
                      <a:pt x="13" y="6"/>
                      <a:pt x="15" y="3"/>
                      <a:pt x="16" y="0"/>
                    </a:cubicBezTo>
                    <a:cubicBezTo>
                      <a:pt x="18" y="1"/>
                      <a:pt x="19" y="2"/>
                      <a:pt x="21" y="4"/>
                    </a:cubicBezTo>
                    <a:cubicBezTo>
                      <a:pt x="23" y="9"/>
                      <a:pt x="21" y="15"/>
                      <a:pt x="15" y="17"/>
                    </a:cubicBezTo>
                    <a:cubicBezTo>
                      <a:pt x="10" y="20"/>
                      <a:pt x="4" y="19"/>
                      <a:pt x="1" y="15"/>
                    </a:cubicBezTo>
                    <a:cubicBezTo>
                      <a:pt x="0" y="13"/>
                      <a:pt x="0" y="11"/>
                      <a:pt x="1" y="9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6" name="Freeform 113"/>
              <p:cNvSpPr>
                <a:spLocks/>
              </p:cNvSpPr>
              <p:nvPr/>
            </p:nvSpPr>
            <p:spPr bwMode="auto">
              <a:xfrm>
                <a:off x="1567" y="2489"/>
                <a:ext cx="57" cy="54"/>
              </a:xfrm>
              <a:custGeom>
                <a:avLst/>
                <a:gdLst>
                  <a:gd name="T0" fmla="*/ 0 w 23"/>
                  <a:gd name="T1" fmla="*/ 59 h 20"/>
                  <a:gd name="T2" fmla="*/ 55 w 23"/>
                  <a:gd name="T3" fmla="*/ 51 h 20"/>
                  <a:gd name="T4" fmla="*/ 92 w 23"/>
                  <a:gd name="T5" fmla="*/ 0 h 20"/>
                  <a:gd name="T6" fmla="*/ 124 w 23"/>
                  <a:gd name="T7" fmla="*/ 22 h 20"/>
                  <a:gd name="T8" fmla="*/ 92 w 23"/>
                  <a:gd name="T9" fmla="*/ 124 h 20"/>
                  <a:gd name="T10" fmla="*/ 5 w 23"/>
                  <a:gd name="T11" fmla="*/ 103 h 20"/>
                  <a:gd name="T12" fmla="*/ 0 w 23"/>
                  <a:gd name="T13" fmla="*/ 59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0" y="8"/>
                    </a:moveTo>
                    <a:cubicBezTo>
                      <a:pt x="3" y="9"/>
                      <a:pt x="6" y="8"/>
                      <a:pt x="9" y="7"/>
                    </a:cubicBezTo>
                    <a:cubicBezTo>
                      <a:pt x="12" y="5"/>
                      <a:pt x="14" y="2"/>
                      <a:pt x="15" y="0"/>
                    </a:cubicBezTo>
                    <a:cubicBezTo>
                      <a:pt x="17" y="0"/>
                      <a:pt x="19" y="1"/>
                      <a:pt x="20" y="3"/>
                    </a:cubicBezTo>
                    <a:cubicBezTo>
                      <a:pt x="23" y="8"/>
                      <a:pt x="20" y="14"/>
                      <a:pt x="15" y="17"/>
                    </a:cubicBezTo>
                    <a:cubicBezTo>
                      <a:pt x="10" y="20"/>
                      <a:pt x="3" y="18"/>
                      <a:pt x="1" y="14"/>
                    </a:cubicBezTo>
                    <a:cubicBezTo>
                      <a:pt x="0" y="12"/>
                      <a:pt x="0" y="10"/>
                      <a:pt x="0" y="8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7" name="Freeform 114"/>
              <p:cNvSpPr>
                <a:spLocks/>
              </p:cNvSpPr>
              <p:nvPr/>
            </p:nvSpPr>
            <p:spPr bwMode="auto">
              <a:xfrm>
                <a:off x="1579" y="2516"/>
                <a:ext cx="58" cy="53"/>
              </a:xfrm>
              <a:custGeom>
                <a:avLst/>
                <a:gdLst>
                  <a:gd name="T0" fmla="*/ 8 w 23"/>
                  <a:gd name="T1" fmla="*/ 56 h 20"/>
                  <a:gd name="T2" fmla="*/ 63 w 23"/>
                  <a:gd name="T3" fmla="*/ 50 h 20"/>
                  <a:gd name="T4" fmla="*/ 101 w 23"/>
                  <a:gd name="T5" fmla="*/ 0 h 20"/>
                  <a:gd name="T6" fmla="*/ 134 w 23"/>
                  <a:gd name="T7" fmla="*/ 21 h 20"/>
                  <a:gd name="T8" fmla="*/ 101 w 23"/>
                  <a:gd name="T9" fmla="*/ 119 h 20"/>
                  <a:gd name="T10" fmla="*/ 13 w 23"/>
                  <a:gd name="T11" fmla="*/ 98 h 20"/>
                  <a:gd name="T12" fmla="*/ 8 w 23"/>
                  <a:gd name="T13" fmla="*/ 56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8"/>
                    </a:moveTo>
                    <a:cubicBezTo>
                      <a:pt x="4" y="9"/>
                      <a:pt x="7" y="8"/>
                      <a:pt x="10" y="7"/>
                    </a:cubicBezTo>
                    <a:cubicBezTo>
                      <a:pt x="13" y="5"/>
                      <a:pt x="15" y="2"/>
                      <a:pt x="16" y="0"/>
                    </a:cubicBezTo>
                    <a:cubicBezTo>
                      <a:pt x="18" y="0"/>
                      <a:pt x="20" y="1"/>
                      <a:pt x="21" y="3"/>
                    </a:cubicBezTo>
                    <a:cubicBezTo>
                      <a:pt x="23" y="8"/>
                      <a:pt x="21" y="14"/>
                      <a:pt x="16" y="17"/>
                    </a:cubicBezTo>
                    <a:cubicBezTo>
                      <a:pt x="10" y="20"/>
                      <a:pt x="4" y="18"/>
                      <a:pt x="2" y="14"/>
                    </a:cubicBezTo>
                    <a:cubicBezTo>
                      <a:pt x="1" y="12"/>
                      <a:pt x="0" y="10"/>
                      <a:pt x="1" y="8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8" name="Freeform 115"/>
              <p:cNvSpPr>
                <a:spLocks/>
              </p:cNvSpPr>
              <p:nvPr/>
            </p:nvSpPr>
            <p:spPr bwMode="auto">
              <a:xfrm>
                <a:off x="1594" y="2543"/>
                <a:ext cx="58" cy="53"/>
              </a:xfrm>
              <a:custGeom>
                <a:avLst/>
                <a:gdLst>
                  <a:gd name="T0" fmla="*/ 8 w 23"/>
                  <a:gd name="T1" fmla="*/ 56 h 20"/>
                  <a:gd name="T2" fmla="*/ 63 w 23"/>
                  <a:gd name="T3" fmla="*/ 50 h 20"/>
                  <a:gd name="T4" fmla="*/ 96 w 23"/>
                  <a:gd name="T5" fmla="*/ 0 h 20"/>
                  <a:gd name="T6" fmla="*/ 126 w 23"/>
                  <a:gd name="T7" fmla="*/ 21 h 20"/>
                  <a:gd name="T8" fmla="*/ 96 w 23"/>
                  <a:gd name="T9" fmla="*/ 119 h 20"/>
                  <a:gd name="T10" fmla="*/ 8 w 23"/>
                  <a:gd name="T11" fmla="*/ 98 h 20"/>
                  <a:gd name="T12" fmla="*/ 8 w 23"/>
                  <a:gd name="T13" fmla="*/ 56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8"/>
                    </a:moveTo>
                    <a:cubicBezTo>
                      <a:pt x="3" y="9"/>
                      <a:pt x="7" y="8"/>
                      <a:pt x="10" y="7"/>
                    </a:cubicBezTo>
                    <a:cubicBezTo>
                      <a:pt x="13" y="5"/>
                      <a:pt x="15" y="2"/>
                      <a:pt x="15" y="0"/>
                    </a:cubicBezTo>
                    <a:cubicBezTo>
                      <a:pt x="18" y="0"/>
                      <a:pt x="19" y="1"/>
                      <a:pt x="20" y="3"/>
                    </a:cubicBezTo>
                    <a:cubicBezTo>
                      <a:pt x="23" y="8"/>
                      <a:pt x="21" y="14"/>
                      <a:pt x="15" y="17"/>
                    </a:cubicBezTo>
                    <a:cubicBezTo>
                      <a:pt x="10" y="20"/>
                      <a:pt x="4" y="18"/>
                      <a:pt x="1" y="14"/>
                    </a:cubicBezTo>
                    <a:cubicBezTo>
                      <a:pt x="0" y="12"/>
                      <a:pt x="0" y="10"/>
                      <a:pt x="1" y="8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" name="Freeform 116"/>
              <p:cNvSpPr>
                <a:spLocks/>
              </p:cNvSpPr>
              <p:nvPr/>
            </p:nvSpPr>
            <p:spPr bwMode="auto">
              <a:xfrm>
                <a:off x="1609" y="2569"/>
                <a:ext cx="58" cy="54"/>
              </a:xfrm>
              <a:custGeom>
                <a:avLst/>
                <a:gdLst>
                  <a:gd name="T0" fmla="*/ 0 w 23"/>
                  <a:gd name="T1" fmla="*/ 59 h 20"/>
                  <a:gd name="T2" fmla="*/ 58 w 23"/>
                  <a:gd name="T3" fmla="*/ 51 h 20"/>
                  <a:gd name="T4" fmla="*/ 96 w 23"/>
                  <a:gd name="T5" fmla="*/ 0 h 20"/>
                  <a:gd name="T6" fmla="*/ 126 w 23"/>
                  <a:gd name="T7" fmla="*/ 22 h 20"/>
                  <a:gd name="T8" fmla="*/ 96 w 23"/>
                  <a:gd name="T9" fmla="*/ 124 h 20"/>
                  <a:gd name="T10" fmla="*/ 8 w 23"/>
                  <a:gd name="T11" fmla="*/ 103 h 20"/>
                  <a:gd name="T12" fmla="*/ 0 w 23"/>
                  <a:gd name="T13" fmla="*/ 59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0" y="8"/>
                    </a:moveTo>
                    <a:cubicBezTo>
                      <a:pt x="3" y="9"/>
                      <a:pt x="6" y="8"/>
                      <a:pt x="9" y="7"/>
                    </a:cubicBezTo>
                    <a:cubicBezTo>
                      <a:pt x="12" y="5"/>
                      <a:pt x="14" y="2"/>
                      <a:pt x="15" y="0"/>
                    </a:cubicBezTo>
                    <a:cubicBezTo>
                      <a:pt x="17" y="0"/>
                      <a:pt x="19" y="1"/>
                      <a:pt x="20" y="3"/>
                    </a:cubicBezTo>
                    <a:cubicBezTo>
                      <a:pt x="23" y="8"/>
                      <a:pt x="20" y="14"/>
                      <a:pt x="15" y="17"/>
                    </a:cubicBezTo>
                    <a:cubicBezTo>
                      <a:pt x="10" y="20"/>
                      <a:pt x="3" y="18"/>
                      <a:pt x="1" y="14"/>
                    </a:cubicBezTo>
                    <a:cubicBezTo>
                      <a:pt x="0" y="12"/>
                      <a:pt x="0" y="10"/>
                      <a:pt x="0" y="8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0" name="Freeform 117"/>
              <p:cNvSpPr>
                <a:spLocks/>
              </p:cNvSpPr>
              <p:nvPr/>
            </p:nvSpPr>
            <p:spPr bwMode="auto">
              <a:xfrm>
                <a:off x="1597" y="2580"/>
                <a:ext cx="142" cy="149"/>
              </a:xfrm>
              <a:custGeom>
                <a:avLst/>
                <a:gdLst>
                  <a:gd name="T0" fmla="*/ 249 w 57"/>
                  <a:gd name="T1" fmla="*/ 346 h 56"/>
                  <a:gd name="T2" fmla="*/ 30 w 57"/>
                  <a:gd name="T3" fmla="*/ 277 h 56"/>
                  <a:gd name="T4" fmla="*/ 42 w 57"/>
                  <a:gd name="T5" fmla="*/ 77 h 56"/>
                  <a:gd name="T6" fmla="*/ 125 w 57"/>
                  <a:gd name="T7" fmla="*/ 93 h 56"/>
                  <a:gd name="T8" fmla="*/ 154 w 57"/>
                  <a:gd name="T9" fmla="*/ 0 h 56"/>
                  <a:gd name="T10" fmla="*/ 311 w 57"/>
                  <a:gd name="T11" fmla="*/ 93 h 56"/>
                  <a:gd name="T12" fmla="*/ 249 w 57"/>
                  <a:gd name="T13" fmla="*/ 346 h 5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" h="56">
                    <a:moveTo>
                      <a:pt x="40" y="49"/>
                    </a:moveTo>
                    <a:cubicBezTo>
                      <a:pt x="28" y="56"/>
                      <a:pt x="12" y="51"/>
                      <a:pt x="5" y="39"/>
                    </a:cubicBezTo>
                    <a:cubicBezTo>
                      <a:pt x="0" y="30"/>
                      <a:pt x="1" y="19"/>
                      <a:pt x="7" y="11"/>
                    </a:cubicBezTo>
                    <a:cubicBezTo>
                      <a:pt x="9" y="15"/>
                      <a:pt x="15" y="15"/>
                      <a:pt x="20" y="13"/>
                    </a:cubicBezTo>
                    <a:cubicBezTo>
                      <a:pt x="25" y="10"/>
                      <a:pt x="27" y="5"/>
                      <a:pt x="25" y="0"/>
                    </a:cubicBezTo>
                    <a:cubicBezTo>
                      <a:pt x="35" y="0"/>
                      <a:pt x="45" y="4"/>
                      <a:pt x="50" y="13"/>
                    </a:cubicBezTo>
                    <a:cubicBezTo>
                      <a:pt x="57" y="26"/>
                      <a:pt x="53" y="42"/>
                      <a:pt x="40" y="49"/>
                    </a:cubicBezTo>
                    <a:close/>
                  </a:path>
                </a:pathLst>
              </a:custGeom>
              <a:solidFill>
                <a:srgbClr val="FFD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1" name="Freeform 118"/>
              <p:cNvSpPr>
                <a:spLocks/>
              </p:cNvSpPr>
              <p:nvPr/>
            </p:nvSpPr>
            <p:spPr bwMode="auto">
              <a:xfrm>
                <a:off x="1604" y="2591"/>
                <a:ext cx="110" cy="64"/>
              </a:xfrm>
              <a:custGeom>
                <a:avLst/>
                <a:gdLst>
                  <a:gd name="T0" fmla="*/ 275 w 44"/>
                  <a:gd name="T1" fmla="*/ 85 h 24"/>
                  <a:gd name="T2" fmla="*/ 195 w 44"/>
                  <a:gd name="T3" fmla="*/ 43 h 24"/>
                  <a:gd name="T4" fmla="*/ 88 w 44"/>
                  <a:gd name="T5" fmla="*/ 115 h 24"/>
                  <a:gd name="T6" fmla="*/ 13 w 44"/>
                  <a:gd name="T7" fmla="*/ 171 h 24"/>
                  <a:gd name="T8" fmla="*/ 33 w 44"/>
                  <a:gd name="T9" fmla="*/ 93 h 24"/>
                  <a:gd name="T10" fmla="*/ 120 w 44"/>
                  <a:gd name="T11" fmla="*/ 72 h 24"/>
                  <a:gd name="T12" fmla="*/ 175 w 44"/>
                  <a:gd name="T13" fmla="*/ 8 h 24"/>
                  <a:gd name="T14" fmla="*/ 275 w 44"/>
                  <a:gd name="T15" fmla="*/ 85 h 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4" h="24">
                    <a:moveTo>
                      <a:pt x="44" y="12"/>
                    </a:moveTo>
                    <a:cubicBezTo>
                      <a:pt x="41" y="5"/>
                      <a:pt x="35" y="7"/>
                      <a:pt x="31" y="6"/>
                    </a:cubicBezTo>
                    <a:cubicBezTo>
                      <a:pt x="26" y="6"/>
                      <a:pt x="20" y="15"/>
                      <a:pt x="14" y="16"/>
                    </a:cubicBezTo>
                    <a:cubicBezTo>
                      <a:pt x="8" y="17"/>
                      <a:pt x="1" y="19"/>
                      <a:pt x="2" y="24"/>
                    </a:cubicBezTo>
                    <a:cubicBezTo>
                      <a:pt x="0" y="20"/>
                      <a:pt x="2" y="14"/>
                      <a:pt x="5" y="13"/>
                    </a:cubicBezTo>
                    <a:cubicBezTo>
                      <a:pt x="8" y="12"/>
                      <a:pt x="12" y="14"/>
                      <a:pt x="19" y="10"/>
                    </a:cubicBezTo>
                    <a:cubicBezTo>
                      <a:pt x="25" y="6"/>
                      <a:pt x="25" y="0"/>
                      <a:pt x="28" y="1"/>
                    </a:cubicBezTo>
                    <a:cubicBezTo>
                      <a:pt x="35" y="2"/>
                      <a:pt x="41" y="6"/>
                      <a:pt x="44" y="1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" name="Freeform 119"/>
              <p:cNvSpPr>
                <a:spLocks/>
              </p:cNvSpPr>
              <p:nvPr/>
            </p:nvSpPr>
            <p:spPr bwMode="auto">
              <a:xfrm>
                <a:off x="924" y="2591"/>
                <a:ext cx="110" cy="64"/>
              </a:xfrm>
              <a:custGeom>
                <a:avLst/>
                <a:gdLst>
                  <a:gd name="T0" fmla="*/ 0 w 44"/>
                  <a:gd name="T1" fmla="*/ 85 h 24"/>
                  <a:gd name="T2" fmla="*/ 83 w 44"/>
                  <a:gd name="T3" fmla="*/ 43 h 24"/>
                  <a:gd name="T4" fmla="*/ 188 w 44"/>
                  <a:gd name="T5" fmla="*/ 115 h 24"/>
                  <a:gd name="T6" fmla="*/ 263 w 44"/>
                  <a:gd name="T7" fmla="*/ 171 h 24"/>
                  <a:gd name="T8" fmla="*/ 245 w 44"/>
                  <a:gd name="T9" fmla="*/ 93 h 24"/>
                  <a:gd name="T10" fmla="*/ 163 w 44"/>
                  <a:gd name="T11" fmla="*/ 72 h 24"/>
                  <a:gd name="T12" fmla="*/ 100 w 44"/>
                  <a:gd name="T13" fmla="*/ 8 h 24"/>
                  <a:gd name="T14" fmla="*/ 0 w 44"/>
                  <a:gd name="T15" fmla="*/ 85 h 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4" h="24">
                    <a:moveTo>
                      <a:pt x="0" y="12"/>
                    </a:moveTo>
                    <a:cubicBezTo>
                      <a:pt x="4" y="5"/>
                      <a:pt x="9" y="7"/>
                      <a:pt x="13" y="6"/>
                    </a:cubicBezTo>
                    <a:cubicBezTo>
                      <a:pt x="18" y="6"/>
                      <a:pt x="24" y="15"/>
                      <a:pt x="30" y="16"/>
                    </a:cubicBezTo>
                    <a:cubicBezTo>
                      <a:pt x="36" y="17"/>
                      <a:pt x="43" y="19"/>
                      <a:pt x="42" y="24"/>
                    </a:cubicBezTo>
                    <a:cubicBezTo>
                      <a:pt x="44" y="20"/>
                      <a:pt x="42" y="14"/>
                      <a:pt x="39" y="13"/>
                    </a:cubicBezTo>
                    <a:cubicBezTo>
                      <a:pt x="36" y="12"/>
                      <a:pt x="32" y="14"/>
                      <a:pt x="26" y="10"/>
                    </a:cubicBezTo>
                    <a:cubicBezTo>
                      <a:pt x="19" y="6"/>
                      <a:pt x="19" y="0"/>
                      <a:pt x="16" y="1"/>
                    </a:cubicBezTo>
                    <a:cubicBezTo>
                      <a:pt x="9" y="2"/>
                      <a:pt x="3" y="6"/>
                      <a:pt x="0" y="1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3" name="Freeform 120"/>
              <p:cNvSpPr>
                <a:spLocks/>
              </p:cNvSpPr>
              <p:nvPr/>
            </p:nvSpPr>
            <p:spPr bwMode="auto">
              <a:xfrm>
                <a:off x="1614" y="2599"/>
                <a:ext cx="40" cy="16"/>
              </a:xfrm>
              <a:custGeom>
                <a:avLst/>
                <a:gdLst>
                  <a:gd name="T0" fmla="*/ 70 w 16"/>
                  <a:gd name="T1" fmla="*/ 29 h 6"/>
                  <a:gd name="T2" fmla="*/ 0 w 16"/>
                  <a:gd name="T3" fmla="*/ 0 h 6"/>
                  <a:gd name="T4" fmla="*/ 100 w 16"/>
                  <a:gd name="T5" fmla="*/ 0 h 6"/>
                  <a:gd name="T6" fmla="*/ 70 w 16"/>
                  <a:gd name="T7" fmla="*/ 29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6">
                    <a:moveTo>
                      <a:pt x="11" y="4"/>
                    </a:moveTo>
                    <a:cubicBezTo>
                      <a:pt x="7" y="6"/>
                      <a:pt x="1" y="5"/>
                      <a:pt x="0" y="0"/>
                    </a:cubicBezTo>
                    <a:cubicBezTo>
                      <a:pt x="3" y="2"/>
                      <a:pt x="11" y="4"/>
                      <a:pt x="16" y="0"/>
                    </a:cubicBezTo>
                    <a:cubicBezTo>
                      <a:pt x="15" y="1"/>
                      <a:pt x="14" y="3"/>
                      <a:pt x="1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4" name="Freeform 121"/>
              <p:cNvSpPr>
                <a:spLocks/>
              </p:cNvSpPr>
              <p:nvPr/>
            </p:nvSpPr>
            <p:spPr bwMode="auto">
              <a:xfrm>
                <a:off x="1599" y="2572"/>
                <a:ext cx="40" cy="16"/>
              </a:xfrm>
              <a:custGeom>
                <a:avLst/>
                <a:gdLst>
                  <a:gd name="T0" fmla="*/ 70 w 16"/>
                  <a:gd name="T1" fmla="*/ 29 h 6"/>
                  <a:gd name="T2" fmla="*/ 0 w 16"/>
                  <a:gd name="T3" fmla="*/ 0 h 6"/>
                  <a:gd name="T4" fmla="*/ 100 w 16"/>
                  <a:gd name="T5" fmla="*/ 0 h 6"/>
                  <a:gd name="T6" fmla="*/ 70 w 16"/>
                  <a:gd name="T7" fmla="*/ 29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6">
                    <a:moveTo>
                      <a:pt x="11" y="4"/>
                    </a:moveTo>
                    <a:cubicBezTo>
                      <a:pt x="7" y="6"/>
                      <a:pt x="1" y="5"/>
                      <a:pt x="0" y="0"/>
                    </a:cubicBezTo>
                    <a:cubicBezTo>
                      <a:pt x="3" y="2"/>
                      <a:pt x="11" y="4"/>
                      <a:pt x="16" y="0"/>
                    </a:cubicBezTo>
                    <a:cubicBezTo>
                      <a:pt x="15" y="1"/>
                      <a:pt x="14" y="3"/>
                      <a:pt x="1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" name="Freeform 122"/>
              <p:cNvSpPr>
                <a:spLocks/>
              </p:cNvSpPr>
              <p:nvPr/>
            </p:nvSpPr>
            <p:spPr bwMode="auto">
              <a:xfrm>
                <a:off x="1587" y="2545"/>
                <a:ext cx="37" cy="16"/>
              </a:xfrm>
              <a:custGeom>
                <a:avLst/>
                <a:gdLst>
                  <a:gd name="T0" fmla="*/ 67 w 15"/>
                  <a:gd name="T1" fmla="*/ 29 h 6"/>
                  <a:gd name="T2" fmla="*/ 0 w 15"/>
                  <a:gd name="T3" fmla="*/ 0 h 6"/>
                  <a:gd name="T4" fmla="*/ 91 w 15"/>
                  <a:gd name="T5" fmla="*/ 0 h 6"/>
                  <a:gd name="T6" fmla="*/ 67 w 15"/>
                  <a:gd name="T7" fmla="*/ 29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" h="6">
                    <a:moveTo>
                      <a:pt x="11" y="4"/>
                    </a:moveTo>
                    <a:cubicBezTo>
                      <a:pt x="7" y="6"/>
                      <a:pt x="1" y="5"/>
                      <a:pt x="0" y="0"/>
                    </a:cubicBezTo>
                    <a:cubicBezTo>
                      <a:pt x="3" y="2"/>
                      <a:pt x="11" y="4"/>
                      <a:pt x="15" y="0"/>
                    </a:cubicBezTo>
                    <a:cubicBezTo>
                      <a:pt x="15" y="1"/>
                      <a:pt x="13" y="3"/>
                      <a:pt x="1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" name="Freeform 123"/>
              <p:cNvSpPr>
                <a:spLocks/>
              </p:cNvSpPr>
              <p:nvPr/>
            </p:nvSpPr>
            <p:spPr bwMode="auto">
              <a:xfrm>
                <a:off x="1572" y="2516"/>
                <a:ext cx="37" cy="19"/>
              </a:xfrm>
              <a:custGeom>
                <a:avLst/>
                <a:gdLst>
                  <a:gd name="T0" fmla="*/ 67 w 15"/>
                  <a:gd name="T1" fmla="*/ 30 h 7"/>
                  <a:gd name="T2" fmla="*/ 0 w 15"/>
                  <a:gd name="T3" fmla="*/ 0 h 7"/>
                  <a:gd name="T4" fmla="*/ 91 w 15"/>
                  <a:gd name="T5" fmla="*/ 0 h 7"/>
                  <a:gd name="T6" fmla="*/ 67 w 15"/>
                  <a:gd name="T7" fmla="*/ 3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" h="7">
                    <a:moveTo>
                      <a:pt x="11" y="4"/>
                    </a:moveTo>
                    <a:cubicBezTo>
                      <a:pt x="7" y="7"/>
                      <a:pt x="1" y="6"/>
                      <a:pt x="0" y="0"/>
                    </a:cubicBezTo>
                    <a:cubicBezTo>
                      <a:pt x="3" y="3"/>
                      <a:pt x="11" y="5"/>
                      <a:pt x="15" y="0"/>
                    </a:cubicBezTo>
                    <a:cubicBezTo>
                      <a:pt x="15" y="2"/>
                      <a:pt x="13" y="3"/>
                      <a:pt x="1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7" name="Freeform 124"/>
              <p:cNvSpPr>
                <a:spLocks/>
              </p:cNvSpPr>
              <p:nvPr/>
            </p:nvSpPr>
            <p:spPr bwMode="auto">
              <a:xfrm>
                <a:off x="1557" y="2489"/>
                <a:ext cx="40" cy="19"/>
              </a:xfrm>
              <a:custGeom>
                <a:avLst/>
                <a:gdLst>
                  <a:gd name="T0" fmla="*/ 75 w 16"/>
                  <a:gd name="T1" fmla="*/ 38 h 7"/>
                  <a:gd name="T2" fmla="*/ 0 w 16"/>
                  <a:gd name="T3" fmla="*/ 8 h 7"/>
                  <a:gd name="T4" fmla="*/ 100 w 16"/>
                  <a:gd name="T5" fmla="*/ 0 h 7"/>
                  <a:gd name="T6" fmla="*/ 75 w 16"/>
                  <a:gd name="T7" fmla="*/ 38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7">
                    <a:moveTo>
                      <a:pt x="12" y="5"/>
                    </a:moveTo>
                    <a:cubicBezTo>
                      <a:pt x="8" y="7"/>
                      <a:pt x="1" y="6"/>
                      <a:pt x="0" y="1"/>
                    </a:cubicBezTo>
                    <a:cubicBezTo>
                      <a:pt x="4" y="3"/>
                      <a:pt x="11" y="5"/>
                      <a:pt x="16" y="0"/>
                    </a:cubicBezTo>
                    <a:cubicBezTo>
                      <a:pt x="16" y="2"/>
                      <a:pt x="14" y="4"/>
                      <a:pt x="1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8" name="Freeform 125"/>
              <p:cNvSpPr>
                <a:spLocks/>
              </p:cNvSpPr>
              <p:nvPr/>
            </p:nvSpPr>
            <p:spPr bwMode="auto">
              <a:xfrm>
                <a:off x="1542" y="2463"/>
                <a:ext cx="40" cy="18"/>
              </a:xfrm>
              <a:custGeom>
                <a:avLst/>
                <a:gdLst>
                  <a:gd name="T0" fmla="*/ 75 w 16"/>
                  <a:gd name="T1" fmla="*/ 33 h 7"/>
                  <a:gd name="T2" fmla="*/ 0 w 16"/>
                  <a:gd name="T3" fmla="*/ 8 h 7"/>
                  <a:gd name="T4" fmla="*/ 100 w 16"/>
                  <a:gd name="T5" fmla="*/ 0 h 7"/>
                  <a:gd name="T6" fmla="*/ 75 w 16"/>
                  <a:gd name="T7" fmla="*/ 33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7">
                    <a:moveTo>
                      <a:pt x="12" y="5"/>
                    </a:moveTo>
                    <a:cubicBezTo>
                      <a:pt x="8" y="7"/>
                      <a:pt x="1" y="6"/>
                      <a:pt x="0" y="1"/>
                    </a:cubicBezTo>
                    <a:cubicBezTo>
                      <a:pt x="4" y="3"/>
                      <a:pt x="11" y="5"/>
                      <a:pt x="16" y="0"/>
                    </a:cubicBezTo>
                    <a:cubicBezTo>
                      <a:pt x="16" y="2"/>
                      <a:pt x="14" y="3"/>
                      <a:pt x="1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" name="Freeform 126"/>
              <p:cNvSpPr>
                <a:spLocks/>
              </p:cNvSpPr>
              <p:nvPr/>
            </p:nvSpPr>
            <p:spPr bwMode="auto">
              <a:xfrm>
                <a:off x="1529" y="2436"/>
                <a:ext cx="40" cy="19"/>
              </a:xfrm>
              <a:custGeom>
                <a:avLst/>
                <a:gdLst>
                  <a:gd name="T0" fmla="*/ 70 w 16"/>
                  <a:gd name="T1" fmla="*/ 38 h 7"/>
                  <a:gd name="T2" fmla="*/ 0 w 16"/>
                  <a:gd name="T3" fmla="*/ 8 h 7"/>
                  <a:gd name="T4" fmla="*/ 100 w 16"/>
                  <a:gd name="T5" fmla="*/ 0 h 7"/>
                  <a:gd name="T6" fmla="*/ 70 w 16"/>
                  <a:gd name="T7" fmla="*/ 38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7">
                    <a:moveTo>
                      <a:pt x="11" y="5"/>
                    </a:moveTo>
                    <a:cubicBezTo>
                      <a:pt x="7" y="7"/>
                      <a:pt x="1" y="6"/>
                      <a:pt x="0" y="1"/>
                    </a:cubicBezTo>
                    <a:cubicBezTo>
                      <a:pt x="3" y="3"/>
                      <a:pt x="11" y="5"/>
                      <a:pt x="16" y="0"/>
                    </a:cubicBezTo>
                    <a:cubicBezTo>
                      <a:pt x="15" y="2"/>
                      <a:pt x="14" y="3"/>
                      <a:pt x="1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" name="Freeform 127"/>
              <p:cNvSpPr>
                <a:spLocks/>
              </p:cNvSpPr>
              <p:nvPr/>
            </p:nvSpPr>
            <p:spPr bwMode="auto">
              <a:xfrm>
                <a:off x="1517" y="2412"/>
                <a:ext cx="37" cy="16"/>
              </a:xfrm>
              <a:custGeom>
                <a:avLst/>
                <a:gdLst>
                  <a:gd name="T0" fmla="*/ 67 w 15"/>
                  <a:gd name="T1" fmla="*/ 29 h 6"/>
                  <a:gd name="T2" fmla="*/ 0 w 15"/>
                  <a:gd name="T3" fmla="*/ 0 h 6"/>
                  <a:gd name="T4" fmla="*/ 91 w 15"/>
                  <a:gd name="T5" fmla="*/ 0 h 6"/>
                  <a:gd name="T6" fmla="*/ 67 w 15"/>
                  <a:gd name="T7" fmla="*/ 29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" h="6">
                    <a:moveTo>
                      <a:pt x="11" y="4"/>
                    </a:moveTo>
                    <a:cubicBezTo>
                      <a:pt x="7" y="6"/>
                      <a:pt x="0" y="5"/>
                      <a:pt x="0" y="0"/>
                    </a:cubicBezTo>
                    <a:cubicBezTo>
                      <a:pt x="3" y="2"/>
                      <a:pt x="11" y="4"/>
                      <a:pt x="15" y="0"/>
                    </a:cubicBezTo>
                    <a:cubicBezTo>
                      <a:pt x="15" y="1"/>
                      <a:pt x="13" y="3"/>
                      <a:pt x="1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1" name="Freeform 128"/>
              <p:cNvSpPr>
                <a:spLocks/>
              </p:cNvSpPr>
              <p:nvPr/>
            </p:nvSpPr>
            <p:spPr bwMode="auto">
              <a:xfrm>
                <a:off x="1502" y="2383"/>
                <a:ext cx="37" cy="16"/>
              </a:xfrm>
              <a:custGeom>
                <a:avLst/>
                <a:gdLst>
                  <a:gd name="T0" fmla="*/ 67 w 15"/>
                  <a:gd name="T1" fmla="*/ 29 h 6"/>
                  <a:gd name="T2" fmla="*/ 0 w 15"/>
                  <a:gd name="T3" fmla="*/ 0 h 6"/>
                  <a:gd name="T4" fmla="*/ 91 w 15"/>
                  <a:gd name="T5" fmla="*/ 0 h 6"/>
                  <a:gd name="T6" fmla="*/ 67 w 15"/>
                  <a:gd name="T7" fmla="*/ 29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" h="6">
                    <a:moveTo>
                      <a:pt x="11" y="4"/>
                    </a:moveTo>
                    <a:cubicBezTo>
                      <a:pt x="7" y="6"/>
                      <a:pt x="0" y="6"/>
                      <a:pt x="0" y="0"/>
                    </a:cubicBezTo>
                    <a:cubicBezTo>
                      <a:pt x="3" y="2"/>
                      <a:pt x="11" y="4"/>
                      <a:pt x="15" y="0"/>
                    </a:cubicBezTo>
                    <a:cubicBezTo>
                      <a:pt x="15" y="1"/>
                      <a:pt x="13" y="3"/>
                      <a:pt x="1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" name="Freeform 129"/>
              <p:cNvSpPr>
                <a:spLocks/>
              </p:cNvSpPr>
              <p:nvPr/>
            </p:nvSpPr>
            <p:spPr bwMode="auto">
              <a:xfrm>
                <a:off x="1487" y="2356"/>
                <a:ext cx="37" cy="16"/>
              </a:xfrm>
              <a:custGeom>
                <a:avLst/>
                <a:gdLst>
                  <a:gd name="T0" fmla="*/ 67 w 15"/>
                  <a:gd name="T1" fmla="*/ 29 h 6"/>
                  <a:gd name="T2" fmla="*/ 0 w 15"/>
                  <a:gd name="T3" fmla="*/ 0 h 6"/>
                  <a:gd name="T4" fmla="*/ 91 w 15"/>
                  <a:gd name="T5" fmla="*/ 0 h 6"/>
                  <a:gd name="T6" fmla="*/ 67 w 15"/>
                  <a:gd name="T7" fmla="*/ 29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" h="6">
                    <a:moveTo>
                      <a:pt x="11" y="4"/>
                    </a:moveTo>
                    <a:cubicBezTo>
                      <a:pt x="7" y="6"/>
                      <a:pt x="0" y="5"/>
                      <a:pt x="0" y="0"/>
                    </a:cubicBezTo>
                    <a:cubicBezTo>
                      <a:pt x="3" y="2"/>
                      <a:pt x="11" y="4"/>
                      <a:pt x="15" y="0"/>
                    </a:cubicBezTo>
                    <a:cubicBezTo>
                      <a:pt x="15" y="1"/>
                      <a:pt x="13" y="3"/>
                      <a:pt x="1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" name="Freeform 130"/>
              <p:cNvSpPr>
                <a:spLocks/>
              </p:cNvSpPr>
              <p:nvPr/>
            </p:nvSpPr>
            <p:spPr bwMode="auto">
              <a:xfrm>
                <a:off x="1482" y="2327"/>
                <a:ext cx="57" cy="53"/>
              </a:xfrm>
              <a:custGeom>
                <a:avLst/>
                <a:gdLst>
                  <a:gd name="T0" fmla="*/ 5 w 23"/>
                  <a:gd name="T1" fmla="*/ 56 h 20"/>
                  <a:gd name="T2" fmla="*/ 62 w 23"/>
                  <a:gd name="T3" fmla="*/ 50 h 20"/>
                  <a:gd name="T4" fmla="*/ 92 w 23"/>
                  <a:gd name="T5" fmla="*/ 0 h 20"/>
                  <a:gd name="T6" fmla="*/ 124 w 23"/>
                  <a:gd name="T7" fmla="*/ 29 h 20"/>
                  <a:gd name="T8" fmla="*/ 92 w 23"/>
                  <a:gd name="T9" fmla="*/ 119 h 20"/>
                  <a:gd name="T10" fmla="*/ 5 w 23"/>
                  <a:gd name="T11" fmla="*/ 106 h 20"/>
                  <a:gd name="T12" fmla="*/ 5 w 23"/>
                  <a:gd name="T13" fmla="*/ 56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8"/>
                    </a:moveTo>
                    <a:cubicBezTo>
                      <a:pt x="3" y="9"/>
                      <a:pt x="7" y="9"/>
                      <a:pt x="10" y="7"/>
                    </a:cubicBezTo>
                    <a:cubicBezTo>
                      <a:pt x="13" y="6"/>
                      <a:pt x="15" y="3"/>
                      <a:pt x="15" y="0"/>
                    </a:cubicBezTo>
                    <a:cubicBezTo>
                      <a:pt x="17" y="1"/>
                      <a:pt x="19" y="2"/>
                      <a:pt x="20" y="4"/>
                    </a:cubicBezTo>
                    <a:cubicBezTo>
                      <a:pt x="23" y="8"/>
                      <a:pt x="20" y="14"/>
                      <a:pt x="15" y="17"/>
                    </a:cubicBezTo>
                    <a:cubicBezTo>
                      <a:pt x="10" y="20"/>
                      <a:pt x="4" y="19"/>
                      <a:pt x="1" y="15"/>
                    </a:cubicBezTo>
                    <a:cubicBezTo>
                      <a:pt x="0" y="13"/>
                      <a:pt x="0" y="11"/>
                      <a:pt x="1" y="8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4" name="Freeform 131"/>
              <p:cNvSpPr>
                <a:spLocks/>
              </p:cNvSpPr>
              <p:nvPr/>
            </p:nvSpPr>
            <p:spPr bwMode="auto">
              <a:xfrm>
                <a:off x="1497" y="2353"/>
                <a:ext cx="55" cy="54"/>
              </a:xfrm>
              <a:custGeom>
                <a:avLst/>
                <a:gdLst>
                  <a:gd name="T0" fmla="*/ 0 w 22"/>
                  <a:gd name="T1" fmla="*/ 59 h 20"/>
                  <a:gd name="T2" fmla="*/ 58 w 22"/>
                  <a:gd name="T3" fmla="*/ 51 h 20"/>
                  <a:gd name="T4" fmla="*/ 95 w 22"/>
                  <a:gd name="T5" fmla="*/ 0 h 20"/>
                  <a:gd name="T6" fmla="*/ 125 w 22"/>
                  <a:gd name="T7" fmla="*/ 30 h 20"/>
                  <a:gd name="T8" fmla="*/ 95 w 22"/>
                  <a:gd name="T9" fmla="*/ 124 h 20"/>
                  <a:gd name="T10" fmla="*/ 8 w 22"/>
                  <a:gd name="T11" fmla="*/ 111 h 20"/>
                  <a:gd name="T12" fmla="*/ 0 w 22"/>
                  <a:gd name="T13" fmla="*/ 59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" h="20">
                    <a:moveTo>
                      <a:pt x="0" y="8"/>
                    </a:moveTo>
                    <a:cubicBezTo>
                      <a:pt x="3" y="9"/>
                      <a:pt x="6" y="9"/>
                      <a:pt x="9" y="7"/>
                    </a:cubicBezTo>
                    <a:cubicBezTo>
                      <a:pt x="12" y="6"/>
                      <a:pt x="14" y="3"/>
                      <a:pt x="15" y="0"/>
                    </a:cubicBezTo>
                    <a:cubicBezTo>
                      <a:pt x="17" y="1"/>
                      <a:pt x="19" y="2"/>
                      <a:pt x="20" y="4"/>
                    </a:cubicBezTo>
                    <a:cubicBezTo>
                      <a:pt x="22" y="8"/>
                      <a:pt x="20" y="14"/>
                      <a:pt x="15" y="17"/>
                    </a:cubicBezTo>
                    <a:cubicBezTo>
                      <a:pt x="10" y="20"/>
                      <a:pt x="3" y="19"/>
                      <a:pt x="1" y="15"/>
                    </a:cubicBezTo>
                    <a:cubicBezTo>
                      <a:pt x="0" y="13"/>
                      <a:pt x="0" y="11"/>
                      <a:pt x="0" y="8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5" name="Freeform 132"/>
              <p:cNvSpPr>
                <a:spLocks/>
              </p:cNvSpPr>
              <p:nvPr/>
            </p:nvSpPr>
            <p:spPr bwMode="auto">
              <a:xfrm>
                <a:off x="1509" y="2380"/>
                <a:ext cx="58" cy="53"/>
              </a:xfrm>
              <a:custGeom>
                <a:avLst/>
                <a:gdLst>
                  <a:gd name="T0" fmla="*/ 8 w 23"/>
                  <a:gd name="T1" fmla="*/ 64 h 20"/>
                  <a:gd name="T2" fmla="*/ 63 w 23"/>
                  <a:gd name="T3" fmla="*/ 50 h 20"/>
                  <a:gd name="T4" fmla="*/ 101 w 23"/>
                  <a:gd name="T5" fmla="*/ 0 h 20"/>
                  <a:gd name="T6" fmla="*/ 134 w 23"/>
                  <a:gd name="T7" fmla="*/ 29 h 20"/>
                  <a:gd name="T8" fmla="*/ 101 w 23"/>
                  <a:gd name="T9" fmla="*/ 119 h 20"/>
                  <a:gd name="T10" fmla="*/ 8 w 23"/>
                  <a:gd name="T11" fmla="*/ 106 h 20"/>
                  <a:gd name="T12" fmla="*/ 8 w 23"/>
                  <a:gd name="T13" fmla="*/ 64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9"/>
                    </a:moveTo>
                    <a:cubicBezTo>
                      <a:pt x="4" y="9"/>
                      <a:pt x="7" y="9"/>
                      <a:pt x="10" y="7"/>
                    </a:cubicBezTo>
                    <a:cubicBezTo>
                      <a:pt x="13" y="6"/>
                      <a:pt x="15" y="3"/>
                      <a:pt x="16" y="0"/>
                    </a:cubicBezTo>
                    <a:cubicBezTo>
                      <a:pt x="18" y="1"/>
                      <a:pt x="20" y="2"/>
                      <a:pt x="21" y="4"/>
                    </a:cubicBezTo>
                    <a:cubicBezTo>
                      <a:pt x="23" y="8"/>
                      <a:pt x="21" y="14"/>
                      <a:pt x="16" y="17"/>
                    </a:cubicBezTo>
                    <a:cubicBezTo>
                      <a:pt x="10" y="20"/>
                      <a:pt x="4" y="19"/>
                      <a:pt x="1" y="15"/>
                    </a:cubicBezTo>
                    <a:cubicBezTo>
                      <a:pt x="0" y="13"/>
                      <a:pt x="0" y="11"/>
                      <a:pt x="1" y="9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" name="Freeform 133"/>
              <p:cNvSpPr>
                <a:spLocks/>
              </p:cNvSpPr>
              <p:nvPr/>
            </p:nvSpPr>
            <p:spPr bwMode="auto">
              <a:xfrm>
                <a:off x="1524" y="2407"/>
                <a:ext cx="58" cy="53"/>
              </a:xfrm>
              <a:custGeom>
                <a:avLst/>
                <a:gdLst>
                  <a:gd name="T0" fmla="*/ 8 w 23"/>
                  <a:gd name="T1" fmla="*/ 64 h 20"/>
                  <a:gd name="T2" fmla="*/ 63 w 23"/>
                  <a:gd name="T3" fmla="*/ 50 h 20"/>
                  <a:gd name="T4" fmla="*/ 96 w 23"/>
                  <a:gd name="T5" fmla="*/ 0 h 20"/>
                  <a:gd name="T6" fmla="*/ 126 w 23"/>
                  <a:gd name="T7" fmla="*/ 29 h 20"/>
                  <a:gd name="T8" fmla="*/ 96 w 23"/>
                  <a:gd name="T9" fmla="*/ 119 h 20"/>
                  <a:gd name="T10" fmla="*/ 8 w 23"/>
                  <a:gd name="T11" fmla="*/ 106 h 20"/>
                  <a:gd name="T12" fmla="*/ 8 w 23"/>
                  <a:gd name="T13" fmla="*/ 64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9"/>
                    </a:moveTo>
                    <a:cubicBezTo>
                      <a:pt x="3" y="9"/>
                      <a:pt x="7" y="9"/>
                      <a:pt x="10" y="7"/>
                    </a:cubicBezTo>
                    <a:cubicBezTo>
                      <a:pt x="12" y="6"/>
                      <a:pt x="14" y="3"/>
                      <a:pt x="15" y="0"/>
                    </a:cubicBezTo>
                    <a:cubicBezTo>
                      <a:pt x="17" y="1"/>
                      <a:pt x="19" y="2"/>
                      <a:pt x="20" y="4"/>
                    </a:cubicBezTo>
                    <a:cubicBezTo>
                      <a:pt x="23" y="9"/>
                      <a:pt x="20" y="14"/>
                      <a:pt x="15" y="17"/>
                    </a:cubicBezTo>
                    <a:cubicBezTo>
                      <a:pt x="10" y="20"/>
                      <a:pt x="4" y="19"/>
                      <a:pt x="1" y="15"/>
                    </a:cubicBezTo>
                    <a:cubicBezTo>
                      <a:pt x="0" y="13"/>
                      <a:pt x="0" y="11"/>
                      <a:pt x="1" y="9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" name="Freeform 134"/>
              <p:cNvSpPr>
                <a:spLocks/>
              </p:cNvSpPr>
              <p:nvPr/>
            </p:nvSpPr>
            <p:spPr bwMode="auto">
              <a:xfrm>
                <a:off x="1539" y="2433"/>
                <a:ext cx="55" cy="54"/>
              </a:xfrm>
              <a:custGeom>
                <a:avLst/>
                <a:gdLst>
                  <a:gd name="T0" fmla="*/ 0 w 22"/>
                  <a:gd name="T1" fmla="*/ 65 h 20"/>
                  <a:gd name="T2" fmla="*/ 58 w 22"/>
                  <a:gd name="T3" fmla="*/ 51 h 20"/>
                  <a:gd name="T4" fmla="*/ 95 w 22"/>
                  <a:gd name="T5" fmla="*/ 0 h 20"/>
                  <a:gd name="T6" fmla="*/ 125 w 22"/>
                  <a:gd name="T7" fmla="*/ 30 h 20"/>
                  <a:gd name="T8" fmla="*/ 95 w 22"/>
                  <a:gd name="T9" fmla="*/ 124 h 20"/>
                  <a:gd name="T10" fmla="*/ 8 w 22"/>
                  <a:gd name="T11" fmla="*/ 111 h 20"/>
                  <a:gd name="T12" fmla="*/ 0 w 22"/>
                  <a:gd name="T13" fmla="*/ 6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" h="20">
                    <a:moveTo>
                      <a:pt x="0" y="9"/>
                    </a:moveTo>
                    <a:cubicBezTo>
                      <a:pt x="3" y="9"/>
                      <a:pt x="6" y="9"/>
                      <a:pt x="9" y="7"/>
                    </a:cubicBezTo>
                    <a:cubicBezTo>
                      <a:pt x="12" y="6"/>
                      <a:pt x="14" y="3"/>
                      <a:pt x="15" y="0"/>
                    </a:cubicBezTo>
                    <a:cubicBezTo>
                      <a:pt x="17" y="1"/>
                      <a:pt x="19" y="2"/>
                      <a:pt x="20" y="4"/>
                    </a:cubicBezTo>
                    <a:cubicBezTo>
                      <a:pt x="22" y="9"/>
                      <a:pt x="20" y="14"/>
                      <a:pt x="15" y="17"/>
                    </a:cubicBezTo>
                    <a:cubicBezTo>
                      <a:pt x="9" y="20"/>
                      <a:pt x="3" y="19"/>
                      <a:pt x="1" y="15"/>
                    </a:cubicBezTo>
                    <a:cubicBezTo>
                      <a:pt x="0" y="13"/>
                      <a:pt x="0" y="11"/>
                      <a:pt x="0" y="9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8" name="Freeform 135"/>
              <p:cNvSpPr>
                <a:spLocks/>
              </p:cNvSpPr>
              <p:nvPr/>
            </p:nvSpPr>
            <p:spPr bwMode="auto">
              <a:xfrm>
                <a:off x="1552" y="2460"/>
                <a:ext cx="57" cy="53"/>
              </a:xfrm>
              <a:custGeom>
                <a:avLst/>
                <a:gdLst>
                  <a:gd name="T0" fmla="*/ 5 w 23"/>
                  <a:gd name="T1" fmla="*/ 64 h 20"/>
                  <a:gd name="T2" fmla="*/ 62 w 23"/>
                  <a:gd name="T3" fmla="*/ 50 h 20"/>
                  <a:gd name="T4" fmla="*/ 99 w 23"/>
                  <a:gd name="T5" fmla="*/ 0 h 20"/>
                  <a:gd name="T6" fmla="*/ 129 w 23"/>
                  <a:gd name="T7" fmla="*/ 29 h 20"/>
                  <a:gd name="T8" fmla="*/ 92 w 23"/>
                  <a:gd name="T9" fmla="*/ 119 h 20"/>
                  <a:gd name="T10" fmla="*/ 5 w 23"/>
                  <a:gd name="T11" fmla="*/ 106 h 20"/>
                  <a:gd name="T12" fmla="*/ 5 w 23"/>
                  <a:gd name="T13" fmla="*/ 64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9"/>
                    </a:moveTo>
                    <a:cubicBezTo>
                      <a:pt x="4" y="9"/>
                      <a:pt x="7" y="9"/>
                      <a:pt x="10" y="7"/>
                    </a:cubicBezTo>
                    <a:cubicBezTo>
                      <a:pt x="13" y="6"/>
                      <a:pt x="15" y="3"/>
                      <a:pt x="16" y="0"/>
                    </a:cubicBezTo>
                    <a:cubicBezTo>
                      <a:pt x="18" y="1"/>
                      <a:pt x="19" y="2"/>
                      <a:pt x="21" y="4"/>
                    </a:cubicBezTo>
                    <a:cubicBezTo>
                      <a:pt x="23" y="9"/>
                      <a:pt x="21" y="15"/>
                      <a:pt x="15" y="17"/>
                    </a:cubicBezTo>
                    <a:cubicBezTo>
                      <a:pt x="10" y="20"/>
                      <a:pt x="4" y="19"/>
                      <a:pt x="1" y="15"/>
                    </a:cubicBezTo>
                    <a:cubicBezTo>
                      <a:pt x="0" y="13"/>
                      <a:pt x="0" y="11"/>
                      <a:pt x="1" y="9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9" name="Freeform 136"/>
              <p:cNvSpPr>
                <a:spLocks/>
              </p:cNvSpPr>
              <p:nvPr/>
            </p:nvSpPr>
            <p:spPr bwMode="auto">
              <a:xfrm>
                <a:off x="1567" y="2489"/>
                <a:ext cx="57" cy="54"/>
              </a:xfrm>
              <a:custGeom>
                <a:avLst/>
                <a:gdLst>
                  <a:gd name="T0" fmla="*/ 0 w 23"/>
                  <a:gd name="T1" fmla="*/ 59 h 20"/>
                  <a:gd name="T2" fmla="*/ 55 w 23"/>
                  <a:gd name="T3" fmla="*/ 51 h 20"/>
                  <a:gd name="T4" fmla="*/ 92 w 23"/>
                  <a:gd name="T5" fmla="*/ 0 h 20"/>
                  <a:gd name="T6" fmla="*/ 124 w 23"/>
                  <a:gd name="T7" fmla="*/ 22 h 20"/>
                  <a:gd name="T8" fmla="*/ 92 w 23"/>
                  <a:gd name="T9" fmla="*/ 124 h 20"/>
                  <a:gd name="T10" fmla="*/ 5 w 23"/>
                  <a:gd name="T11" fmla="*/ 103 h 20"/>
                  <a:gd name="T12" fmla="*/ 0 w 23"/>
                  <a:gd name="T13" fmla="*/ 59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0" y="8"/>
                    </a:moveTo>
                    <a:cubicBezTo>
                      <a:pt x="3" y="9"/>
                      <a:pt x="6" y="8"/>
                      <a:pt x="9" y="7"/>
                    </a:cubicBezTo>
                    <a:cubicBezTo>
                      <a:pt x="12" y="5"/>
                      <a:pt x="14" y="2"/>
                      <a:pt x="15" y="0"/>
                    </a:cubicBezTo>
                    <a:cubicBezTo>
                      <a:pt x="17" y="0"/>
                      <a:pt x="19" y="1"/>
                      <a:pt x="20" y="3"/>
                    </a:cubicBezTo>
                    <a:cubicBezTo>
                      <a:pt x="23" y="8"/>
                      <a:pt x="20" y="14"/>
                      <a:pt x="15" y="17"/>
                    </a:cubicBezTo>
                    <a:cubicBezTo>
                      <a:pt x="10" y="20"/>
                      <a:pt x="3" y="18"/>
                      <a:pt x="1" y="14"/>
                    </a:cubicBezTo>
                    <a:cubicBezTo>
                      <a:pt x="0" y="12"/>
                      <a:pt x="0" y="10"/>
                      <a:pt x="0" y="8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0" name="Freeform 137"/>
              <p:cNvSpPr>
                <a:spLocks/>
              </p:cNvSpPr>
              <p:nvPr/>
            </p:nvSpPr>
            <p:spPr bwMode="auto">
              <a:xfrm>
                <a:off x="1579" y="2516"/>
                <a:ext cx="58" cy="53"/>
              </a:xfrm>
              <a:custGeom>
                <a:avLst/>
                <a:gdLst>
                  <a:gd name="T0" fmla="*/ 8 w 23"/>
                  <a:gd name="T1" fmla="*/ 56 h 20"/>
                  <a:gd name="T2" fmla="*/ 63 w 23"/>
                  <a:gd name="T3" fmla="*/ 50 h 20"/>
                  <a:gd name="T4" fmla="*/ 101 w 23"/>
                  <a:gd name="T5" fmla="*/ 0 h 20"/>
                  <a:gd name="T6" fmla="*/ 134 w 23"/>
                  <a:gd name="T7" fmla="*/ 21 h 20"/>
                  <a:gd name="T8" fmla="*/ 101 w 23"/>
                  <a:gd name="T9" fmla="*/ 119 h 20"/>
                  <a:gd name="T10" fmla="*/ 13 w 23"/>
                  <a:gd name="T11" fmla="*/ 98 h 20"/>
                  <a:gd name="T12" fmla="*/ 8 w 23"/>
                  <a:gd name="T13" fmla="*/ 56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8"/>
                    </a:moveTo>
                    <a:cubicBezTo>
                      <a:pt x="4" y="9"/>
                      <a:pt x="7" y="8"/>
                      <a:pt x="10" y="7"/>
                    </a:cubicBezTo>
                    <a:cubicBezTo>
                      <a:pt x="13" y="5"/>
                      <a:pt x="15" y="2"/>
                      <a:pt x="16" y="0"/>
                    </a:cubicBezTo>
                    <a:cubicBezTo>
                      <a:pt x="18" y="0"/>
                      <a:pt x="20" y="1"/>
                      <a:pt x="21" y="3"/>
                    </a:cubicBezTo>
                    <a:cubicBezTo>
                      <a:pt x="23" y="8"/>
                      <a:pt x="21" y="14"/>
                      <a:pt x="16" y="17"/>
                    </a:cubicBezTo>
                    <a:cubicBezTo>
                      <a:pt x="10" y="20"/>
                      <a:pt x="4" y="18"/>
                      <a:pt x="2" y="14"/>
                    </a:cubicBezTo>
                    <a:cubicBezTo>
                      <a:pt x="1" y="12"/>
                      <a:pt x="0" y="10"/>
                      <a:pt x="1" y="8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1" name="Freeform 138"/>
              <p:cNvSpPr>
                <a:spLocks/>
              </p:cNvSpPr>
              <p:nvPr/>
            </p:nvSpPr>
            <p:spPr bwMode="auto">
              <a:xfrm>
                <a:off x="1594" y="2543"/>
                <a:ext cx="58" cy="53"/>
              </a:xfrm>
              <a:custGeom>
                <a:avLst/>
                <a:gdLst>
                  <a:gd name="T0" fmla="*/ 8 w 23"/>
                  <a:gd name="T1" fmla="*/ 56 h 20"/>
                  <a:gd name="T2" fmla="*/ 63 w 23"/>
                  <a:gd name="T3" fmla="*/ 50 h 20"/>
                  <a:gd name="T4" fmla="*/ 96 w 23"/>
                  <a:gd name="T5" fmla="*/ 0 h 20"/>
                  <a:gd name="T6" fmla="*/ 126 w 23"/>
                  <a:gd name="T7" fmla="*/ 21 h 20"/>
                  <a:gd name="T8" fmla="*/ 96 w 23"/>
                  <a:gd name="T9" fmla="*/ 119 h 20"/>
                  <a:gd name="T10" fmla="*/ 8 w 23"/>
                  <a:gd name="T11" fmla="*/ 98 h 20"/>
                  <a:gd name="T12" fmla="*/ 8 w 23"/>
                  <a:gd name="T13" fmla="*/ 56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" y="8"/>
                    </a:moveTo>
                    <a:cubicBezTo>
                      <a:pt x="3" y="9"/>
                      <a:pt x="7" y="8"/>
                      <a:pt x="10" y="7"/>
                    </a:cubicBezTo>
                    <a:cubicBezTo>
                      <a:pt x="13" y="5"/>
                      <a:pt x="15" y="2"/>
                      <a:pt x="15" y="0"/>
                    </a:cubicBezTo>
                    <a:cubicBezTo>
                      <a:pt x="18" y="0"/>
                      <a:pt x="19" y="1"/>
                      <a:pt x="20" y="3"/>
                    </a:cubicBezTo>
                    <a:cubicBezTo>
                      <a:pt x="23" y="8"/>
                      <a:pt x="21" y="14"/>
                      <a:pt x="15" y="17"/>
                    </a:cubicBezTo>
                    <a:cubicBezTo>
                      <a:pt x="10" y="20"/>
                      <a:pt x="4" y="18"/>
                      <a:pt x="1" y="14"/>
                    </a:cubicBezTo>
                    <a:cubicBezTo>
                      <a:pt x="0" y="12"/>
                      <a:pt x="0" y="10"/>
                      <a:pt x="1" y="8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2" name="Freeform 139"/>
              <p:cNvSpPr>
                <a:spLocks/>
              </p:cNvSpPr>
              <p:nvPr/>
            </p:nvSpPr>
            <p:spPr bwMode="auto">
              <a:xfrm>
                <a:off x="1609" y="2569"/>
                <a:ext cx="58" cy="54"/>
              </a:xfrm>
              <a:custGeom>
                <a:avLst/>
                <a:gdLst>
                  <a:gd name="T0" fmla="*/ 0 w 23"/>
                  <a:gd name="T1" fmla="*/ 59 h 20"/>
                  <a:gd name="T2" fmla="*/ 58 w 23"/>
                  <a:gd name="T3" fmla="*/ 51 h 20"/>
                  <a:gd name="T4" fmla="*/ 96 w 23"/>
                  <a:gd name="T5" fmla="*/ 0 h 20"/>
                  <a:gd name="T6" fmla="*/ 126 w 23"/>
                  <a:gd name="T7" fmla="*/ 22 h 20"/>
                  <a:gd name="T8" fmla="*/ 96 w 23"/>
                  <a:gd name="T9" fmla="*/ 124 h 20"/>
                  <a:gd name="T10" fmla="*/ 8 w 23"/>
                  <a:gd name="T11" fmla="*/ 103 h 20"/>
                  <a:gd name="T12" fmla="*/ 0 w 23"/>
                  <a:gd name="T13" fmla="*/ 59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0" y="8"/>
                    </a:moveTo>
                    <a:cubicBezTo>
                      <a:pt x="3" y="9"/>
                      <a:pt x="6" y="8"/>
                      <a:pt x="9" y="7"/>
                    </a:cubicBezTo>
                    <a:cubicBezTo>
                      <a:pt x="12" y="5"/>
                      <a:pt x="14" y="2"/>
                      <a:pt x="15" y="0"/>
                    </a:cubicBezTo>
                    <a:cubicBezTo>
                      <a:pt x="17" y="0"/>
                      <a:pt x="19" y="1"/>
                      <a:pt x="20" y="3"/>
                    </a:cubicBezTo>
                    <a:cubicBezTo>
                      <a:pt x="23" y="8"/>
                      <a:pt x="20" y="14"/>
                      <a:pt x="15" y="17"/>
                    </a:cubicBezTo>
                    <a:cubicBezTo>
                      <a:pt x="10" y="20"/>
                      <a:pt x="3" y="18"/>
                      <a:pt x="1" y="14"/>
                    </a:cubicBezTo>
                    <a:cubicBezTo>
                      <a:pt x="0" y="12"/>
                      <a:pt x="0" y="10"/>
                      <a:pt x="0" y="8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3" name="Freeform 140"/>
              <p:cNvSpPr>
                <a:spLocks/>
              </p:cNvSpPr>
              <p:nvPr/>
            </p:nvSpPr>
            <p:spPr bwMode="auto">
              <a:xfrm>
                <a:off x="1597" y="2580"/>
                <a:ext cx="142" cy="149"/>
              </a:xfrm>
              <a:custGeom>
                <a:avLst/>
                <a:gdLst>
                  <a:gd name="T0" fmla="*/ 249 w 57"/>
                  <a:gd name="T1" fmla="*/ 346 h 56"/>
                  <a:gd name="T2" fmla="*/ 30 w 57"/>
                  <a:gd name="T3" fmla="*/ 277 h 56"/>
                  <a:gd name="T4" fmla="*/ 42 w 57"/>
                  <a:gd name="T5" fmla="*/ 77 h 56"/>
                  <a:gd name="T6" fmla="*/ 125 w 57"/>
                  <a:gd name="T7" fmla="*/ 93 h 56"/>
                  <a:gd name="T8" fmla="*/ 154 w 57"/>
                  <a:gd name="T9" fmla="*/ 0 h 56"/>
                  <a:gd name="T10" fmla="*/ 311 w 57"/>
                  <a:gd name="T11" fmla="*/ 93 h 56"/>
                  <a:gd name="T12" fmla="*/ 249 w 57"/>
                  <a:gd name="T13" fmla="*/ 346 h 5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" h="56">
                    <a:moveTo>
                      <a:pt x="40" y="49"/>
                    </a:moveTo>
                    <a:cubicBezTo>
                      <a:pt x="28" y="56"/>
                      <a:pt x="12" y="51"/>
                      <a:pt x="5" y="39"/>
                    </a:cubicBezTo>
                    <a:cubicBezTo>
                      <a:pt x="0" y="30"/>
                      <a:pt x="1" y="19"/>
                      <a:pt x="7" y="11"/>
                    </a:cubicBezTo>
                    <a:cubicBezTo>
                      <a:pt x="9" y="15"/>
                      <a:pt x="15" y="15"/>
                      <a:pt x="20" y="13"/>
                    </a:cubicBezTo>
                    <a:cubicBezTo>
                      <a:pt x="25" y="10"/>
                      <a:pt x="27" y="5"/>
                      <a:pt x="25" y="0"/>
                    </a:cubicBezTo>
                    <a:cubicBezTo>
                      <a:pt x="35" y="0"/>
                      <a:pt x="45" y="4"/>
                      <a:pt x="50" y="13"/>
                    </a:cubicBezTo>
                    <a:cubicBezTo>
                      <a:pt x="57" y="26"/>
                      <a:pt x="53" y="42"/>
                      <a:pt x="40" y="49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4" name="Freeform 141"/>
              <p:cNvSpPr>
                <a:spLocks/>
              </p:cNvSpPr>
              <p:nvPr/>
            </p:nvSpPr>
            <p:spPr bwMode="auto">
              <a:xfrm>
                <a:off x="889" y="1465"/>
                <a:ext cx="868" cy="1032"/>
              </a:xfrm>
              <a:custGeom>
                <a:avLst/>
                <a:gdLst>
                  <a:gd name="T0" fmla="*/ 0 w 868"/>
                  <a:gd name="T1" fmla="*/ 248 h 1032"/>
                  <a:gd name="T2" fmla="*/ 433 w 868"/>
                  <a:gd name="T3" fmla="*/ 0 h 1032"/>
                  <a:gd name="T4" fmla="*/ 868 w 868"/>
                  <a:gd name="T5" fmla="*/ 248 h 1032"/>
                  <a:gd name="T6" fmla="*/ 868 w 868"/>
                  <a:gd name="T7" fmla="*/ 782 h 1032"/>
                  <a:gd name="T8" fmla="*/ 433 w 868"/>
                  <a:gd name="T9" fmla="*/ 1032 h 1032"/>
                  <a:gd name="T10" fmla="*/ 0 w 868"/>
                  <a:gd name="T11" fmla="*/ 782 h 1032"/>
                  <a:gd name="T12" fmla="*/ 0 w 868"/>
                  <a:gd name="T13" fmla="*/ 248 h 10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68" h="1032">
                    <a:moveTo>
                      <a:pt x="0" y="248"/>
                    </a:moveTo>
                    <a:lnTo>
                      <a:pt x="433" y="0"/>
                    </a:lnTo>
                    <a:lnTo>
                      <a:pt x="868" y="248"/>
                    </a:lnTo>
                    <a:lnTo>
                      <a:pt x="868" y="782"/>
                    </a:lnTo>
                    <a:lnTo>
                      <a:pt x="433" y="1032"/>
                    </a:lnTo>
                    <a:lnTo>
                      <a:pt x="0" y="782"/>
                    </a:lnTo>
                    <a:lnTo>
                      <a:pt x="0" y="248"/>
                    </a:lnTo>
                    <a:close/>
                  </a:path>
                </a:pathLst>
              </a:custGeom>
              <a:solidFill>
                <a:srgbClr val="76B31F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5" name="Freeform 142"/>
              <p:cNvSpPr>
                <a:spLocks/>
              </p:cNvSpPr>
              <p:nvPr/>
            </p:nvSpPr>
            <p:spPr bwMode="auto">
              <a:xfrm>
                <a:off x="1042" y="1980"/>
                <a:ext cx="560" cy="517"/>
              </a:xfrm>
              <a:custGeom>
                <a:avLst/>
                <a:gdLst>
                  <a:gd name="T0" fmla="*/ 280 w 560"/>
                  <a:gd name="T1" fmla="*/ 517 h 517"/>
                  <a:gd name="T2" fmla="*/ 0 w 560"/>
                  <a:gd name="T3" fmla="*/ 0 h 517"/>
                  <a:gd name="T4" fmla="*/ 560 w 560"/>
                  <a:gd name="T5" fmla="*/ 0 h 517"/>
                  <a:gd name="T6" fmla="*/ 280 w 560"/>
                  <a:gd name="T7" fmla="*/ 517 h 5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60" h="517">
                    <a:moveTo>
                      <a:pt x="280" y="517"/>
                    </a:moveTo>
                    <a:lnTo>
                      <a:pt x="0" y="0"/>
                    </a:lnTo>
                    <a:lnTo>
                      <a:pt x="560" y="0"/>
                    </a:lnTo>
                    <a:lnTo>
                      <a:pt x="280" y="517"/>
                    </a:lnTo>
                    <a:close/>
                  </a:path>
                </a:pathLst>
              </a:custGeom>
              <a:solidFill>
                <a:srgbClr val="4C4B02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6" name="Freeform 143"/>
              <p:cNvSpPr>
                <a:spLocks/>
              </p:cNvSpPr>
              <p:nvPr/>
            </p:nvSpPr>
            <p:spPr bwMode="auto">
              <a:xfrm>
                <a:off x="1042" y="1465"/>
                <a:ext cx="560" cy="515"/>
              </a:xfrm>
              <a:custGeom>
                <a:avLst/>
                <a:gdLst>
                  <a:gd name="T0" fmla="*/ 280 w 560"/>
                  <a:gd name="T1" fmla="*/ 0 h 515"/>
                  <a:gd name="T2" fmla="*/ 0 w 560"/>
                  <a:gd name="T3" fmla="*/ 515 h 515"/>
                  <a:gd name="T4" fmla="*/ 560 w 560"/>
                  <a:gd name="T5" fmla="*/ 515 h 515"/>
                  <a:gd name="T6" fmla="*/ 280 w 560"/>
                  <a:gd name="T7" fmla="*/ 0 h 51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60" h="515">
                    <a:moveTo>
                      <a:pt x="280" y="0"/>
                    </a:moveTo>
                    <a:lnTo>
                      <a:pt x="0" y="515"/>
                    </a:lnTo>
                    <a:lnTo>
                      <a:pt x="560" y="515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E3E8A3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7" name="Freeform 144"/>
              <p:cNvSpPr>
                <a:spLocks/>
              </p:cNvSpPr>
              <p:nvPr/>
            </p:nvSpPr>
            <p:spPr bwMode="auto">
              <a:xfrm>
                <a:off x="1322" y="1465"/>
                <a:ext cx="435" cy="515"/>
              </a:xfrm>
              <a:custGeom>
                <a:avLst/>
                <a:gdLst>
                  <a:gd name="T0" fmla="*/ 0 w 435"/>
                  <a:gd name="T1" fmla="*/ 0 h 515"/>
                  <a:gd name="T2" fmla="*/ 280 w 435"/>
                  <a:gd name="T3" fmla="*/ 515 h 515"/>
                  <a:gd name="T4" fmla="*/ 435 w 435"/>
                  <a:gd name="T5" fmla="*/ 248 h 515"/>
                  <a:gd name="T6" fmla="*/ 0 w 435"/>
                  <a:gd name="T7" fmla="*/ 0 h 51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5" h="515">
                    <a:moveTo>
                      <a:pt x="0" y="0"/>
                    </a:moveTo>
                    <a:lnTo>
                      <a:pt x="280" y="515"/>
                    </a:lnTo>
                    <a:lnTo>
                      <a:pt x="435" y="2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8" name="Freeform 145"/>
              <p:cNvSpPr>
                <a:spLocks/>
              </p:cNvSpPr>
              <p:nvPr/>
            </p:nvSpPr>
            <p:spPr bwMode="auto">
              <a:xfrm>
                <a:off x="1322" y="1465"/>
                <a:ext cx="435" cy="515"/>
              </a:xfrm>
              <a:custGeom>
                <a:avLst/>
                <a:gdLst>
                  <a:gd name="T0" fmla="*/ 0 w 435"/>
                  <a:gd name="T1" fmla="*/ 0 h 515"/>
                  <a:gd name="T2" fmla="*/ 280 w 435"/>
                  <a:gd name="T3" fmla="*/ 515 h 515"/>
                  <a:gd name="T4" fmla="*/ 435 w 435"/>
                  <a:gd name="T5" fmla="*/ 248 h 51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5" h="515">
                    <a:moveTo>
                      <a:pt x="0" y="0"/>
                    </a:moveTo>
                    <a:lnTo>
                      <a:pt x="280" y="515"/>
                    </a:lnTo>
                    <a:lnTo>
                      <a:pt x="435" y="248"/>
                    </a:lnTo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9" name="Freeform 146"/>
              <p:cNvSpPr>
                <a:spLocks/>
              </p:cNvSpPr>
              <p:nvPr/>
            </p:nvSpPr>
            <p:spPr bwMode="auto">
              <a:xfrm>
                <a:off x="1322" y="1980"/>
                <a:ext cx="435" cy="517"/>
              </a:xfrm>
              <a:custGeom>
                <a:avLst/>
                <a:gdLst>
                  <a:gd name="T0" fmla="*/ 0 w 435"/>
                  <a:gd name="T1" fmla="*/ 517 h 517"/>
                  <a:gd name="T2" fmla="*/ 280 w 435"/>
                  <a:gd name="T3" fmla="*/ 0 h 517"/>
                  <a:gd name="T4" fmla="*/ 435 w 435"/>
                  <a:gd name="T5" fmla="*/ 267 h 517"/>
                  <a:gd name="T6" fmla="*/ 0 w 435"/>
                  <a:gd name="T7" fmla="*/ 517 h 5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5" h="517">
                    <a:moveTo>
                      <a:pt x="0" y="517"/>
                    </a:moveTo>
                    <a:lnTo>
                      <a:pt x="280" y="0"/>
                    </a:lnTo>
                    <a:lnTo>
                      <a:pt x="435" y="267"/>
                    </a:lnTo>
                    <a:lnTo>
                      <a:pt x="0" y="517"/>
                    </a:lnTo>
                    <a:close/>
                  </a:path>
                </a:pathLst>
              </a:custGeom>
              <a:solidFill>
                <a:srgbClr val="538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0" name="Freeform 147"/>
              <p:cNvSpPr>
                <a:spLocks/>
              </p:cNvSpPr>
              <p:nvPr/>
            </p:nvSpPr>
            <p:spPr bwMode="auto">
              <a:xfrm>
                <a:off x="1322" y="1980"/>
                <a:ext cx="435" cy="517"/>
              </a:xfrm>
              <a:custGeom>
                <a:avLst/>
                <a:gdLst>
                  <a:gd name="T0" fmla="*/ 0 w 435"/>
                  <a:gd name="T1" fmla="*/ 517 h 517"/>
                  <a:gd name="T2" fmla="*/ 280 w 435"/>
                  <a:gd name="T3" fmla="*/ 0 h 517"/>
                  <a:gd name="T4" fmla="*/ 435 w 435"/>
                  <a:gd name="T5" fmla="*/ 267 h 51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5" h="517">
                    <a:moveTo>
                      <a:pt x="0" y="517"/>
                    </a:moveTo>
                    <a:lnTo>
                      <a:pt x="280" y="0"/>
                    </a:lnTo>
                    <a:lnTo>
                      <a:pt x="435" y="267"/>
                    </a:lnTo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1" name="Freeform 148"/>
              <p:cNvSpPr>
                <a:spLocks/>
              </p:cNvSpPr>
              <p:nvPr/>
            </p:nvSpPr>
            <p:spPr bwMode="auto">
              <a:xfrm>
                <a:off x="889" y="1465"/>
                <a:ext cx="433" cy="515"/>
              </a:xfrm>
              <a:custGeom>
                <a:avLst/>
                <a:gdLst>
                  <a:gd name="T0" fmla="*/ 0 w 433"/>
                  <a:gd name="T1" fmla="*/ 248 h 515"/>
                  <a:gd name="T2" fmla="*/ 153 w 433"/>
                  <a:gd name="T3" fmla="*/ 515 h 515"/>
                  <a:gd name="T4" fmla="*/ 433 w 433"/>
                  <a:gd name="T5" fmla="*/ 0 h 515"/>
                  <a:gd name="T6" fmla="*/ 0 w 433"/>
                  <a:gd name="T7" fmla="*/ 248 h 51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3" h="515">
                    <a:moveTo>
                      <a:pt x="0" y="248"/>
                    </a:moveTo>
                    <a:lnTo>
                      <a:pt x="153" y="515"/>
                    </a:lnTo>
                    <a:lnTo>
                      <a:pt x="433" y="0"/>
                    </a:lnTo>
                    <a:lnTo>
                      <a:pt x="0" y="248"/>
                    </a:lnTo>
                    <a:close/>
                  </a:path>
                </a:pathLst>
              </a:custGeom>
              <a:solidFill>
                <a:srgbClr val="F1F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2" name="Freeform 149"/>
              <p:cNvSpPr>
                <a:spLocks/>
              </p:cNvSpPr>
              <p:nvPr/>
            </p:nvSpPr>
            <p:spPr bwMode="auto">
              <a:xfrm>
                <a:off x="889" y="1465"/>
                <a:ext cx="433" cy="515"/>
              </a:xfrm>
              <a:custGeom>
                <a:avLst/>
                <a:gdLst>
                  <a:gd name="T0" fmla="*/ 0 w 433"/>
                  <a:gd name="T1" fmla="*/ 248 h 515"/>
                  <a:gd name="T2" fmla="*/ 153 w 433"/>
                  <a:gd name="T3" fmla="*/ 515 h 515"/>
                  <a:gd name="T4" fmla="*/ 433 w 433"/>
                  <a:gd name="T5" fmla="*/ 0 h 51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3" h="515">
                    <a:moveTo>
                      <a:pt x="0" y="248"/>
                    </a:moveTo>
                    <a:lnTo>
                      <a:pt x="153" y="515"/>
                    </a:lnTo>
                    <a:lnTo>
                      <a:pt x="433" y="0"/>
                    </a:lnTo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3" name="Freeform 150"/>
              <p:cNvSpPr>
                <a:spLocks/>
              </p:cNvSpPr>
              <p:nvPr/>
            </p:nvSpPr>
            <p:spPr bwMode="auto">
              <a:xfrm>
                <a:off x="889" y="1980"/>
                <a:ext cx="433" cy="517"/>
              </a:xfrm>
              <a:custGeom>
                <a:avLst/>
                <a:gdLst>
                  <a:gd name="T0" fmla="*/ 433 w 433"/>
                  <a:gd name="T1" fmla="*/ 517 h 517"/>
                  <a:gd name="T2" fmla="*/ 153 w 433"/>
                  <a:gd name="T3" fmla="*/ 0 h 517"/>
                  <a:gd name="T4" fmla="*/ 0 w 433"/>
                  <a:gd name="T5" fmla="*/ 267 h 517"/>
                  <a:gd name="T6" fmla="*/ 433 w 433"/>
                  <a:gd name="T7" fmla="*/ 517 h 5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3" h="517">
                    <a:moveTo>
                      <a:pt x="433" y="517"/>
                    </a:moveTo>
                    <a:lnTo>
                      <a:pt x="153" y="0"/>
                    </a:lnTo>
                    <a:lnTo>
                      <a:pt x="0" y="267"/>
                    </a:lnTo>
                    <a:lnTo>
                      <a:pt x="433" y="517"/>
                    </a:lnTo>
                    <a:close/>
                  </a:path>
                </a:pathLst>
              </a:custGeom>
              <a:solidFill>
                <a:srgbClr val="538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4" name="Freeform 151"/>
              <p:cNvSpPr>
                <a:spLocks/>
              </p:cNvSpPr>
              <p:nvPr/>
            </p:nvSpPr>
            <p:spPr bwMode="auto">
              <a:xfrm>
                <a:off x="889" y="1980"/>
                <a:ext cx="433" cy="517"/>
              </a:xfrm>
              <a:custGeom>
                <a:avLst/>
                <a:gdLst>
                  <a:gd name="T0" fmla="*/ 433 w 433"/>
                  <a:gd name="T1" fmla="*/ 517 h 517"/>
                  <a:gd name="T2" fmla="*/ 153 w 433"/>
                  <a:gd name="T3" fmla="*/ 0 h 517"/>
                  <a:gd name="T4" fmla="*/ 0 w 433"/>
                  <a:gd name="T5" fmla="*/ 267 h 51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3" h="517">
                    <a:moveTo>
                      <a:pt x="433" y="517"/>
                    </a:moveTo>
                    <a:lnTo>
                      <a:pt x="153" y="0"/>
                    </a:lnTo>
                    <a:lnTo>
                      <a:pt x="0" y="267"/>
                    </a:lnTo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5" name="Freeform 152"/>
              <p:cNvSpPr>
                <a:spLocks/>
              </p:cNvSpPr>
              <p:nvPr/>
            </p:nvSpPr>
            <p:spPr bwMode="auto">
              <a:xfrm>
                <a:off x="1344" y="2273"/>
                <a:ext cx="23" cy="11"/>
              </a:xfrm>
              <a:custGeom>
                <a:avLst/>
                <a:gdLst>
                  <a:gd name="T0" fmla="*/ 51 w 9"/>
                  <a:gd name="T1" fmla="*/ 0 h 4"/>
                  <a:gd name="T2" fmla="*/ 26 w 9"/>
                  <a:gd name="T3" fmla="*/ 8 h 4"/>
                  <a:gd name="T4" fmla="*/ 0 w 9"/>
                  <a:gd name="T5" fmla="*/ 17 h 4"/>
                  <a:gd name="T6" fmla="*/ 8 w 9"/>
                  <a:gd name="T7" fmla="*/ 22 h 4"/>
                  <a:gd name="T8" fmla="*/ 33 w 9"/>
                  <a:gd name="T9" fmla="*/ 17 h 4"/>
                  <a:gd name="T10" fmla="*/ 59 w 9"/>
                  <a:gd name="T11" fmla="*/ 17 h 4"/>
                  <a:gd name="T12" fmla="*/ 51 w 9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4">
                    <a:moveTo>
                      <a:pt x="8" y="0"/>
                    </a:moveTo>
                    <a:cubicBezTo>
                      <a:pt x="7" y="0"/>
                      <a:pt x="5" y="0"/>
                      <a:pt x="4" y="1"/>
                    </a:cubicBezTo>
                    <a:cubicBezTo>
                      <a:pt x="2" y="1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3" y="3"/>
                      <a:pt x="5" y="2"/>
                    </a:cubicBezTo>
                    <a:cubicBezTo>
                      <a:pt x="7" y="2"/>
                      <a:pt x="8" y="1"/>
                      <a:pt x="9" y="2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6" name="Freeform 153"/>
              <p:cNvSpPr>
                <a:spLocks/>
              </p:cNvSpPr>
              <p:nvPr/>
            </p:nvSpPr>
            <p:spPr bwMode="auto">
              <a:xfrm>
                <a:off x="1309" y="2255"/>
                <a:ext cx="20" cy="16"/>
              </a:xfrm>
              <a:custGeom>
                <a:avLst/>
                <a:gdLst>
                  <a:gd name="T0" fmla="*/ 38 w 8"/>
                  <a:gd name="T1" fmla="*/ 0 h 6"/>
                  <a:gd name="T2" fmla="*/ 13 w 8"/>
                  <a:gd name="T3" fmla="*/ 21 h 6"/>
                  <a:gd name="T4" fmla="*/ 0 w 8"/>
                  <a:gd name="T5" fmla="*/ 35 h 6"/>
                  <a:gd name="T6" fmla="*/ 8 w 8"/>
                  <a:gd name="T7" fmla="*/ 43 h 6"/>
                  <a:gd name="T8" fmla="*/ 25 w 8"/>
                  <a:gd name="T9" fmla="*/ 21 h 6"/>
                  <a:gd name="T10" fmla="*/ 50 w 8"/>
                  <a:gd name="T11" fmla="*/ 8 h 6"/>
                  <a:gd name="T12" fmla="*/ 38 w 8"/>
                  <a:gd name="T13" fmla="*/ 0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6">
                    <a:moveTo>
                      <a:pt x="6" y="0"/>
                    </a:moveTo>
                    <a:cubicBezTo>
                      <a:pt x="5" y="0"/>
                      <a:pt x="3" y="1"/>
                      <a:pt x="2" y="3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3" y="4"/>
                      <a:pt x="4" y="3"/>
                    </a:cubicBezTo>
                    <a:cubicBezTo>
                      <a:pt x="6" y="2"/>
                      <a:pt x="7" y="1"/>
                      <a:pt x="8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7" name="Freeform 154"/>
              <p:cNvSpPr>
                <a:spLocks/>
              </p:cNvSpPr>
              <p:nvPr/>
            </p:nvSpPr>
            <p:spPr bwMode="auto">
              <a:xfrm>
                <a:off x="1317" y="2257"/>
                <a:ext cx="20" cy="14"/>
              </a:xfrm>
              <a:custGeom>
                <a:avLst/>
                <a:gdLst>
                  <a:gd name="T0" fmla="*/ 38 w 8"/>
                  <a:gd name="T1" fmla="*/ 0 h 5"/>
                  <a:gd name="T2" fmla="*/ 20 w 8"/>
                  <a:gd name="T3" fmla="*/ 17 h 5"/>
                  <a:gd name="T4" fmla="*/ 0 w 8"/>
                  <a:gd name="T5" fmla="*/ 39 h 5"/>
                  <a:gd name="T6" fmla="*/ 13 w 8"/>
                  <a:gd name="T7" fmla="*/ 39 h 5"/>
                  <a:gd name="T8" fmla="*/ 25 w 8"/>
                  <a:gd name="T9" fmla="*/ 22 h 5"/>
                  <a:gd name="T10" fmla="*/ 50 w 8"/>
                  <a:gd name="T11" fmla="*/ 8 h 5"/>
                  <a:gd name="T12" fmla="*/ 38 w 8"/>
                  <a:gd name="T13" fmla="*/ 0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6" y="0"/>
                    </a:moveTo>
                    <a:cubicBezTo>
                      <a:pt x="5" y="0"/>
                      <a:pt x="4" y="1"/>
                      <a:pt x="3" y="2"/>
                    </a:cubicBezTo>
                    <a:cubicBezTo>
                      <a:pt x="2" y="3"/>
                      <a:pt x="0" y="5"/>
                      <a:pt x="0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4"/>
                      <a:pt x="4" y="3"/>
                    </a:cubicBezTo>
                    <a:cubicBezTo>
                      <a:pt x="6" y="1"/>
                      <a:pt x="7" y="1"/>
                      <a:pt x="8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8" name="Freeform 155"/>
              <p:cNvSpPr>
                <a:spLocks/>
              </p:cNvSpPr>
              <p:nvPr/>
            </p:nvSpPr>
            <p:spPr bwMode="auto">
              <a:xfrm>
                <a:off x="1327" y="2260"/>
                <a:ext cx="20" cy="16"/>
              </a:xfrm>
              <a:custGeom>
                <a:avLst/>
                <a:gdLst>
                  <a:gd name="T0" fmla="*/ 38 w 8"/>
                  <a:gd name="T1" fmla="*/ 8 h 6"/>
                  <a:gd name="T2" fmla="*/ 20 w 8"/>
                  <a:gd name="T3" fmla="*/ 21 h 6"/>
                  <a:gd name="T4" fmla="*/ 0 w 8"/>
                  <a:gd name="T5" fmla="*/ 35 h 6"/>
                  <a:gd name="T6" fmla="*/ 13 w 8"/>
                  <a:gd name="T7" fmla="*/ 43 h 6"/>
                  <a:gd name="T8" fmla="*/ 33 w 8"/>
                  <a:gd name="T9" fmla="*/ 29 h 6"/>
                  <a:gd name="T10" fmla="*/ 50 w 8"/>
                  <a:gd name="T11" fmla="*/ 8 h 6"/>
                  <a:gd name="T12" fmla="*/ 38 w 8"/>
                  <a:gd name="T13" fmla="*/ 8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6">
                    <a:moveTo>
                      <a:pt x="6" y="1"/>
                    </a:moveTo>
                    <a:cubicBezTo>
                      <a:pt x="6" y="0"/>
                      <a:pt x="5" y="2"/>
                      <a:pt x="3" y="3"/>
                    </a:cubicBezTo>
                    <a:cubicBezTo>
                      <a:pt x="2" y="3"/>
                      <a:pt x="0" y="5"/>
                      <a:pt x="0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4" y="5"/>
                      <a:pt x="5" y="4"/>
                    </a:cubicBezTo>
                    <a:cubicBezTo>
                      <a:pt x="7" y="2"/>
                      <a:pt x="7" y="1"/>
                      <a:pt x="8" y="1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9" name="Freeform 156"/>
              <p:cNvSpPr>
                <a:spLocks/>
              </p:cNvSpPr>
              <p:nvPr/>
            </p:nvSpPr>
            <p:spPr bwMode="auto">
              <a:xfrm>
                <a:off x="1334" y="2265"/>
                <a:ext cx="23" cy="14"/>
              </a:xfrm>
              <a:custGeom>
                <a:avLst/>
                <a:gdLst>
                  <a:gd name="T0" fmla="*/ 46 w 9"/>
                  <a:gd name="T1" fmla="*/ 0 h 5"/>
                  <a:gd name="T2" fmla="*/ 20 w 9"/>
                  <a:gd name="T3" fmla="*/ 17 h 5"/>
                  <a:gd name="T4" fmla="*/ 0 w 9"/>
                  <a:gd name="T5" fmla="*/ 22 h 5"/>
                  <a:gd name="T6" fmla="*/ 13 w 9"/>
                  <a:gd name="T7" fmla="*/ 31 h 5"/>
                  <a:gd name="T8" fmla="*/ 33 w 9"/>
                  <a:gd name="T9" fmla="*/ 22 h 5"/>
                  <a:gd name="T10" fmla="*/ 59 w 9"/>
                  <a:gd name="T11" fmla="*/ 17 h 5"/>
                  <a:gd name="T12" fmla="*/ 46 w 9"/>
                  <a:gd name="T13" fmla="*/ 0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7" y="0"/>
                    </a:moveTo>
                    <a:cubicBezTo>
                      <a:pt x="7" y="0"/>
                      <a:pt x="5" y="1"/>
                      <a:pt x="3" y="2"/>
                    </a:cubicBezTo>
                    <a:cubicBezTo>
                      <a:pt x="2" y="2"/>
                      <a:pt x="0" y="3"/>
                      <a:pt x="0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3" y="4"/>
                      <a:pt x="5" y="3"/>
                    </a:cubicBezTo>
                    <a:cubicBezTo>
                      <a:pt x="7" y="2"/>
                      <a:pt x="9" y="1"/>
                      <a:pt x="9" y="2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0" name="Freeform 157"/>
              <p:cNvSpPr>
                <a:spLocks/>
              </p:cNvSpPr>
              <p:nvPr/>
            </p:nvSpPr>
            <p:spPr bwMode="auto">
              <a:xfrm>
                <a:off x="1322" y="2255"/>
                <a:ext cx="10" cy="21"/>
              </a:xfrm>
              <a:custGeom>
                <a:avLst/>
                <a:gdLst>
                  <a:gd name="T0" fmla="*/ 25 w 4"/>
                  <a:gd name="T1" fmla="*/ 55 h 8"/>
                  <a:gd name="T2" fmla="*/ 13 w 4"/>
                  <a:gd name="T3" fmla="*/ 8 h 8"/>
                  <a:gd name="T4" fmla="*/ 8 w 4"/>
                  <a:gd name="T5" fmla="*/ 0 h 8"/>
                  <a:gd name="T6" fmla="*/ 13 w 4"/>
                  <a:gd name="T7" fmla="*/ 47 h 8"/>
                  <a:gd name="T8" fmla="*/ 25 w 4"/>
                  <a:gd name="T9" fmla="*/ 55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cubicBezTo>
                      <a:pt x="2" y="7"/>
                      <a:pt x="3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7"/>
                      <a:pt x="2" y="7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1" name="Freeform 158"/>
              <p:cNvSpPr>
                <a:spLocks/>
              </p:cNvSpPr>
              <p:nvPr/>
            </p:nvSpPr>
            <p:spPr bwMode="auto">
              <a:xfrm>
                <a:off x="1329" y="2257"/>
                <a:ext cx="10" cy="19"/>
              </a:xfrm>
              <a:custGeom>
                <a:avLst/>
                <a:gdLst>
                  <a:gd name="T0" fmla="*/ 25 w 4"/>
                  <a:gd name="T1" fmla="*/ 52 h 7"/>
                  <a:gd name="T2" fmla="*/ 20 w 4"/>
                  <a:gd name="T3" fmla="*/ 8 h 7"/>
                  <a:gd name="T4" fmla="*/ 8 w 4"/>
                  <a:gd name="T5" fmla="*/ 0 h 7"/>
                  <a:gd name="T6" fmla="*/ 13 w 4"/>
                  <a:gd name="T7" fmla="*/ 52 h 7"/>
                  <a:gd name="T8" fmla="*/ 25 w 4"/>
                  <a:gd name="T9" fmla="*/ 52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7">
                    <a:moveTo>
                      <a:pt x="4" y="7"/>
                    </a:moveTo>
                    <a:cubicBezTo>
                      <a:pt x="2" y="7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6"/>
                      <a:pt x="2" y="7"/>
                    </a:cubicBezTo>
                    <a:lnTo>
                      <a:pt x="4" y="7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2" name="Freeform 159"/>
              <p:cNvSpPr>
                <a:spLocks/>
              </p:cNvSpPr>
              <p:nvPr/>
            </p:nvSpPr>
            <p:spPr bwMode="auto">
              <a:xfrm>
                <a:off x="1334" y="2260"/>
                <a:ext cx="3" cy="16"/>
              </a:xfrm>
              <a:custGeom>
                <a:avLst/>
                <a:gdLst>
                  <a:gd name="T0" fmla="*/ 9 w 1"/>
                  <a:gd name="T1" fmla="*/ 43 h 6"/>
                  <a:gd name="T2" fmla="*/ 9 w 1"/>
                  <a:gd name="T3" fmla="*/ 13 h 6"/>
                  <a:gd name="T4" fmla="*/ 0 w 1"/>
                  <a:gd name="T5" fmla="*/ 0 h 6"/>
                  <a:gd name="T6" fmla="*/ 0 w 1"/>
                  <a:gd name="T7" fmla="*/ 0 h 6"/>
                  <a:gd name="T8" fmla="*/ 0 w 1"/>
                  <a:gd name="T9" fmla="*/ 21 h 6"/>
                  <a:gd name="T10" fmla="*/ 9 w 1"/>
                  <a:gd name="T11" fmla="*/ 43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6">
                    <a:moveTo>
                      <a:pt x="1" y="6"/>
                    </a:moveTo>
                    <a:cubicBezTo>
                      <a:pt x="0" y="5"/>
                      <a:pt x="0" y="3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"/>
                      <a:pt x="0" y="3"/>
                    </a:cubicBezTo>
                    <a:cubicBezTo>
                      <a:pt x="0" y="4"/>
                      <a:pt x="0" y="5"/>
                      <a:pt x="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3" name="Freeform 160"/>
              <p:cNvSpPr>
                <a:spLocks/>
              </p:cNvSpPr>
              <p:nvPr/>
            </p:nvSpPr>
            <p:spPr bwMode="auto">
              <a:xfrm>
                <a:off x="1327" y="2260"/>
                <a:ext cx="2" cy="13"/>
              </a:xfrm>
              <a:custGeom>
                <a:avLst/>
                <a:gdLst>
                  <a:gd name="T0" fmla="*/ 4 w 1"/>
                  <a:gd name="T1" fmla="*/ 34 h 5"/>
                  <a:gd name="T2" fmla="*/ 0 w 1"/>
                  <a:gd name="T3" fmla="*/ 8 h 5"/>
                  <a:gd name="T4" fmla="*/ 0 w 1"/>
                  <a:gd name="T5" fmla="*/ 0 h 5"/>
                  <a:gd name="T6" fmla="*/ 0 w 1"/>
                  <a:gd name="T7" fmla="*/ 0 h 5"/>
                  <a:gd name="T8" fmla="*/ 0 w 1"/>
                  <a:gd name="T9" fmla="*/ 13 h 5"/>
                  <a:gd name="T10" fmla="*/ 4 w 1"/>
                  <a:gd name="T11" fmla="*/ 34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1" y="5"/>
                    </a:moveTo>
                    <a:cubicBezTo>
                      <a:pt x="0" y="4"/>
                      <a:pt x="0" y="3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4" name="Freeform 161"/>
              <p:cNvSpPr>
                <a:spLocks/>
              </p:cNvSpPr>
              <p:nvPr/>
            </p:nvSpPr>
            <p:spPr bwMode="auto">
              <a:xfrm>
                <a:off x="1342" y="2260"/>
                <a:ext cx="7" cy="24"/>
              </a:xfrm>
              <a:custGeom>
                <a:avLst/>
                <a:gdLst>
                  <a:gd name="T0" fmla="*/ 16 w 3"/>
                  <a:gd name="T1" fmla="*/ 64 h 9"/>
                  <a:gd name="T2" fmla="*/ 12 w 3"/>
                  <a:gd name="T3" fmla="*/ 8 h 9"/>
                  <a:gd name="T4" fmla="*/ 0 w 3"/>
                  <a:gd name="T5" fmla="*/ 0 h 9"/>
                  <a:gd name="T6" fmla="*/ 5 w 3"/>
                  <a:gd name="T7" fmla="*/ 56 h 9"/>
                  <a:gd name="T8" fmla="*/ 16 w 3"/>
                  <a:gd name="T9" fmla="*/ 64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9"/>
                    </a:moveTo>
                    <a:cubicBezTo>
                      <a:pt x="1" y="8"/>
                      <a:pt x="2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7"/>
                      <a:pt x="1" y="8"/>
                    </a:cubicBezTo>
                    <a:lnTo>
                      <a:pt x="3" y="9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5" name="Freeform 162"/>
              <p:cNvSpPr>
                <a:spLocks/>
              </p:cNvSpPr>
              <p:nvPr/>
            </p:nvSpPr>
            <p:spPr bwMode="auto">
              <a:xfrm>
                <a:off x="1344" y="2263"/>
                <a:ext cx="3" cy="16"/>
              </a:xfrm>
              <a:custGeom>
                <a:avLst/>
                <a:gdLst>
                  <a:gd name="T0" fmla="*/ 9 w 1"/>
                  <a:gd name="T1" fmla="*/ 43 h 6"/>
                  <a:gd name="T2" fmla="*/ 9 w 1"/>
                  <a:gd name="T3" fmla="*/ 21 h 6"/>
                  <a:gd name="T4" fmla="*/ 0 w 1"/>
                  <a:gd name="T5" fmla="*/ 0 h 6"/>
                  <a:gd name="T6" fmla="*/ 0 w 1"/>
                  <a:gd name="T7" fmla="*/ 0 h 6"/>
                  <a:gd name="T8" fmla="*/ 0 w 1"/>
                  <a:gd name="T9" fmla="*/ 29 h 6"/>
                  <a:gd name="T10" fmla="*/ 9 w 1"/>
                  <a:gd name="T11" fmla="*/ 43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6">
                    <a:moveTo>
                      <a:pt x="1" y="6"/>
                    </a:moveTo>
                    <a:cubicBezTo>
                      <a:pt x="1" y="6"/>
                      <a:pt x="1" y="4"/>
                      <a:pt x="1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3"/>
                      <a:pt x="0" y="4"/>
                    </a:cubicBezTo>
                    <a:cubicBezTo>
                      <a:pt x="0" y="5"/>
                      <a:pt x="1" y="6"/>
                      <a:pt x="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6" name="Freeform 163"/>
              <p:cNvSpPr>
                <a:spLocks/>
              </p:cNvSpPr>
              <p:nvPr/>
            </p:nvSpPr>
            <p:spPr bwMode="auto">
              <a:xfrm>
                <a:off x="1349" y="2281"/>
                <a:ext cx="25" cy="8"/>
              </a:xfrm>
              <a:custGeom>
                <a:avLst/>
                <a:gdLst>
                  <a:gd name="T0" fmla="*/ 50 w 10"/>
                  <a:gd name="T1" fmla="*/ 0 h 3"/>
                  <a:gd name="T2" fmla="*/ 25 w 10"/>
                  <a:gd name="T3" fmla="*/ 0 h 3"/>
                  <a:gd name="T4" fmla="*/ 0 w 10"/>
                  <a:gd name="T5" fmla="*/ 8 h 3"/>
                  <a:gd name="T6" fmla="*/ 8 w 10"/>
                  <a:gd name="T7" fmla="*/ 13 h 3"/>
                  <a:gd name="T8" fmla="*/ 33 w 10"/>
                  <a:gd name="T9" fmla="*/ 13 h 3"/>
                  <a:gd name="T10" fmla="*/ 63 w 10"/>
                  <a:gd name="T11" fmla="*/ 13 h 3"/>
                  <a:gd name="T12" fmla="*/ 50 w 10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8" y="0"/>
                    </a:moveTo>
                    <a:cubicBezTo>
                      <a:pt x="8" y="0"/>
                      <a:pt x="6" y="0"/>
                      <a:pt x="4" y="0"/>
                    </a:cubicBezTo>
                    <a:cubicBezTo>
                      <a:pt x="3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3" y="2"/>
                      <a:pt x="5" y="2"/>
                    </a:cubicBezTo>
                    <a:cubicBezTo>
                      <a:pt x="7" y="1"/>
                      <a:pt x="9" y="2"/>
                      <a:pt x="10" y="2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7" name="Freeform 164"/>
              <p:cNvSpPr>
                <a:spLocks/>
              </p:cNvSpPr>
              <p:nvPr/>
            </p:nvSpPr>
            <p:spPr bwMode="auto">
              <a:xfrm>
                <a:off x="1347" y="2265"/>
                <a:ext cx="10" cy="22"/>
              </a:xfrm>
              <a:custGeom>
                <a:avLst/>
                <a:gdLst>
                  <a:gd name="T0" fmla="*/ 20 w 4"/>
                  <a:gd name="T1" fmla="*/ 61 h 8"/>
                  <a:gd name="T2" fmla="*/ 25 w 4"/>
                  <a:gd name="T3" fmla="*/ 8 h 8"/>
                  <a:gd name="T4" fmla="*/ 13 w 4"/>
                  <a:gd name="T5" fmla="*/ 0 h 8"/>
                  <a:gd name="T6" fmla="*/ 8 w 4"/>
                  <a:gd name="T7" fmla="*/ 52 h 8"/>
                  <a:gd name="T8" fmla="*/ 20 w 4"/>
                  <a:gd name="T9" fmla="*/ 61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8">
                    <a:moveTo>
                      <a:pt x="3" y="8"/>
                    </a:moveTo>
                    <a:cubicBezTo>
                      <a:pt x="2" y="7"/>
                      <a:pt x="4" y="2"/>
                      <a:pt x="4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0" y="6"/>
                      <a:pt x="1" y="7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8" name="Freeform 165"/>
              <p:cNvSpPr>
                <a:spLocks/>
              </p:cNvSpPr>
              <p:nvPr/>
            </p:nvSpPr>
            <p:spPr bwMode="auto">
              <a:xfrm>
                <a:off x="1357" y="2289"/>
                <a:ext cx="22" cy="8"/>
              </a:xfrm>
              <a:custGeom>
                <a:avLst/>
                <a:gdLst>
                  <a:gd name="T0" fmla="*/ 49 w 9"/>
                  <a:gd name="T1" fmla="*/ 8 h 3"/>
                  <a:gd name="T2" fmla="*/ 24 w 9"/>
                  <a:gd name="T3" fmla="*/ 0 h 3"/>
                  <a:gd name="T4" fmla="*/ 0 w 9"/>
                  <a:gd name="T5" fmla="*/ 8 h 3"/>
                  <a:gd name="T6" fmla="*/ 5 w 9"/>
                  <a:gd name="T7" fmla="*/ 13 h 3"/>
                  <a:gd name="T8" fmla="*/ 29 w 9"/>
                  <a:gd name="T9" fmla="*/ 13 h 3"/>
                  <a:gd name="T10" fmla="*/ 54 w 9"/>
                  <a:gd name="T11" fmla="*/ 13 h 3"/>
                  <a:gd name="T12" fmla="*/ 49 w 9"/>
                  <a:gd name="T13" fmla="*/ 8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3">
                    <a:moveTo>
                      <a:pt x="8" y="1"/>
                    </a:moveTo>
                    <a:cubicBezTo>
                      <a:pt x="8" y="0"/>
                      <a:pt x="6" y="0"/>
                      <a:pt x="4" y="0"/>
                    </a:cubicBezTo>
                    <a:cubicBezTo>
                      <a:pt x="3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3" y="2"/>
                      <a:pt x="5" y="2"/>
                    </a:cubicBezTo>
                    <a:cubicBezTo>
                      <a:pt x="7" y="2"/>
                      <a:pt x="9" y="2"/>
                      <a:pt x="9" y="2"/>
                    </a:cubicBezTo>
                    <a:lnTo>
                      <a:pt x="8" y="1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9" name="Freeform 166"/>
              <p:cNvSpPr>
                <a:spLocks/>
              </p:cNvSpPr>
              <p:nvPr/>
            </p:nvSpPr>
            <p:spPr bwMode="auto">
              <a:xfrm>
                <a:off x="1362" y="2297"/>
                <a:ext cx="22" cy="8"/>
              </a:xfrm>
              <a:custGeom>
                <a:avLst/>
                <a:gdLst>
                  <a:gd name="T0" fmla="*/ 49 w 9"/>
                  <a:gd name="T1" fmla="*/ 0 h 3"/>
                  <a:gd name="T2" fmla="*/ 24 w 9"/>
                  <a:gd name="T3" fmla="*/ 0 h 3"/>
                  <a:gd name="T4" fmla="*/ 0 w 9"/>
                  <a:gd name="T5" fmla="*/ 8 h 3"/>
                  <a:gd name="T6" fmla="*/ 12 w 9"/>
                  <a:gd name="T7" fmla="*/ 13 h 3"/>
                  <a:gd name="T8" fmla="*/ 29 w 9"/>
                  <a:gd name="T9" fmla="*/ 13 h 3"/>
                  <a:gd name="T10" fmla="*/ 54 w 9"/>
                  <a:gd name="T11" fmla="*/ 13 h 3"/>
                  <a:gd name="T12" fmla="*/ 49 w 9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3">
                    <a:moveTo>
                      <a:pt x="8" y="0"/>
                    </a:moveTo>
                    <a:cubicBezTo>
                      <a:pt x="7" y="0"/>
                      <a:pt x="6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4" y="2"/>
                      <a:pt x="5" y="2"/>
                    </a:cubicBezTo>
                    <a:cubicBezTo>
                      <a:pt x="8" y="1"/>
                      <a:pt x="9" y="2"/>
                      <a:pt x="9" y="2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0" name="Freeform 167"/>
              <p:cNvSpPr>
                <a:spLocks/>
              </p:cNvSpPr>
              <p:nvPr/>
            </p:nvSpPr>
            <p:spPr bwMode="auto">
              <a:xfrm>
                <a:off x="1354" y="2276"/>
                <a:ext cx="15" cy="21"/>
              </a:xfrm>
              <a:custGeom>
                <a:avLst/>
                <a:gdLst>
                  <a:gd name="T0" fmla="*/ 20 w 6"/>
                  <a:gd name="T1" fmla="*/ 55 h 8"/>
                  <a:gd name="T2" fmla="*/ 33 w 6"/>
                  <a:gd name="T3" fmla="*/ 8 h 8"/>
                  <a:gd name="T4" fmla="*/ 25 w 6"/>
                  <a:gd name="T5" fmla="*/ 0 h 8"/>
                  <a:gd name="T6" fmla="*/ 8 w 6"/>
                  <a:gd name="T7" fmla="*/ 42 h 8"/>
                  <a:gd name="T8" fmla="*/ 20 w 6"/>
                  <a:gd name="T9" fmla="*/ 55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8"/>
                    </a:moveTo>
                    <a:cubicBezTo>
                      <a:pt x="2" y="7"/>
                      <a:pt x="6" y="2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0" y="5"/>
                      <a:pt x="1" y="6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1" name="Freeform 168"/>
              <p:cNvSpPr>
                <a:spLocks/>
              </p:cNvSpPr>
              <p:nvPr/>
            </p:nvSpPr>
            <p:spPr bwMode="auto">
              <a:xfrm>
                <a:off x="1359" y="2281"/>
                <a:ext cx="15" cy="22"/>
              </a:xfrm>
              <a:custGeom>
                <a:avLst/>
                <a:gdLst>
                  <a:gd name="T0" fmla="*/ 20 w 6"/>
                  <a:gd name="T1" fmla="*/ 61 h 8"/>
                  <a:gd name="T2" fmla="*/ 33 w 6"/>
                  <a:gd name="T3" fmla="*/ 17 h 8"/>
                  <a:gd name="T4" fmla="*/ 25 w 6"/>
                  <a:gd name="T5" fmla="*/ 0 h 8"/>
                  <a:gd name="T6" fmla="*/ 13 w 6"/>
                  <a:gd name="T7" fmla="*/ 52 h 8"/>
                  <a:gd name="T8" fmla="*/ 20 w 6"/>
                  <a:gd name="T9" fmla="*/ 61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8"/>
                    </a:moveTo>
                    <a:cubicBezTo>
                      <a:pt x="2" y="7"/>
                      <a:pt x="6" y="2"/>
                      <a:pt x="5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0" y="5"/>
                      <a:pt x="2" y="7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2" name="Freeform 169"/>
              <p:cNvSpPr>
                <a:spLocks/>
              </p:cNvSpPr>
              <p:nvPr/>
            </p:nvSpPr>
            <p:spPr bwMode="auto">
              <a:xfrm>
                <a:off x="1369" y="2305"/>
                <a:ext cx="23" cy="8"/>
              </a:xfrm>
              <a:custGeom>
                <a:avLst/>
                <a:gdLst>
                  <a:gd name="T0" fmla="*/ 51 w 9"/>
                  <a:gd name="T1" fmla="*/ 8 h 3"/>
                  <a:gd name="T2" fmla="*/ 26 w 9"/>
                  <a:gd name="T3" fmla="*/ 0 h 3"/>
                  <a:gd name="T4" fmla="*/ 0 w 9"/>
                  <a:gd name="T5" fmla="*/ 0 h 3"/>
                  <a:gd name="T6" fmla="*/ 8 w 9"/>
                  <a:gd name="T7" fmla="*/ 13 h 3"/>
                  <a:gd name="T8" fmla="*/ 26 w 9"/>
                  <a:gd name="T9" fmla="*/ 13 h 3"/>
                  <a:gd name="T10" fmla="*/ 59 w 9"/>
                  <a:gd name="T11" fmla="*/ 21 h 3"/>
                  <a:gd name="T12" fmla="*/ 51 w 9"/>
                  <a:gd name="T13" fmla="*/ 8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3">
                    <a:moveTo>
                      <a:pt x="8" y="1"/>
                    </a:moveTo>
                    <a:cubicBezTo>
                      <a:pt x="7" y="1"/>
                      <a:pt x="5" y="0"/>
                      <a:pt x="4" y="0"/>
                    </a:cubicBezTo>
                    <a:cubicBezTo>
                      <a:pt x="2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3" y="2"/>
                      <a:pt x="4" y="2"/>
                    </a:cubicBezTo>
                    <a:cubicBezTo>
                      <a:pt x="6" y="2"/>
                      <a:pt x="8" y="3"/>
                      <a:pt x="9" y="3"/>
                    </a:cubicBezTo>
                    <a:lnTo>
                      <a:pt x="8" y="1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3" name="Freeform 170"/>
              <p:cNvSpPr>
                <a:spLocks/>
              </p:cNvSpPr>
              <p:nvPr/>
            </p:nvSpPr>
            <p:spPr bwMode="auto">
              <a:xfrm>
                <a:off x="1367" y="2292"/>
                <a:ext cx="15" cy="19"/>
              </a:xfrm>
              <a:custGeom>
                <a:avLst/>
                <a:gdLst>
                  <a:gd name="T0" fmla="*/ 13 w 6"/>
                  <a:gd name="T1" fmla="*/ 52 h 7"/>
                  <a:gd name="T2" fmla="*/ 33 w 6"/>
                  <a:gd name="T3" fmla="*/ 8 h 7"/>
                  <a:gd name="T4" fmla="*/ 25 w 6"/>
                  <a:gd name="T5" fmla="*/ 0 h 7"/>
                  <a:gd name="T6" fmla="*/ 8 w 6"/>
                  <a:gd name="T7" fmla="*/ 43 h 7"/>
                  <a:gd name="T8" fmla="*/ 13 w 6"/>
                  <a:gd name="T9" fmla="*/ 52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2" y="7"/>
                    </a:moveTo>
                    <a:cubicBezTo>
                      <a:pt x="1" y="6"/>
                      <a:pt x="6" y="2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0" y="4"/>
                      <a:pt x="1" y="6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4" name="Freeform 171"/>
              <p:cNvSpPr>
                <a:spLocks/>
              </p:cNvSpPr>
              <p:nvPr/>
            </p:nvSpPr>
            <p:spPr bwMode="auto">
              <a:xfrm>
                <a:off x="1372" y="2297"/>
                <a:ext cx="12" cy="16"/>
              </a:xfrm>
              <a:custGeom>
                <a:avLst/>
                <a:gdLst>
                  <a:gd name="T0" fmla="*/ 24 w 5"/>
                  <a:gd name="T1" fmla="*/ 0 h 6"/>
                  <a:gd name="T2" fmla="*/ 29 w 5"/>
                  <a:gd name="T3" fmla="*/ 13 h 6"/>
                  <a:gd name="T4" fmla="*/ 12 w 5"/>
                  <a:gd name="T5" fmla="*/ 43 h 6"/>
                  <a:gd name="T6" fmla="*/ 5 w 5"/>
                  <a:gd name="T7" fmla="*/ 43 h 6"/>
                  <a:gd name="T8" fmla="*/ 24 w 5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4" y="0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3" y="5"/>
                      <a:pt x="2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5"/>
                      <a:pt x="4" y="1"/>
                      <a:pt x="4" y="0"/>
                    </a:cubicBez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5" name="Freeform 172"/>
              <p:cNvSpPr>
                <a:spLocks/>
              </p:cNvSpPr>
              <p:nvPr/>
            </p:nvSpPr>
            <p:spPr bwMode="auto">
              <a:xfrm>
                <a:off x="1382" y="2308"/>
                <a:ext cx="10" cy="8"/>
              </a:xfrm>
              <a:custGeom>
                <a:avLst/>
                <a:gdLst>
                  <a:gd name="T0" fmla="*/ 25 w 4"/>
                  <a:gd name="T1" fmla="*/ 13 h 3"/>
                  <a:gd name="T2" fmla="*/ 20 w 4"/>
                  <a:gd name="T3" fmla="*/ 21 h 3"/>
                  <a:gd name="T4" fmla="*/ 0 w 4"/>
                  <a:gd name="T5" fmla="*/ 21 h 3"/>
                  <a:gd name="T6" fmla="*/ 20 w 4"/>
                  <a:gd name="T7" fmla="*/ 0 h 3"/>
                  <a:gd name="T8" fmla="*/ 25 w 4"/>
                  <a:gd name="T9" fmla="*/ 13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2"/>
                    </a:moveTo>
                    <a:cubicBezTo>
                      <a:pt x="4" y="2"/>
                      <a:pt x="3" y="2"/>
                      <a:pt x="3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1"/>
                      <a:pt x="3" y="1"/>
                      <a:pt x="3" y="0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6" name="Freeform 173"/>
              <p:cNvSpPr>
                <a:spLocks/>
              </p:cNvSpPr>
              <p:nvPr/>
            </p:nvSpPr>
            <p:spPr bwMode="auto">
              <a:xfrm>
                <a:off x="1364" y="2287"/>
                <a:ext cx="8" cy="13"/>
              </a:xfrm>
              <a:custGeom>
                <a:avLst/>
                <a:gdLst>
                  <a:gd name="T0" fmla="*/ 0 w 3"/>
                  <a:gd name="T1" fmla="*/ 34 h 5"/>
                  <a:gd name="T2" fmla="*/ 13 w 3"/>
                  <a:gd name="T3" fmla="*/ 8 h 5"/>
                  <a:gd name="T4" fmla="*/ 21 w 3"/>
                  <a:gd name="T5" fmla="*/ 0 h 5"/>
                  <a:gd name="T6" fmla="*/ 21 w 3"/>
                  <a:gd name="T7" fmla="*/ 0 h 5"/>
                  <a:gd name="T8" fmla="*/ 8 w 3"/>
                  <a:gd name="T9" fmla="*/ 13 h 5"/>
                  <a:gd name="T10" fmla="*/ 0 w 3"/>
                  <a:gd name="T11" fmla="*/ 34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5"/>
                    </a:moveTo>
                    <a:cubicBezTo>
                      <a:pt x="1" y="4"/>
                      <a:pt x="1" y="3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1" y="3"/>
                      <a:pt x="1" y="4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7" name="Freeform 174"/>
              <p:cNvSpPr>
                <a:spLocks/>
              </p:cNvSpPr>
              <p:nvPr/>
            </p:nvSpPr>
            <p:spPr bwMode="auto">
              <a:xfrm>
                <a:off x="1372" y="2295"/>
                <a:ext cx="7" cy="13"/>
              </a:xfrm>
              <a:custGeom>
                <a:avLst/>
                <a:gdLst>
                  <a:gd name="T0" fmla="*/ 0 w 3"/>
                  <a:gd name="T1" fmla="*/ 34 h 5"/>
                  <a:gd name="T2" fmla="*/ 12 w 3"/>
                  <a:gd name="T3" fmla="*/ 13 h 5"/>
                  <a:gd name="T4" fmla="*/ 16 w 3"/>
                  <a:gd name="T5" fmla="*/ 0 h 5"/>
                  <a:gd name="T6" fmla="*/ 16 w 3"/>
                  <a:gd name="T7" fmla="*/ 0 h 5"/>
                  <a:gd name="T8" fmla="*/ 5 w 3"/>
                  <a:gd name="T9" fmla="*/ 13 h 5"/>
                  <a:gd name="T10" fmla="*/ 0 w 3"/>
                  <a:gd name="T11" fmla="*/ 34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5"/>
                    </a:moveTo>
                    <a:cubicBezTo>
                      <a:pt x="0" y="4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1" y="1"/>
                      <a:pt x="1" y="2"/>
                    </a:cubicBezTo>
                    <a:cubicBezTo>
                      <a:pt x="0" y="3"/>
                      <a:pt x="0" y="4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8" name="Freeform 175"/>
              <p:cNvSpPr>
                <a:spLocks/>
              </p:cNvSpPr>
              <p:nvPr/>
            </p:nvSpPr>
            <p:spPr bwMode="auto">
              <a:xfrm>
                <a:off x="1374" y="2303"/>
                <a:ext cx="8" cy="13"/>
              </a:xfrm>
              <a:custGeom>
                <a:avLst/>
                <a:gdLst>
                  <a:gd name="T0" fmla="*/ 0 w 3"/>
                  <a:gd name="T1" fmla="*/ 26 h 5"/>
                  <a:gd name="T2" fmla="*/ 13 w 3"/>
                  <a:gd name="T3" fmla="*/ 8 h 5"/>
                  <a:gd name="T4" fmla="*/ 21 w 3"/>
                  <a:gd name="T5" fmla="*/ 0 h 5"/>
                  <a:gd name="T6" fmla="*/ 21 w 3"/>
                  <a:gd name="T7" fmla="*/ 0 h 5"/>
                  <a:gd name="T8" fmla="*/ 13 w 3"/>
                  <a:gd name="T9" fmla="*/ 13 h 5"/>
                  <a:gd name="T10" fmla="*/ 0 w 3"/>
                  <a:gd name="T11" fmla="*/ 34 h 5"/>
                  <a:gd name="T12" fmla="*/ 0 w 3"/>
                  <a:gd name="T13" fmla="*/ 26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0" y="4"/>
                    </a:moveTo>
                    <a:cubicBezTo>
                      <a:pt x="1" y="4"/>
                      <a:pt x="2" y="2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1"/>
                      <a:pt x="2" y="2"/>
                    </a:cubicBezTo>
                    <a:cubicBezTo>
                      <a:pt x="1" y="3"/>
                      <a:pt x="1" y="4"/>
                      <a:pt x="0" y="5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9" name="Freeform 176"/>
              <p:cNvSpPr>
                <a:spLocks/>
              </p:cNvSpPr>
              <p:nvPr/>
            </p:nvSpPr>
            <p:spPr bwMode="auto">
              <a:xfrm>
                <a:off x="1359" y="2281"/>
                <a:ext cx="8" cy="11"/>
              </a:xfrm>
              <a:custGeom>
                <a:avLst/>
                <a:gdLst>
                  <a:gd name="T0" fmla="*/ 0 w 3"/>
                  <a:gd name="T1" fmla="*/ 30 h 4"/>
                  <a:gd name="T2" fmla="*/ 13 w 3"/>
                  <a:gd name="T3" fmla="*/ 8 h 4"/>
                  <a:gd name="T4" fmla="*/ 21 w 3"/>
                  <a:gd name="T5" fmla="*/ 0 h 4"/>
                  <a:gd name="T6" fmla="*/ 21 w 3"/>
                  <a:gd name="T7" fmla="*/ 0 h 4"/>
                  <a:gd name="T8" fmla="*/ 8 w 3"/>
                  <a:gd name="T9" fmla="*/ 17 h 4"/>
                  <a:gd name="T10" fmla="*/ 0 w 3"/>
                  <a:gd name="T11" fmla="*/ 30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1" y="4"/>
                      <a:pt x="1" y="2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1" y="3"/>
                      <a:pt x="1" y="3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0" name="Freeform 177"/>
              <p:cNvSpPr>
                <a:spLocks/>
              </p:cNvSpPr>
              <p:nvPr/>
            </p:nvSpPr>
            <p:spPr bwMode="auto">
              <a:xfrm>
                <a:off x="1352" y="2271"/>
                <a:ext cx="5" cy="13"/>
              </a:xfrm>
              <a:custGeom>
                <a:avLst/>
                <a:gdLst>
                  <a:gd name="T0" fmla="*/ 0 w 2"/>
                  <a:gd name="T1" fmla="*/ 34 h 5"/>
                  <a:gd name="T2" fmla="*/ 8 w 2"/>
                  <a:gd name="T3" fmla="*/ 8 h 5"/>
                  <a:gd name="T4" fmla="*/ 13 w 2"/>
                  <a:gd name="T5" fmla="*/ 0 h 5"/>
                  <a:gd name="T6" fmla="*/ 13 w 2"/>
                  <a:gd name="T7" fmla="*/ 0 h 5"/>
                  <a:gd name="T8" fmla="*/ 0 w 2"/>
                  <a:gd name="T9" fmla="*/ 13 h 5"/>
                  <a:gd name="T10" fmla="*/ 0 w 2"/>
                  <a:gd name="T11" fmla="*/ 34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cubicBezTo>
                      <a:pt x="0" y="4"/>
                      <a:pt x="1" y="3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1" name="Freeform 178"/>
              <p:cNvSpPr>
                <a:spLocks/>
              </p:cNvSpPr>
              <p:nvPr/>
            </p:nvSpPr>
            <p:spPr bwMode="auto">
              <a:xfrm>
                <a:off x="1274" y="2257"/>
                <a:ext cx="13" cy="22"/>
              </a:xfrm>
              <a:custGeom>
                <a:avLst/>
                <a:gdLst>
                  <a:gd name="T0" fmla="*/ 21 w 5"/>
                  <a:gd name="T1" fmla="*/ 8 h 8"/>
                  <a:gd name="T2" fmla="*/ 8 w 5"/>
                  <a:gd name="T3" fmla="*/ 39 h 8"/>
                  <a:gd name="T4" fmla="*/ 0 w 5"/>
                  <a:gd name="T5" fmla="*/ 61 h 8"/>
                  <a:gd name="T6" fmla="*/ 13 w 5"/>
                  <a:gd name="T7" fmla="*/ 61 h 8"/>
                  <a:gd name="T8" fmla="*/ 21 w 5"/>
                  <a:gd name="T9" fmla="*/ 39 h 8"/>
                  <a:gd name="T10" fmla="*/ 34 w 5"/>
                  <a:gd name="T11" fmla="*/ 0 h 8"/>
                  <a:gd name="T12" fmla="*/ 21 w 5"/>
                  <a:gd name="T13" fmla="*/ 8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3" y="1"/>
                    </a:moveTo>
                    <a:cubicBezTo>
                      <a:pt x="2" y="1"/>
                      <a:pt x="1" y="3"/>
                      <a:pt x="1" y="5"/>
                    </a:cubicBezTo>
                    <a:cubicBezTo>
                      <a:pt x="1" y="6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3" y="6"/>
                      <a:pt x="3" y="5"/>
                    </a:cubicBezTo>
                    <a:cubicBezTo>
                      <a:pt x="3" y="2"/>
                      <a:pt x="4" y="1"/>
                      <a:pt x="5" y="0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2" name="Freeform 179"/>
              <p:cNvSpPr>
                <a:spLocks/>
              </p:cNvSpPr>
              <p:nvPr/>
            </p:nvSpPr>
            <p:spPr bwMode="auto">
              <a:xfrm>
                <a:off x="1282" y="2257"/>
                <a:ext cx="12" cy="19"/>
              </a:xfrm>
              <a:custGeom>
                <a:avLst/>
                <a:gdLst>
                  <a:gd name="T0" fmla="*/ 17 w 5"/>
                  <a:gd name="T1" fmla="*/ 0 h 7"/>
                  <a:gd name="T2" fmla="*/ 5 w 5"/>
                  <a:gd name="T3" fmla="*/ 22 h 7"/>
                  <a:gd name="T4" fmla="*/ 0 w 5"/>
                  <a:gd name="T5" fmla="*/ 52 h 7"/>
                  <a:gd name="T6" fmla="*/ 12 w 5"/>
                  <a:gd name="T7" fmla="*/ 43 h 7"/>
                  <a:gd name="T8" fmla="*/ 17 w 5"/>
                  <a:gd name="T9" fmla="*/ 22 h 7"/>
                  <a:gd name="T10" fmla="*/ 29 w 5"/>
                  <a:gd name="T11" fmla="*/ 0 h 7"/>
                  <a:gd name="T12" fmla="*/ 17 w 5"/>
                  <a:gd name="T13" fmla="*/ 0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2" y="0"/>
                      <a:pt x="1" y="2"/>
                      <a:pt x="1" y="3"/>
                    </a:cubicBezTo>
                    <a:cubicBezTo>
                      <a:pt x="1" y="5"/>
                      <a:pt x="0" y="7"/>
                      <a:pt x="0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5"/>
                      <a:pt x="3" y="3"/>
                    </a:cubicBezTo>
                    <a:cubicBezTo>
                      <a:pt x="4" y="1"/>
                      <a:pt x="4" y="0"/>
                      <a:pt x="5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" name="Freeform 180"/>
              <p:cNvSpPr>
                <a:spLocks/>
              </p:cNvSpPr>
              <p:nvPr/>
            </p:nvSpPr>
            <p:spPr bwMode="auto">
              <a:xfrm>
                <a:off x="1292" y="2255"/>
                <a:ext cx="15" cy="18"/>
              </a:xfrm>
              <a:custGeom>
                <a:avLst/>
                <a:gdLst>
                  <a:gd name="T0" fmla="*/ 25 w 6"/>
                  <a:gd name="T1" fmla="*/ 8 h 7"/>
                  <a:gd name="T2" fmla="*/ 13 w 6"/>
                  <a:gd name="T3" fmla="*/ 21 h 7"/>
                  <a:gd name="T4" fmla="*/ 0 w 6"/>
                  <a:gd name="T5" fmla="*/ 46 h 7"/>
                  <a:gd name="T6" fmla="*/ 13 w 6"/>
                  <a:gd name="T7" fmla="*/ 46 h 7"/>
                  <a:gd name="T8" fmla="*/ 25 w 6"/>
                  <a:gd name="T9" fmla="*/ 26 h 7"/>
                  <a:gd name="T10" fmla="*/ 38 w 6"/>
                  <a:gd name="T11" fmla="*/ 0 h 7"/>
                  <a:gd name="T12" fmla="*/ 25 w 6"/>
                  <a:gd name="T13" fmla="*/ 8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4" y="1"/>
                    </a:moveTo>
                    <a:cubicBezTo>
                      <a:pt x="4" y="1"/>
                      <a:pt x="3" y="2"/>
                      <a:pt x="2" y="3"/>
                    </a:cubicBezTo>
                    <a:cubicBezTo>
                      <a:pt x="1" y="5"/>
                      <a:pt x="0" y="7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3" y="5"/>
                      <a:pt x="4" y="4"/>
                    </a:cubicBezTo>
                    <a:cubicBezTo>
                      <a:pt x="5" y="2"/>
                      <a:pt x="5" y="0"/>
                      <a:pt x="6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4" name="Freeform 181"/>
              <p:cNvSpPr>
                <a:spLocks/>
              </p:cNvSpPr>
              <p:nvPr/>
            </p:nvSpPr>
            <p:spPr bwMode="auto">
              <a:xfrm>
                <a:off x="1299" y="2255"/>
                <a:ext cx="18" cy="16"/>
              </a:xfrm>
              <a:custGeom>
                <a:avLst/>
                <a:gdLst>
                  <a:gd name="T0" fmla="*/ 33 w 7"/>
                  <a:gd name="T1" fmla="*/ 0 h 6"/>
                  <a:gd name="T2" fmla="*/ 13 w 7"/>
                  <a:gd name="T3" fmla="*/ 21 h 6"/>
                  <a:gd name="T4" fmla="*/ 0 w 7"/>
                  <a:gd name="T5" fmla="*/ 43 h 6"/>
                  <a:gd name="T6" fmla="*/ 13 w 7"/>
                  <a:gd name="T7" fmla="*/ 43 h 6"/>
                  <a:gd name="T8" fmla="*/ 26 w 7"/>
                  <a:gd name="T9" fmla="*/ 21 h 6"/>
                  <a:gd name="T10" fmla="*/ 46 w 7"/>
                  <a:gd name="T11" fmla="*/ 0 h 6"/>
                  <a:gd name="T12" fmla="*/ 33 w 7"/>
                  <a:gd name="T13" fmla="*/ 0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5" y="0"/>
                    </a:moveTo>
                    <a:cubicBezTo>
                      <a:pt x="4" y="0"/>
                      <a:pt x="3" y="1"/>
                      <a:pt x="2" y="3"/>
                    </a:cubicBezTo>
                    <a:cubicBezTo>
                      <a:pt x="1" y="4"/>
                      <a:pt x="0" y="6"/>
                      <a:pt x="0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4"/>
                      <a:pt x="4" y="3"/>
                    </a:cubicBezTo>
                    <a:cubicBezTo>
                      <a:pt x="5" y="1"/>
                      <a:pt x="7" y="0"/>
                      <a:pt x="7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5" name="Freeform 182"/>
              <p:cNvSpPr>
                <a:spLocks/>
              </p:cNvSpPr>
              <p:nvPr/>
            </p:nvSpPr>
            <p:spPr bwMode="auto">
              <a:xfrm>
                <a:off x="1282" y="2257"/>
                <a:ext cx="15" cy="19"/>
              </a:xfrm>
              <a:custGeom>
                <a:avLst/>
                <a:gdLst>
                  <a:gd name="T0" fmla="*/ 38 w 6"/>
                  <a:gd name="T1" fmla="*/ 43 h 7"/>
                  <a:gd name="T2" fmla="*/ 13 w 6"/>
                  <a:gd name="T3" fmla="*/ 0 h 7"/>
                  <a:gd name="T4" fmla="*/ 0 w 6"/>
                  <a:gd name="T5" fmla="*/ 8 h 7"/>
                  <a:gd name="T6" fmla="*/ 25 w 6"/>
                  <a:gd name="T7" fmla="*/ 43 h 7"/>
                  <a:gd name="T8" fmla="*/ 38 w 6"/>
                  <a:gd name="T9" fmla="*/ 43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6"/>
                    </a:moveTo>
                    <a:cubicBezTo>
                      <a:pt x="5" y="6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3" y="7"/>
                      <a:pt x="4" y="6"/>
                    </a:cubicBez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6" name="Freeform 183"/>
              <p:cNvSpPr>
                <a:spLocks/>
              </p:cNvSpPr>
              <p:nvPr/>
            </p:nvSpPr>
            <p:spPr bwMode="auto">
              <a:xfrm>
                <a:off x="1289" y="2255"/>
                <a:ext cx="15" cy="18"/>
              </a:xfrm>
              <a:custGeom>
                <a:avLst/>
                <a:gdLst>
                  <a:gd name="T0" fmla="*/ 38 w 6"/>
                  <a:gd name="T1" fmla="*/ 39 h 7"/>
                  <a:gd name="T2" fmla="*/ 13 w 6"/>
                  <a:gd name="T3" fmla="*/ 8 h 7"/>
                  <a:gd name="T4" fmla="*/ 0 w 6"/>
                  <a:gd name="T5" fmla="*/ 8 h 7"/>
                  <a:gd name="T6" fmla="*/ 33 w 6"/>
                  <a:gd name="T7" fmla="*/ 39 h 7"/>
                  <a:gd name="T8" fmla="*/ 38 w 6"/>
                  <a:gd name="T9" fmla="*/ 39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6"/>
                    </a:moveTo>
                    <a:cubicBezTo>
                      <a:pt x="5" y="6"/>
                      <a:pt x="2" y="0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3" y="7"/>
                      <a:pt x="5" y="6"/>
                    </a:cubicBez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7" name="Freeform 184"/>
              <p:cNvSpPr>
                <a:spLocks/>
              </p:cNvSpPr>
              <p:nvPr/>
            </p:nvSpPr>
            <p:spPr bwMode="auto">
              <a:xfrm>
                <a:off x="1294" y="2257"/>
                <a:ext cx="8" cy="14"/>
              </a:xfrm>
              <a:custGeom>
                <a:avLst/>
                <a:gdLst>
                  <a:gd name="T0" fmla="*/ 21 w 3"/>
                  <a:gd name="T1" fmla="*/ 39 h 5"/>
                  <a:gd name="T2" fmla="*/ 8 w 3"/>
                  <a:gd name="T3" fmla="*/ 17 h 5"/>
                  <a:gd name="T4" fmla="*/ 0 w 3"/>
                  <a:gd name="T5" fmla="*/ 0 h 5"/>
                  <a:gd name="T6" fmla="*/ 0 w 3"/>
                  <a:gd name="T7" fmla="*/ 0 h 5"/>
                  <a:gd name="T8" fmla="*/ 8 w 3"/>
                  <a:gd name="T9" fmla="*/ 22 h 5"/>
                  <a:gd name="T10" fmla="*/ 21 w 3"/>
                  <a:gd name="T11" fmla="*/ 39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3" y="5"/>
                    </a:moveTo>
                    <a:cubicBezTo>
                      <a:pt x="2" y="4"/>
                      <a:pt x="1" y="3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3"/>
                    </a:cubicBezTo>
                    <a:cubicBezTo>
                      <a:pt x="2" y="4"/>
                      <a:pt x="2" y="4"/>
                      <a:pt x="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8" name="Freeform 185"/>
              <p:cNvSpPr>
                <a:spLocks/>
              </p:cNvSpPr>
              <p:nvPr/>
            </p:nvSpPr>
            <p:spPr bwMode="auto">
              <a:xfrm>
                <a:off x="1287" y="2260"/>
                <a:ext cx="7" cy="13"/>
              </a:xfrm>
              <a:custGeom>
                <a:avLst/>
                <a:gdLst>
                  <a:gd name="T0" fmla="*/ 16 w 3"/>
                  <a:gd name="T1" fmla="*/ 34 h 5"/>
                  <a:gd name="T2" fmla="*/ 5 w 3"/>
                  <a:gd name="T3" fmla="*/ 13 h 5"/>
                  <a:gd name="T4" fmla="*/ 0 w 3"/>
                  <a:gd name="T5" fmla="*/ 0 h 5"/>
                  <a:gd name="T6" fmla="*/ 0 w 3"/>
                  <a:gd name="T7" fmla="*/ 0 h 5"/>
                  <a:gd name="T8" fmla="*/ 5 w 3"/>
                  <a:gd name="T9" fmla="*/ 21 h 5"/>
                  <a:gd name="T10" fmla="*/ 16 w 3"/>
                  <a:gd name="T11" fmla="*/ 34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3" y="5"/>
                    </a:moveTo>
                    <a:cubicBezTo>
                      <a:pt x="2" y="4"/>
                      <a:pt x="2" y="3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3"/>
                    </a:cubicBezTo>
                    <a:cubicBezTo>
                      <a:pt x="2" y="4"/>
                      <a:pt x="2" y="4"/>
                      <a:pt x="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9" name="Freeform 186"/>
              <p:cNvSpPr>
                <a:spLocks/>
              </p:cNvSpPr>
              <p:nvPr/>
            </p:nvSpPr>
            <p:spPr bwMode="auto">
              <a:xfrm>
                <a:off x="1299" y="2255"/>
                <a:ext cx="18" cy="16"/>
              </a:xfrm>
              <a:custGeom>
                <a:avLst/>
                <a:gdLst>
                  <a:gd name="T0" fmla="*/ 46 w 7"/>
                  <a:gd name="T1" fmla="*/ 35 h 6"/>
                  <a:gd name="T2" fmla="*/ 13 w 7"/>
                  <a:gd name="T3" fmla="*/ 0 h 6"/>
                  <a:gd name="T4" fmla="*/ 0 w 7"/>
                  <a:gd name="T5" fmla="*/ 8 h 6"/>
                  <a:gd name="T6" fmla="*/ 33 w 7"/>
                  <a:gd name="T7" fmla="*/ 43 h 6"/>
                  <a:gd name="T8" fmla="*/ 46 w 7"/>
                  <a:gd name="T9" fmla="*/ 35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7" y="5"/>
                    </a:moveTo>
                    <a:cubicBezTo>
                      <a:pt x="5" y="6"/>
                      <a:pt x="3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3" y="6"/>
                      <a:pt x="5" y="6"/>
                    </a:cubicBez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0" name="Freeform 187"/>
              <p:cNvSpPr>
                <a:spLocks/>
              </p:cNvSpPr>
              <p:nvPr/>
            </p:nvSpPr>
            <p:spPr bwMode="auto">
              <a:xfrm>
                <a:off x="1304" y="2257"/>
                <a:ext cx="8" cy="11"/>
              </a:xfrm>
              <a:custGeom>
                <a:avLst/>
                <a:gdLst>
                  <a:gd name="T0" fmla="*/ 21 w 3"/>
                  <a:gd name="T1" fmla="*/ 30 h 4"/>
                  <a:gd name="T2" fmla="*/ 8 w 3"/>
                  <a:gd name="T3" fmla="*/ 8 h 4"/>
                  <a:gd name="T4" fmla="*/ 0 w 3"/>
                  <a:gd name="T5" fmla="*/ 0 h 4"/>
                  <a:gd name="T6" fmla="*/ 0 w 3"/>
                  <a:gd name="T7" fmla="*/ 0 h 4"/>
                  <a:gd name="T8" fmla="*/ 8 w 3"/>
                  <a:gd name="T9" fmla="*/ 17 h 4"/>
                  <a:gd name="T10" fmla="*/ 21 w 3"/>
                  <a:gd name="T11" fmla="*/ 30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3" y="4"/>
                      <a:pt x="2" y="2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2"/>
                    </a:cubicBezTo>
                    <a:cubicBezTo>
                      <a:pt x="2" y="3"/>
                      <a:pt x="3" y="4"/>
                      <a:pt x="3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1" name="Freeform 188"/>
              <p:cNvSpPr>
                <a:spLocks/>
              </p:cNvSpPr>
              <p:nvPr/>
            </p:nvSpPr>
            <p:spPr bwMode="auto">
              <a:xfrm>
                <a:off x="1312" y="2252"/>
                <a:ext cx="10" cy="19"/>
              </a:xfrm>
              <a:custGeom>
                <a:avLst/>
                <a:gdLst>
                  <a:gd name="T0" fmla="*/ 25 w 4"/>
                  <a:gd name="T1" fmla="*/ 52 h 7"/>
                  <a:gd name="T2" fmla="*/ 13 w 4"/>
                  <a:gd name="T3" fmla="*/ 8 h 7"/>
                  <a:gd name="T4" fmla="*/ 0 w 4"/>
                  <a:gd name="T5" fmla="*/ 0 h 7"/>
                  <a:gd name="T6" fmla="*/ 13 w 4"/>
                  <a:gd name="T7" fmla="*/ 52 h 7"/>
                  <a:gd name="T8" fmla="*/ 25 w 4"/>
                  <a:gd name="T9" fmla="*/ 52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7">
                    <a:moveTo>
                      <a:pt x="4" y="7"/>
                    </a:moveTo>
                    <a:cubicBezTo>
                      <a:pt x="3" y="7"/>
                      <a:pt x="2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7"/>
                      <a:pt x="2" y="7"/>
                    </a:cubicBezTo>
                    <a:lnTo>
                      <a:pt x="4" y="7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2" name="Freeform 189"/>
              <p:cNvSpPr>
                <a:spLocks/>
              </p:cNvSpPr>
              <p:nvPr/>
            </p:nvSpPr>
            <p:spPr bwMode="auto">
              <a:xfrm>
                <a:off x="1317" y="2255"/>
                <a:ext cx="2" cy="16"/>
              </a:xfrm>
              <a:custGeom>
                <a:avLst/>
                <a:gdLst>
                  <a:gd name="T0" fmla="*/ 4 w 1"/>
                  <a:gd name="T1" fmla="*/ 43 h 6"/>
                  <a:gd name="T2" fmla="*/ 0 w 1"/>
                  <a:gd name="T3" fmla="*/ 13 h 6"/>
                  <a:gd name="T4" fmla="*/ 0 w 1"/>
                  <a:gd name="T5" fmla="*/ 0 h 6"/>
                  <a:gd name="T6" fmla="*/ 0 w 1"/>
                  <a:gd name="T7" fmla="*/ 0 h 6"/>
                  <a:gd name="T8" fmla="*/ 0 w 1"/>
                  <a:gd name="T9" fmla="*/ 21 h 6"/>
                  <a:gd name="T10" fmla="*/ 4 w 1"/>
                  <a:gd name="T11" fmla="*/ 43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6">
                    <a:moveTo>
                      <a:pt x="1" y="6"/>
                    </a:moveTo>
                    <a:cubicBezTo>
                      <a:pt x="1" y="5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"/>
                      <a:pt x="0" y="3"/>
                    </a:cubicBezTo>
                    <a:cubicBezTo>
                      <a:pt x="0" y="4"/>
                      <a:pt x="1" y="5"/>
                      <a:pt x="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3" name="Freeform 190"/>
              <p:cNvSpPr>
                <a:spLocks/>
              </p:cNvSpPr>
              <p:nvPr/>
            </p:nvSpPr>
            <p:spPr bwMode="auto">
              <a:xfrm>
                <a:off x="1262" y="2271"/>
                <a:ext cx="5" cy="24"/>
              </a:xfrm>
              <a:custGeom>
                <a:avLst/>
                <a:gdLst>
                  <a:gd name="T0" fmla="*/ 0 w 2"/>
                  <a:gd name="T1" fmla="*/ 8 h 9"/>
                  <a:gd name="T2" fmla="*/ 0 w 2"/>
                  <a:gd name="T3" fmla="*/ 35 h 9"/>
                  <a:gd name="T4" fmla="*/ 0 w 2"/>
                  <a:gd name="T5" fmla="*/ 64 h 9"/>
                  <a:gd name="T6" fmla="*/ 13 w 2"/>
                  <a:gd name="T7" fmla="*/ 51 h 9"/>
                  <a:gd name="T8" fmla="*/ 13 w 2"/>
                  <a:gd name="T9" fmla="*/ 29 h 9"/>
                  <a:gd name="T10" fmla="*/ 13 w 2"/>
                  <a:gd name="T11" fmla="*/ 0 h 9"/>
                  <a:gd name="T12" fmla="*/ 0 w 2"/>
                  <a:gd name="T13" fmla="*/ 8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9">
                    <a:moveTo>
                      <a:pt x="0" y="1"/>
                    </a:moveTo>
                    <a:cubicBezTo>
                      <a:pt x="0" y="1"/>
                      <a:pt x="0" y="3"/>
                      <a:pt x="0" y="5"/>
                    </a:cubicBezTo>
                    <a:cubicBezTo>
                      <a:pt x="0" y="6"/>
                      <a:pt x="0" y="9"/>
                      <a:pt x="0" y="9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5"/>
                      <a:pt x="2" y="4"/>
                    </a:cubicBezTo>
                    <a:cubicBezTo>
                      <a:pt x="1" y="2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4" name="Freeform 191"/>
              <p:cNvSpPr>
                <a:spLocks/>
              </p:cNvSpPr>
              <p:nvPr/>
            </p:nvSpPr>
            <p:spPr bwMode="auto">
              <a:xfrm>
                <a:off x="1267" y="2265"/>
                <a:ext cx="7" cy="22"/>
              </a:xfrm>
              <a:custGeom>
                <a:avLst/>
                <a:gdLst>
                  <a:gd name="T0" fmla="*/ 5 w 3"/>
                  <a:gd name="T1" fmla="*/ 8 h 8"/>
                  <a:gd name="T2" fmla="*/ 0 w 3"/>
                  <a:gd name="T3" fmla="*/ 39 h 8"/>
                  <a:gd name="T4" fmla="*/ 5 w 3"/>
                  <a:gd name="T5" fmla="*/ 61 h 8"/>
                  <a:gd name="T6" fmla="*/ 12 w 3"/>
                  <a:gd name="T7" fmla="*/ 52 h 8"/>
                  <a:gd name="T8" fmla="*/ 12 w 3"/>
                  <a:gd name="T9" fmla="*/ 30 h 8"/>
                  <a:gd name="T10" fmla="*/ 16 w 3"/>
                  <a:gd name="T11" fmla="*/ 0 h 8"/>
                  <a:gd name="T12" fmla="*/ 5 w 3"/>
                  <a:gd name="T13" fmla="*/ 8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1" y="1"/>
                    </a:moveTo>
                    <a:cubicBezTo>
                      <a:pt x="0" y="1"/>
                      <a:pt x="0" y="3"/>
                      <a:pt x="0" y="5"/>
                    </a:cubicBezTo>
                    <a:cubicBezTo>
                      <a:pt x="0" y="6"/>
                      <a:pt x="1" y="8"/>
                      <a:pt x="1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2" y="5"/>
                      <a:pt x="2" y="4"/>
                    </a:cubicBezTo>
                    <a:cubicBezTo>
                      <a:pt x="2" y="1"/>
                      <a:pt x="2" y="0"/>
                      <a:pt x="3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5" name="Freeform 192"/>
              <p:cNvSpPr>
                <a:spLocks/>
              </p:cNvSpPr>
              <p:nvPr/>
            </p:nvSpPr>
            <p:spPr bwMode="auto">
              <a:xfrm>
                <a:off x="1262" y="2268"/>
                <a:ext cx="20" cy="16"/>
              </a:xfrm>
              <a:custGeom>
                <a:avLst/>
                <a:gdLst>
                  <a:gd name="T0" fmla="*/ 50 w 8"/>
                  <a:gd name="T1" fmla="*/ 29 h 6"/>
                  <a:gd name="T2" fmla="*/ 13 w 8"/>
                  <a:gd name="T3" fmla="*/ 8 h 6"/>
                  <a:gd name="T4" fmla="*/ 0 w 8"/>
                  <a:gd name="T5" fmla="*/ 13 h 6"/>
                  <a:gd name="T6" fmla="*/ 38 w 8"/>
                  <a:gd name="T7" fmla="*/ 35 h 6"/>
                  <a:gd name="T8" fmla="*/ 50 w 8"/>
                  <a:gd name="T9" fmla="*/ 29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8" y="4"/>
                    </a:moveTo>
                    <a:cubicBezTo>
                      <a:pt x="7" y="5"/>
                      <a:pt x="2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5" y="6"/>
                      <a:pt x="6" y="5"/>
                    </a:cubicBez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6" name="Freeform 193"/>
              <p:cNvSpPr>
                <a:spLocks/>
              </p:cNvSpPr>
              <p:nvPr/>
            </p:nvSpPr>
            <p:spPr bwMode="auto">
              <a:xfrm>
                <a:off x="1269" y="2263"/>
                <a:ext cx="20" cy="16"/>
              </a:xfrm>
              <a:custGeom>
                <a:avLst/>
                <a:gdLst>
                  <a:gd name="T0" fmla="*/ 50 w 8"/>
                  <a:gd name="T1" fmla="*/ 29 h 6"/>
                  <a:gd name="T2" fmla="*/ 8 w 8"/>
                  <a:gd name="T3" fmla="*/ 8 h 6"/>
                  <a:gd name="T4" fmla="*/ 0 w 8"/>
                  <a:gd name="T5" fmla="*/ 13 h 6"/>
                  <a:gd name="T6" fmla="*/ 38 w 8"/>
                  <a:gd name="T7" fmla="*/ 35 h 6"/>
                  <a:gd name="T8" fmla="*/ 50 w 8"/>
                  <a:gd name="T9" fmla="*/ 29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8" y="4"/>
                    </a:moveTo>
                    <a:cubicBezTo>
                      <a:pt x="6" y="5"/>
                      <a:pt x="2" y="0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5" y="6"/>
                      <a:pt x="6" y="5"/>
                    </a:cubicBez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7" name="Freeform 194"/>
              <p:cNvSpPr>
                <a:spLocks/>
              </p:cNvSpPr>
              <p:nvPr/>
            </p:nvSpPr>
            <p:spPr bwMode="auto">
              <a:xfrm>
                <a:off x="1274" y="2265"/>
                <a:ext cx="10" cy="8"/>
              </a:xfrm>
              <a:custGeom>
                <a:avLst/>
                <a:gdLst>
                  <a:gd name="T0" fmla="*/ 25 w 4"/>
                  <a:gd name="T1" fmla="*/ 21 h 3"/>
                  <a:gd name="T2" fmla="*/ 8 w 4"/>
                  <a:gd name="T3" fmla="*/ 8 h 3"/>
                  <a:gd name="T4" fmla="*/ 0 w 4"/>
                  <a:gd name="T5" fmla="*/ 0 h 3"/>
                  <a:gd name="T6" fmla="*/ 0 w 4"/>
                  <a:gd name="T7" fmla="*/ 0 h 3"/>
                  <a:gd name="T8" fmla="*/ 13 w 4"/>
                  <a:gd name="T9" fmla="*/ 13 h 3"/>
                  <a:gd name="T10" fmla="*/ 25 w 4"/>
                  <a:gd name="T11" fmla="*/ 21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4" y="3"/>
                    </a:moveTo>
                    <a:cubicBezTo>
                      <a:pt x="3" y="3"/>
                      <a:pt x="2" y="2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2" y="2"/>
                    </a:cubicBezTo>
                    <a:cubicBezTo>
                      <a:pt x="3" y="3"/>
                      <a:pt x="3" y="3"/>
                      <a:pt x="4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8" name="Freeform 195"/>
              <p:cNvSpPr>
                <a:spLocks/>
              </p:cNvSpPr>
              <p:nvPr/>
            </p:nvSpPr>
            <p:spPr bwMode="auto">
              <a:xfrm>
                <a:off x="1267" y="2271"/>
                <a:ext cx="12" cy="8"/>
              </a:xfrm>
              <a:custGeom>
                <a:avLst/>
                <a:gdLst>
                  <a:gd name="T0" fmla="*/ 29 w 5"/>
                  <a:gd name="T1" fmla="*/ 21 h 3"/>
                  <a:gd name="T2" fmla="*/ 12 w 5"/>
                  <a:gd name="T3" fmla="*/ 8 h 3"/>
                  <a:gd name="T4" fmla="*/ 0 w 5"/>
                  <a:gd name="T5" fmla="*/ 0 h 3"/>
                  <a:gd name="T6" fmla="*/ 0 w 5"/>
                  <a:gd name="T7" fmla="*/ 0 h 3"/>
                  <a:gd name="T8" fmla="*/ 12 w 5"/>
                  <a:gd name="T9" fmla="*/ 13 h 3"/>
                  <a:gd name="T10" fmla="*/ 29 w 5"/>
                  <a:gd name="T11" fmla="*/ 21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3"/>
                    </a:moveTo>
                    <a:cubicBezTo>
                      <a:pt x="4" y="3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2" y="2"/>
                    </a:cubicBezTo>
                    <a:cubicBezTo>
                      <a:pt x="3" y="3"/>
                      <a:pt x="4" y="3"/>
                      <a:pt x="5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9" name="Freeform 196"/>
              <p:cNvSpPr>
                <a:spLocks/>
              </p:cNvSpPr>
              <p:nvPr/>
            </p:nvSpPr>
            <p:spPr bwMode="auto">
              <a:xfrm>
                <a:off x="1254" y="2276"/>
                <a:ext cx="20" cy="13"/>
              </a:xfrm>
              <a:custGeom>
                <a:avLst/>
                <a:gdLst>
                  <a:gd name="T0" fmla="*/ 50 w 8"/>
                  <a:gd name="T1" fmla="*/ 21 h 5"/>
                  <a:gd name="T2" fmla="*/ 8 w 8"/>
                  <a:gd name="T3" fmla="*/ 8 h 5"/>
                  <a:gd name="T4" fmla="*/ 0 w 8"/>
                  <a:gd name="T5" fmla="*/ 13 h 5"/>
                  <a:gd name="T6" fmla="*/ 38 w 8"/>
                  <a:gd name="T7" fmla="*/ 26 h 5"/>
                  <a:gd name="T8" fmla="*/ 50 w 8"/>
                  <a:gd name="T9" fmla="*/ 21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3"/>
                    </a:moveTo>
                    <a:cubicBezTo>
                      <a:pt x="7" y="4"/>
                      <a:pt x="2" y="0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5" y="5"/>
                      <a:pt x="6" y="4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0" name="Freeform 197"/>
              <p:cNvSpPr>
                <a:spLocks/>
              </p:cNvSpPr>
              <p:nvPr/>
            </p:nvSpPr>
            <p:spPr bwMode="auto">
              <a:xfrm>
                <a:off x="1144" y="2047"/>
                <a:ext cx="18" cy="16"/>
              </a:xfrm>
              <a:custGeom>
                <a:avLst/>
                <a:gdLst>
                  <a:gd name="T0" fmla="*/ 13 w 7"/>
                  <a:gd name="T1" fmla="*/ 43 h 6"/>
                  <a:gd name="T2" fmla="*/ 33 w 7"/>
                  <a:gd name="T3" fmla="*/ 29 h 6"/>
                  <a:gd name="T4" fmla="*/ 46 w 7"/>
                  <a:gd name="T5" fmla="*/ 0 h 6"/>
                  <a:gd name="T6" fmla="*/ 33 w 7"/>
                  <a:gd name="T7" fmla="*/ 0 h 6"/>
                  <a:gd name="T8" fmla="*/ 21 w 7"/>
                  <a:gd name="T9" fmla="*/ 21 h 6"/>
                  <a:gd name="T10" fmla="*/ 0 w 7"/>
                  <a:gd name="T11" fmla="*/ 43 h 6"/>
                  <a:gd name="T12" fmla="*/ 13 w 7"/>
                  <a:gd name="T13" fmla="*/ 43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2" y="6"/>
                    </a:moveTo>
                    <a:cubicBezTo>
                      <a:pt x="3" y="6"/>
                      <a:pt x="4" y="5"/>
                      <a:pt x="5" y="4"/>
                    </a:cubicBezTo>
                    <a:cubicBezTo>
                      <a:pt x="6" y="2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2"/>
                      <a:pt x="3" y="3"/>
                    </a:cubicBezTo>
                    <a:cubicBezTo>
                      <a:pt x="2" y="5"/>
                      <a:pt x="1" y="6"/>
                      <a:pt x="0" y="6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1" name="Freeform 198"/>
              <p:cNvSpPr>
                <a:spLocks/>
              </p:cNvSpPr>
              <p:nvPr/>
            </p:nvSpPr>
            <p:spPr bwMode="auto">
              <a:xfrm>
                <a:off x="1187" y="2033"/>
                <a:ext cx="10" cy="24"/>
              </a:xfrm>
              <a:custGeom>
                <a:avLst/>
                <a:gdLst>
                  <a:gd name="T0" fmla="*/ 13 w 4"/>
                  <a:gd name="T1" fmla="*/ 56 h 9"/>
                  <a:gd name="T2" fmla="*/ 25 w 4"/>
                  <a:gd name="T3" fmla="*/ 29 h 9"/>
                  <a:gd name="T4" fmla="*/ 25 w 4"/>
                  <a:gd name="T5" fmla="*/ 0 h 9"/>
                  <a:gd name="T6" fmla="*/ 13 w 4"/>
                  <a:gd name="T7" fmla="*/ 8 h 9"/>
                  <a:gd name="T8" fmla="*/ 13 w 4"/>
                  <a:gd name="T9" fmla="*/ 29 h 9"/>
                  <a:gd name="T10" fmla="*/ 0 w 4"/>
                  <a:gd name="T11" fmla="*/ 64 h 9"/>
                  <a:gd name="T12" fmla="*/ 13 w 4"/>
                  <a:gd name="T13" fmla="*/ 56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9">
                    <a:moveTo>
                      <a:pt x="2" y="8"/>
                    </a:moveTo>
                    <a:cubicBezTo>
                      <a:pt x="3" y="8"/>
                      <a:pt x="3" y="6"/>
                      <a:pt x="4" y="4"/>
                    </a:cubicBezTo>
                    <a:cubicBezTo>
                      <a:pt x="4" y="3"/>
                      <a:pt x="4" y="0"/>
                      <a:pt x="4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3"/>
                      <a:pt x="2" y="4"/>
                    </a:cubicBezTo>
                    <a:cubicBezTo>
                      <a:pt x="1" y="7"/>
                      <a:pt x="1" y="8"/>
                      <a:pt x="0" y="9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2" name="Freeform 199"/>
              <p:cNvSpPr>
                <a:spLocks/>
              </p:cNvSpPr>
              <p:nvPr/>
            </p:nvSpPr>
            <p:spPr bwMode="auto">
              <a:xfrm>
                <a:off x="1179" y="2039"/>
                <a:ext cx="10" cy="21"/>
              </a:xfrm>
              <a:custGeom>
                <a:avLst/>
                <a:gdLst>
                  <a:gd name="T0" fmla="*/ 13 w 4"/>
                  <a:gd name="T1" fmla="*/ 47 h 8"/>
                  <a:gd name="T2" fmla="*/ 25 w 4"/>
                  <a:gd name="T3" fmla="*/ 29 h 8"/>
                  <a:gd name="T4" fmla="*/ 25 w 4"/>
                  <a:gd name="T5" fmla="*/ 0 h 8"/>
                  <a:gd name="T6" fmla="*/ 13 w 4"/>
                  <a:gd name="T7" fmla="*/ 8 h 8"/>
                  <a:gd name="T8" fmla="*/ 13 w 4"/>
                  <a:gd name="T9" fmla="*/ 29 h 8"/>
                  <a:gd name="T10" fmla="*/ 0 w 4"/>
                  <a:gd name="T11" fmla="*/ 55 h 8"/>
                  <a:gd name="T12" fmla="*/ 13 w 4"/>
                  <a:gd name="T13" fmla="*/ 47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2" y="7"/>
                    </a:moveTo>
                    <a:cubicBezTo>
                      <a:pt x="3" y="7"/>
                      <a:pt x="3" y="5"/>
                      <a:pt x="4" y="4"/>
                    </a:cubicBezTo>
                    <a:cubicBezTo>
                      <a:pt x="4" y="2"/>
                      <a:pt x="4" y="0"/>
                      <a:pt x="4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2"/>
                      <a:pt x="2" y="4"/>
                    </a:cubicBezTo>
                    <a:cubicBezTo>
                      <a:pt x="1" y="6"/>
                      <a:pt x="1" y="7"/>
                      <a:pt x="0" y="8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3" name="Freeform 200"/>
              <p:cNvSpPr>
                <a:spLocks/>
              </p:cNvSpPr>
              <p:nvPr/>
            </p:nvSpPr>
            <p:spPr bwMode="auto">
              <a:xfrm>
                <a:off x="1169" y="2041"/>
                <a:ext cx="10" cy="22"/>
              </a:xfrm>
              <a:custGeom>
                <a:avLst/>
                <a:gdLst>
                  <a:gd name="T0" fmla="*/ 8 w 4"/>
                  <a:gd name="T1" fmla="*/ 52 h 8"/>
                  <a:gd name="T2" fmla="*/ 20 w 4"/>
                  <a:gd name="T3" fmla="*/ 30 h 8"/>
                  <a:gd name="T4" fmla="*/ 25 w 4"/>
                  <a:gd name="T5" fmla="*/ 0 h 8"/>
                  <a:gd name="T6" fmla="*/ 13 w 4"/>
                  <a:gd name="T7" fmla="*/ 8 h 8"/>
                  <a:gd name="T8" fmla="*/ 8 w 4"/>
                  <a:gd name="T9" fmla="*/ 30 h 8"/>
                  <a:gd name="T10" fmla="*/ 0 w 4"/>
                  <a:gd name="T11" fmla="*/ 61 h 8"/>
                  <a:gd name="T12" fmla="*/ 8 w 4"/>
                  <a:gd name="T13" fmla="*/ 52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1" y="7"/>
                    </a:moveTo>
                    <a:cubicBezTo>
                      <a:pt x="2" y="7"/>
                      <a:pt x="2" y="6"/>
                      <a:pt x="3" y="4"/>
                    </a:cubicBezTo>
                    <a:cubicBezTo>
                      <a:pt x="3" y="3"/>
                      <a:pt x="4" y="0"/>
                      <a:pt x="4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2"/>
                      <a:pt x="1" y="4"/>
                    </a:cubicBezTo>
                    <a:cubicBezTo>
                      <a:pt x="0" y="6"/>
                      <a:pt x="0" y="7"/>
                      <a:pt x="0" y="8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" name="Freeform 201"/>
              <p:cNvSpPr>
                <a:spLocks/>
              </p:cNvSpPr>
              <p:nvPr/>
            </p:nvSpPr>
            <p:spPr bwMode="auto">
              <a:xfrm>
                <a:off x="1157" y="2044"/>
                <a:ext cx="15" cy="19"/>
              </a:xfrm>
              <a:custGeom>
                <a:avLst/>
                <a:gdLst>
                  <a:gd name="T0" fmla="*/ 13 w 6"/>
                  <a:gd name="T1" fmla="*/ 52 h 7"/>
                  <a:gd name="T2" fmla="*/ 33 w 6"/>
                  <a:gd name="T3" fmla="*/ 30 h 7"/>
                  <a:gd name="T4" fmla="*/ 38 w 6"/>
                  <a:gd name="T5" fmla="*/ 0 h 7"/>
                  <a:gd name="T6" fmla="*/ 33 w 6"/>
                  <a:gd name="T7" fmla="*/ 8 h 7"/>
                  <a:gd name="T8" fmla="*/ 20 w 6"/>
                  <a:gd name="T9" fmla="*/ 30 h 7"/>
                  <a:gd name="T10" fmla="*/ 0 w 6"/>
                  <a:gd name="T11" fmla="*/ 52 h 7"/>
                  <a:gd name="T12" fmla="*/ 13 w 6"/>
                  <a:gd name="T13" fmla="*/ 52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2" y="7"/>
                    </a:moveTo>
                    <a:cubicBezTo>
                      <a:pt x="3" y="7"/>
                      <a:pt x="4" y="5"/>
                      <a:pt x="5" y="4"/>
                    </a:cubicBezTo>
                    <a:cubicBezTo>
                      <a:pt x="5" y="3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3" y="2"/>
                      <a:pt x="3" y="4"/>
                    </a:cubicBezTo>
                    <a:cubicBezTo>
                      <a:pt x="2" y="6"/>
                      <a:pt x="1" y="7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" name="Freeform 202"/>
              <p:cNvSpPr>
                <a:spLocks/>
              </p:cNvSpPr>
              <p:nvPr/>
            </p:nvSpPr>
            <p:spPr bwMode="auto">
              <a:xfrm>
                <a:off x="1174" y="2039"/>
                <a:ext cx="18" cy="18"/>
              </a:xfrm>
              <a:custGeom>
                <a:avLst/>
                <a:gdLst>
                  <a:gd name="T0" fmla="*/ 0 w 7"/>
                  <a:gd name="T1" fmla="*/ 13 h 7"/>
                  <a:gd name="T2" fmla="*/ 33 w 7"/>
                  <a:gd name="T3" fmla="*/ 39 h 7"/>
                  <a:gd name="T4" fmla="*/ 46 w 7"/>
                  <a:gd name="T5" fmla="*/ 39 h 7"/>
                  <a:gd name="T6" fmla="*/ 13 w 7"/>
                  <a:gd name="T7" fmla="*/ 8 h 7"/>
                  <a:gd name="T8" fmla="*/ 0 w 7"/>
                  <a:gd name="T9" fmla="*/ 13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0" y="2"/>
                    </a:moveTo>
                    <a:cubicBezTo>
                      <a:pt x="2" y="1"/>
                      <a:pt x="5" y="7"/>
                      <a:pt x="5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4" y="0"/>
                      <a:pt x="2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6" name="Freeform 203"/>
              <p:cNvSpPr>
                <a:spLocks/>
              </p:cNvSpPr>
              <p:nvPr/>
            </p:nvSpPr>
            <p:spPr bwMode="auto">
              <a:xfrm>
                <a:off x="1167" y="2044"/>
                <a:ext cx="17" cy="16"/>
              </a:xfrm>
              <a:custGeom>
                <a:avLst/>
                <a:gdLst>
                  <a:gd name="T0" fmla="*/ 0 w 7"/>
                  <a:gd name="T1" fmla="*/ 8 h 6"/>
                  <a:gd name="T2" fmla="*/ 29 w 7"/>
                  <a:gd name="T3" fmla="*/ 43 h 6"/>
                  <a:gd name="T4" fmla="*/ 41 w 7"/>
                  <a:gd name="T5" fmla="*/ 35 h 6"/>
                  <a:gd name="T6" fmla="*/ 12 w 7"/>
                  <a:gd name="T7" fmla="*/ 0 h 6"/>
                  <a:gd name="T8" fmla="*/ 0 w 7"/>
                  <a:gd name="T9" fmla="*/ 8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0" y="1"/>
                    </a:moveTo>
                    <a:cubicBezTo>
                      <a:pt x="2" y="0"/>
                      <a:pt x="5" y="6"/>
                      <a:pt x="5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4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" name="Freeform 204"/>
              <p:cNvSpPr>
                <a:spLocks/>
              </p:cNvSpPr>
              <p:nvPr/>
            </p:nvSpPr>
            <p:spPr bwMode="auto">
              <a:xfrm>
                <a:off x="1172" y="2047"/>
                <a:ext cx="7" cy="10"/>
              </a:xfrm>
              <a:custGeom>
                <a:avLst/>
                <a:gdLst>
                  <a:gd name="T0" fmla="*/ 0 w 3"/>
                  <a:gd name="T1" fmla="*/ 0 h 4"/>
                  <a:gd name="T2" fmla="*/ 12 w 3"/>
                  <a:gd name="T3" fmla="*/ 20 h 4"/>
                  <a:gd name="T4" fmla="*/ 16 w 3"/>
                  <a:gd name="T5" fmla="*/ 25 h 4"/>
                  <a:gd name="T6" fmla="*/ 16 w 3"/>
                  <a:gd name="T7" fmla="*/ 25 h 4"/>
                  <a:gd name="T8" fmla="*/ 12 w 3"/>
                  <a:gd name="T9" fmla="*/ 13 h 4"/>
                  <a:gd name="T10" fmla="*/ 0 w 3"/>
                  <a:gd name="T11" fmla="*/ 0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0" y="0"/>
                      <a:pt x="1" y="2"/>
                      <a:pt x="2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2" y="3"/>
                      <a:pt x="2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05"/>
            <p:cNvGrpSpPr>
              <a:grpSpLocks/>
            </p:cNvGrpSpPr>
            <p:nvPr/>
          </p:nvGrpSpPr>
          <p:grpSpPr bwMode="auto">
            <a:xfrm>
              <a:off x="1104" y="1863"/>
              <a:ext cx="530" cy="330"/>
              <a:chOff x="1104" y="1863"/>
              <a:chExt cx="530" cy="330"/>
            </a:xfrm>
          </p:grpSpPr>
          <p:sp>
            <p:nvSpPr>
              <p:cNvPr id="1448" name="Freeform 206"/>
              <p:cNvSpPr>
                <a:spLocks/>
              </p:cNvSpPr>
              <p:nvPr/>
            </p:nvSpPr>
            <p:spPr bwMode="auto">
              <a:xfrm>
                <a:off x="1179" y="2041"/>
                <a:ext cx="8" cy="14"/>
              </a:xfrm>
              <a:custGeom>
                <a:avLst/>
                <a:gdLst>
                  <a:gd name="T0" fmla="*/ 0 w 3"/>
                  <a:gd name="T1" fmla="*/ 0 h 5"/>
                  <a:gd name="T2" fmla="*/ 13 w 3"/>
                  <a:gd name="T3" fmla="*/ 22 h 5"/>
                  <a:gd name="T4" fmla="*/ 21 w 3"/>
                  <a:gd name="T5" fmla="*/ 39 h 5"/>
                  <a:gd name="T6" fmla="*/ 21 w 3"/>
                  <a:gd name="T7" fmla="*/ 39 h 5"/>
                  <a:gd name="T8" fmla="*/ 13 w 3"/>
                  <a:gd name="T9" fmla="*/ 17 h 5"/>
                  <a:gd name="T10" fmla="*/ 0 w 3"/>
                  <a:gd name="T11" fmla="*/ 0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cubicBezTo>
                      <a:pt x="0" y="1"/>
                      <a:pt x="1" y="2"/>
                      <a:pt x="2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2" y="3"/>
                      <a:pt x="2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" name="Freeform 207"/>
              <p:cNvSpPr>
                <a:spLocks/>
              </p:cNvSpPr>
              <p:nvPr/>
            </p:nvSpPr>
            <p:spPr bwMode="auto">
              <a:xfrm>
                <a:off x="1157" y="2044"/>
                <a:ext cx="17" cy="19"/>
              </a:xfrm>
              <a:custGeom>
                <a:avLst/>
                <a:gdLst>
                  <a:gd name="T0" fmla="*/ 0 w 7"/>
                  <a:gd name="T1" fmla="*/ 8 h 7"/>
                  <a:gd name="T2" fmla="*/ 29 w 7"/>
                  <a:gd name="T3" fmla="*/ 52 h 7"/>
                  <a:gd name="T4" fmla="*/ 41 w 7"/>
                  <a:gd name="T5" fmla="*/ 43 h 7"/>
                  <a:gd name="T6" fmla="*/ 12 w 7"/>
                  <a:gd name="T7" fmla="*/ 8 h 7"/>
                  <a:gd name="T8" fmla="*/ 0 w 7"/>
                  <a:gd name="T9" fmla="*/ 8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0" y="1"/>
                    </a:moveTo>
                    <a:cubicBezTo>
                      <a:pt x="1" y="1"/>
                      <a:pt x="5" y="7"/>
                      <a:pt x="5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3" y="0"/>
                      <a:pt x="2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0" name="Freeform 208"/>
              <p:cNvSpPr>
                <a:spLocks/>
              </p:cNvSpPr>
              <p:nvPr/>
            </p:nvSpPr>
            <p:spPr bwMode="auto">
              <a:xfrm>
                <a:off x="1159" y="2049"/>
                <a:ext cx="10" cy="11"/>
              </a:xfrm>
              <a:custGeom>
                <a:avLst/>
                <a:gdLst>
                  <a:gd name="T0" fmla="*/ 0 w 4"/>
                  <a:gd name="T1" fmla="*/ 0 h 4"/>
                  <a:gd name="T2" fmla="*/ 20 w 4"/>
                  <a:gd name="T3" fmla="*/ 17 h 4"/>
                  <a:gd name="T4" fmla="*/ 25 w 4"/>
                  <a:gd name="T5" fmla="*/ 30 h 4"/>
                  <a:gd name="T6" fmla="*/ 25 w 4"/>
                  <a:gd name="T7" fmla="*/ 30 h 4"/>
                  <a:gd name="T8" fmla="*/ 13 w 4"/>
                  <a:gd name="T9" fmla="*/ 8 h 4"/>
                  <a:gd name="T10" fmla="*/ 0 w 4"/>
                  <a:gd name="T11" fmla="*/ 0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1" y="0"/>
                      <a:pt x="2" y="1"/>
                      <a:pt x="3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2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" name="Freeform 209"/>
              <p:cNvSpPr>
                <a:spLocks/>
              </p:cNvSpPr>
              <p:nvPr/>
            </p:nvSpPr>
            <p:spPr bwMode="auto">
              <a:xfrm>
                <a:off x="1134" y="2047"/>
                <a:ext cx="20" cy="16"/>
              </a:xfrm>
              <a:custGeom>
                <a:avLst/>
                <a:gdLst>
                  <a:gd name="T0" fmla="*/ 13 w 8"/>
                  <a:gd name="T1" fmla="*/ 35 h 6"/>
                  <a:gd name="T2" fmla="*/ 38 w 8"/>
                  <a:gd name="T3" fmla="*/ 21 h 6"/>
                  <a:gd name="T4" fmla="*/ 50 w 8"/>
                  <a:gd name="T5" fmla="*/ 8 h 6"/>
                  <a:gd name="T6" fmla="*/ 45 w 8"/>
                  <a:gd name="T7" fmla="*/ 0 h 6"/>
                  <a:gd name="T8" fmla="*/ 25 w 8"/>
                  <a:gd name="T9" fmla="*/ 13 h 6"/>
                  <a:gd name="T10" fmla="*/ 0 w 8"/>
                  <a:gd name="T11" fmla="*/ 35 h 6"/>
                  <a:gd name="T12" fmla="*/ 13 w 8"/>
                  <a:gd name="T13" fmla="*/ 35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6">
                    <a:moveTo>
                      <a:pt x="2" y="5"/>
                    </a:moveTo>
                    <a:cubicBezTo>
                      <a:pt x="3" y="6"/>
                      <a:pt x="4" y="4"/>
                      <a:pt x="6" y="3"/>
                    </a:cubicBezTo>
                    <a:cubicBezTo>
                      <a:pt x="7" y="2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5" y="1"/>
                      <a:pt x="4" y="2"/>
                    </a:cubicBezTo>
                    <a:cubicBezTo>
                      <a:pt x="2" y="4"/>
                      <a:pt x="1" y="5"/>
                      <a:pt x="0" y="5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" name="Freeform 210"/>
              <p:cNvSpPr>
                <a:spLocks/>
              </p:cNvSpPr>
              <p:nvPr/>
            </p:nvSpPr>
            <p:spPr bwMode="auto">
              <a:xfrm>
                <a:off x="1149" y="2047"/>
                <a:ext cx="13" cy="16"/>
              </a:xfrm>
              <a:custGeom>
                <a:avLst/>
                <a:gdLst>
                  <a:gd name="T0" fmla="*/ 0 w 5"/>
                  <a:gd name="T1" fmla="*/ 0 h 6"/>
                  <a:gd name="T2" fmla="*/ 21 w 5"/>
                  <a:gd name="T3" fmla="*/ 43 h 6"/>
                  <a:gd name="T4" fmla="*/ 34 w 5"/>
                  <a:gd name="T5" fmla="*/ 43 h 6"/>
                  <a:gd name="T6" fmla="*/ 13 w 5"/>
                  <a:gd name="T7" fmla="*/ 0 h 6"/>
                  <a:gd name="T8" fmla="*/ 0 w 5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cubicBezTo>
                      <a:pt x="2" y="0"/>
                      <a:pt x="3" y="6"/>
                      <a:pt x="3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" name="Freeform 211"/>
              <p:cNvSpPr>
                <a:spLocks/>
              </p:cNvSpPr>
              <p:nvPr/>
            </p:nvSpPr>
            <p:spPr bwMode="auto">
              <a:xfrm>
                <a:off x="1124" y="2044"/>
                <a:ext cx="20" cy="13"/>
              </a:xfrm>
              <a:custGeom>
                <a:avLst/>
                <a:gdLst>
                  <a:gd name="T0" fmla="*/ 13 w 8"/>
                  <a:gd name="T1" fmla="*/ 34 h 5"/>
                  <a:gd name="T2" fmla="*/ 33 w 8"/>
                  <a:gd name="T3" fmla="*/ 21 h 5"/>
                  <a:gd name="T4" fmla="*/ 50 w 8"/>
                  <a:gd name="T5" fmla="*/ 0 h 5"/>
                  <a:gd name="T6" fmla="*/ 38 w 8"/>
                  <a:gd name="T7" fmla="*/ 0 h 5"/>
                  <a:gd name="T8" fmla="*/ 25 w 8"/>
                  <a:gd name="T9" fmla="*/ 13 h 5"/>
                  <a:gd name="T10" fmla="*/ 0 w 8"/>
                  <a:gd name="T11" fmla="*/ 34 h 5"/>
                  <a:gd name="T12" fmla="*/ 13 w 8"/>
                  <a:gd name="T13" fmla="*/ 34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2" y="5"/>
                    </a:moveTo>
                    <a:cubicBezTo>
                      <a:pt x="2" y="5"/>
                      <a:pt x="4" y="4"/>
                      <a:pt x="5" y="3"/>
                    </a:cubicBezTo>
                    <a:cubicBezTo>
                      <a:pt x="6" y="2"/>
                      <a:pt x="8" y="0"/>
                      <a:pt x="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1"/>
                      <a:pt x="4" y="2"/>
                    </a:cubicBezTo>
                    <a:cubicBezTo>
                      <a:pt x="2" y="4"/>
                      <a:pt x="0" y="5"/>
                      <a:pt x="0" y="5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" name="Freeform 212"/>
              <p:cNvSpPr>
                <a:spLocks/>
              </p:cNvSpPr>
              <p:nvPr/>
            </p:nvSpPr>
            <p:spPr bwMode="auto">
              <a:xfrm>
                <a:off x="1117" y="2041"/>
                <a:ext cx="20" cy="14"/>
              </a:xfrm>
              <a:custGeom>
                <a:avLst/>
                <a:gdLst>
                  <a:gd name="T0" fmla="*/ 13 w 8"/>
                  <a:gd name="T1" fmla="*/ 39 h 5"/>
                  <a:gd name="T2" fmla="*/ 33 w 8"/>
                  <a:gd name="T3" fmla="*/ 22 h 5"/>
                  <a:gd name="T4" fmla="*/ 50 w 8"/>
                  <a:gd name="T5" fmla="*/ 8 h 5"/>
                  <a:gd name="T6" fmla="*/ 38 w 8"/>
                  <a:gd name="T7" fmla="*/ 0 h 5"/>
                  <a:gd name="T8" fmla="*/ 20 w 8"/>
                  <a:gd name="T9" fmla="*/ 17 h 5"/>
                  <a:gd name="T10" fmla="*/ 0 w 8"/>
                  <a:gd name="T11" fmla="*/ 39 h 5"/>
                  <a:gd name="T12" fmla="*/ 13 w 8"/>
                  <a:gd name="T13" fmla="*/ 39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2" y="5"/>
                    </a:moveTo>
                    <a:cubicBezTo>
                      <a:pt x="3" y="5"/>
                      <a:pt x="4" y="4"/>
                      <a:pt x="5" y="3"/>
                    </a:cubicBezTo>
                    <a:cubicBezTo>
                      <a:pt x="6" y="2"/>
                      <a:pt x="8" y="1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4" y="1"/>
                      <a:pt x="3" y="2"/>
                    </a:cubicBezTo>
                    <a:cubicBezTo>
                      <a:pt x="2" y="4"/>
                      <a:pt x="0" y="5"/>
                      <a:pt x="0" y="5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5" name="Freeform 213"/>
              <p:cNvSpPr>
                <a:spLocks/>
              </p:cNvSpPr>
              <p:nvPr/>
            </p:nvSpPr>
            <p:spPr bwMode="auto">
              <a:xfrm>
                <a:off x="1139" y="2044"/>
                <a:ext cx="8" cy="19"/>
              </a:xfrm>
              <a:custGeom>
                <a:avLst/>
                <a:gdLst>
                  <a:gd name="T0" fmla="*/ 0 w 3"/>
                  <a:gd name="T1" fmla="*/ 0 h 7"/>
                  <a:gd name="T2" fmla="*/ 13 w 3"/>
                  <a:gd name="T3" fmla="*/ 52 h 7"/>
                  <a:gd name="T4" fmla="*/ 21 w 3"/>
                  <a:gd name="T5" fmla="*/ 52 h 7"/>
                  <a:gd name="T6" fmla="*/ 13 w 3"/>
                  <a:gd name="T7" fmla="*/ 0 h 7"/>
                  <a:gd name="T8" fmla="*/ 0 w 3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0" y="0"/>
                    </a:moveTo>
                    <a:cubicBezTo>
                      <a:pt x="1" y="0"/>
                      <a:pt x="1" y="7"/>
                      <a:pt x="2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1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" name="Freeform 214"/>
              <p:cNvSpPr>
                <a:spLocks/>
              </p:cNvSpPr>
              <p:nvPr/>
            </p:nvSpPr>
            <p:spPr bwMode="auto">
              <a:xfrm>
                <a:off x="1132" y="2041"/>
                <a:ext cx="7" cy="19"/>
              </a:xfrm>
              <a:custGeom>
                <a:avLst/>
                <a:gdLst>
                  <a:gd name="T0" fmla="*/ 0 w 3"/>
                  <a:gd name="T1" fmla="*/ 0 h 7"/>
                  <a:gd name="T2" fmla="*/ 5 w 3"/>
                  <a:gd name="T3" fmla="*/ 52 h 7"/>
                  <a:gd name="T4" fmla="*/ 16 w 3"/>
                  <a:gd name="T5" fmla="*/ 52 h 7"/>
                  <a:gd name="T6" fmla="*/ 12 w 3"/>
                  <a:gd name="T7" fmla="*/ 8 h 7"/>
                  <a:gd name="T8" fmla="*/ 0 w 3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0" y="0"/>
                    </a:moveTo>
                    <a:cubicBezTo>
                      <a:pt x="1" y="1"/>
                      <a:pt x="1" y="7"/>
                      <a:pt x="1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7" name="Freeform 215"/>
              <p:cNvSpPr>
                <a:spLocks/>
              </p:cNvSpPr>
              <p:nvPr/>
            </p:nvSpPr>
            <p:spPr bwMode="auto">
              <a:xfrm>
                <a:off x="1104" y="2039"/>
                <a:ext cx="23" cy="13"/>
              </a:xfrm>
              <a:custGeom>
                <a:avLst/>
                <a:gdLst>
                  <a:gd name="T0" fmla="*/ 13 w 9"/>
                  <a:gd name="T1" fmla="*/ 26 h 5"/>
                  <a:gd name="T2" fmla="*/ 38 w 9"/>
                  <a:gd name="T3" fmla="*/ 21 h 5"/>
                  <a:gd name="T4" fmla="*/ 59 w 9"/>
                  <a:gd name="T5" fmla="*/ 8 h 5"/>
                  <a:gd name="T6" fmla="*/ 51 w 9"/>
                  <a:gd name="T7" fmla="*/ 0 h 5"/>
                  <a:gd name="T8" fmla="*/ 33 w 9"/>
                  <a:gd name="T9" fmla="*/ 13 h 5"/>
                  <a:gd name="T10" fmla="*/ 0 w 9"/>
                  <a:gd name="T11" fmla="*/ 21 h 5"/>
                  <a:gd name="T12" fmla="*/ 13 w 9"/>
                  <a:gd name="T13" fmla="*/ 26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2" y="4"/>
                    </a:moveTo>
                    <a:cubicBezTo>
                      <a:pt x="3" y="5"/>
                      <a:pt x="5" y="4"/>
                      <a:pt x="6" y="3"/>
                    </a:cubicBezTo>
                    <a:cubicBezTo>
                      <a:pt x="7" y="2"/>
                      <a:pt x="9" y="1"/>
                      <a:pt x="9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6" y="1"/>
                      <a:pt x="5" y="2"/>
                    </a:cubicBezTo>
                    <a:cubicBezTo>
                      <a:pt x="3" y="3"/>
                      <a:pt x="1" y="4"/>
                      <a:pt x="0" y="3"/>
                    </a:cubicBez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8" name="Freeform 216"/>
              <p:cNvSpPr>
                <a:spLocks/>
              </p:cNvSpPr>
              <p:nvPr/>
            </p:nvSpPr>
            <p:spPr bwMode="auto">
              <a:xfrm>
                <a:off x="1122" y="2039"/>
                <a:ext cx="10" cy="18"/>
              </a:xfrm>
              <a:custGeom>
                <a:avLst/>
                <a:gdLst>
                  <a:gd name="T0" fmla="*/ 0 w 4"/>
                  <a:gd name="T1" fmla="*/ 0 h 7"/>
                  <a:gd name="T2" fmla="*/ 8 w 4"/>
                  <a:gd name="T3" fmla="*/ 46 h 7"/>
                  <a:gd name="T4" fmla="*/ 20 w 4"/>
                  <a:gd name="T5" fmla="*/ 46 h 7"/>
                  <a:gd name="T6" fmla="*/ 13 w 4"/>
                  <a:gd name="T7" fmla="*/ 0 h 7"/>
                  <a:gd name="T8" fmla="*/ 0 w 4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7">
                    <a:moveTo>
                      <a:pt x="0" y="0"/>
                    </a:moveTo>
                    <a:cubicBezTo>
                      <a:pt x="2" y="0"/>
                      <a:pt x="1" y="7"/>
                      <a:pt x="1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7"/>
                      <a:pt x="4" y="1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" name="Freeform 217"/>
              <p:cNvSpPr>
                <a:spLocks/>
              </p:cNvSpPr>
              <p:nvPr/>
            </p:nvSpPr>
            <p:spPr bwMode="auto">
              <a:xfrm>
                <a:off x="1117" y="2039"/>
                <a:ext cx="5" cy="16"/>
              </a:xfrm>
              <a:custGeom>
                <a:avLst/>
                <a:gdLst>
                  <a:gd name="T0" fmla="*/ 13 w 2"/>
                  <a:gd name="T1" fmla="*/ 43 h 6"/>
                  <a:gd name="T2" fmla="*/ 0 w 2"/>
                  <a:gd name="T3" fmla="*/ 43 h 6"/>
                  <a:gd name="T4" fmla="*/ 0 w 2"/>
                  <a:gd name="T5" fmla="*/ 0 h 6"/>
                  <a:gd name="T6" fmla="*/ 8 w 2"/>
                  <a:gd name="T7" fmla="*/ 0 h 6"/>
                  <a:gd name="T8" fmla="*/ 13 w 2"/>
                  <a:gd name="T9" fmla="*/ 43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2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2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6"/>
                      <a:pt x="2" y="6"/>
                    </a:cubicBez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0" name="Freeform 218"/>
              <p:cNvSpPr>
                <a:spLocks/>
              </p:cNvSpPr>
              <p:nvPr/>
            </p:nvSpPr>
            <p:spPr bwMode="auto">
              <a:xfrm>
                <a:off x="1104" y="2041"/>
                <a:ext cx="8" cy="11"/>
              </a:xfrm>
              <a:custGeom>
                <a:avLst/>
                <a:gdLst>
                  <a:gd name="T0" fmla="*/ 8 w 3"/>
                  <a:gd name="T1" fmla="*/ 22 h 4"/>
                  <a:gd name="T2" fmla="*/ 8 w 3"/>
                  <a:gd name="T3" fmla="*/ 17 h 4"/>
                  <a:gd name="T4" fmla="*/ 21 w 3"/>
                  <a:gd name="T5" fmla="*/ 0 h 4"/>
                  <a:gd name="T6" fmla="*/ 13 w 3"/>
                  <a:gd name="T7" fmla="*/ 30 h 4"/>
                  <a:gd name="T8" fmla="*/ 8 w 3"/>
                  <a:gd name="T9" fmla="*/ 22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3"/>
                    </a:moveTo>
                    <a:cubicBezTo>
                      <a:pt x="0" y="2"/>
                      <a:pt x="0" y="2"/>
                      <a:pt x="1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2" y="3"/>
                      <a:pt x="2" y="4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" name="Freeform 219"/>
              <p:cNvSpPr>
                <a:spLocks/>
              </p:cNvSpPr>
              <p:nvPr/>
            </p:nvSpPr>
            <p:spPr bwMode="auto">
              <a:xfrm>
                <a:off x="1134" y="2044"/>
                <a:ext cx="3" cy="13"/>
              </a:xfrm>
              <a:custGeom>
                <a:avLst/>
                <a:gdLst>
                  <a:gd name="T0" fmla="*/ 0 w 1"/>
                  <a:gd name="T1" fmla="*/ 0 h 5"/>
                  <a:gd name="T2" fmla="*/ 9 w 1"/>
                  <a:gd name="T3" fmla="*/ 26 h 5"/>
                  <a:gd name="T4" fmla="*/ 9 w 1"/>
                  <a:gd name="T5" fmla="*/ 34 h 5"/>
                  <a:gd name="T6" fmla="*/ 9 w 1"/>
                  <a:gd name="T7" fmla="*/ 34 h 5"/>
                  <a:gd name="T8" fmla="*/ 9 w 1"/>
                  <a:gd name="T9" fmla="*/ 21 h 5"/>
                  <a:gd name="T10" fmla="*/ 0 w 1"/>
                  <a:gd name="T11" fmla="*/ 0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0"/>
                    </a:moveTo>
                    <a:cubicBezTo>
                      <a:pt x="0" y="1"/>
                      <a:pt x="0" y="2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4"/>
                      <a:pt x="1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" name="Freeform 220"/>
              <p:cNvSpPr>
                <a:spLocks/>
              </p:cNvSpPr>
              <p:nvPr/>
            </p:nvSpPr>
            <p:spPr bwMode="auto">
              <a:xfrm>
                <a:off x="1124" y="2041"/>
                <a:ext cx="3" cy="14"/>
              </a:xfrm>
              <a:custGeom>
                <a:avLst/>
                <a:gdLst>
                  <a:gd name="T0" fmla="*/ 0 w 1"/>
                  <a:gd name="T1" fmla="*/ 0 h 5"/>
                  <a:gd name="T2" fmla="*/ 0 w 1"/>
                  <a:gd name="T3" fmla="*/ 31 h 5"/>
                  <a:gd name="T4" fmla="*/ 0 w 1"/>
                  <a:gd name="T5" fmla="*/ 39 h 5"/>
                  <a:gd name="T6" fmla="*/ 0 w 1"/>
                  <a:gd name="T7" fmla="*/ 39 h 5"/>
                  <a:gd name="T8" fmla="*/ 9 w 1"/>
                  <a:gd name="T9" fmla="*/ 22 h 5"/>
                  <a:gd name="T10" fmla="*/ 0 w 1"/>
                  <a:gd name="T11" fmla="*/ 0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0"/>
                    </a:moveTo>
                    <a:cubicBezTo>
                      <a:pt x="0" y="1"/>
                      <a:pt x="0" y="2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3" name="Freeform 221"/>
              <p:cNvSpPr>
                <a:spLocks/>
              </p:cNvSpPr>
              <p:nvPr/>
            </p:nvSpPr>
            <p:spPr bwMode="auto">
              <a:xfrm>
                <a:off x="1117" y="2039"/>
                <a:ext cx="2" cy="13"/>
              </a:xfrm>
              <a:custGeom>
                <a:avLst/>
                <a:gdLst>
                  <a:gd name="T0" fmla="*/ 0 w 1"/>
                  <a:gd name="T1" fmla="*/ 0 h 5"/>
                  <a:gd name="T2" fmla="*/ 0 w 1"/>
                  <a:gd name="T3" fmla="*/ 21 h 5"/>
                  <a:gd name="T4" fmla="*/ 0 w 1"/>
                  <a:gd name="T5" fmla="*/ 34 h 5"/>
                  <a:gd name="T6" fmla="*/ 0 w 1"/>
                  <a:gd name="T7" fmla="*/ 34 h 5"/>
                  <a:gd name="T8" fmla="*/ 4 w 1"/>
                  <a:gd name="T9" fmla="*/ 13 h 5"/>
                  <a:gd name="T10" fmla="*/ 0 w 1"/>
                  <a:gd name="T11" fmla="*/ 0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4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4" name="Freeform 222"/>
              <p:cNvSpPr>
                <a:spLocks/>
              </p:cNvSpPr>
              <p:nvPr/>
            </p:nvSpPr>
            <p:spPr bwMode="auto">
              <a:xfrm>
                <a:off x="1142" y="2047"/>
                <a:ext cx="2" cy="13"/>
              </a:xfrm>
              <a:custGeom>
                <a:avLst/>
                <a:gdLst>
                  <a:gd name="T0" fmla="*/ 0 w 1"/>
                  <a:gd name="T1" fmla="*/ 0 h 5"/>
                  <a:gd name="T2" fmla="*/ 4 w 1"/>
                  <a:gd name="T3" fmla="*/ 21 h 5"/>
                  <a:gd name="T4" fmla="*/ 4 w 1"/>
                  <a:gd name="T5" fmla="*/ 34 h 5"/>
                  <a:gd name="T6" fmla="*/ 4 w 1"/>
                  <a:gd name="T7" fmla="*/ 34 h 5"/>
                  <a:gd name="T8" fmla="*/ 4 w 1"/>
                  <a:gd name="T9" fmla="*/ 13 h 5"/>
                  <a:gd name="T10" fmla="*/ 0 w 1"/>
                  <a:gd name="T11" fmla="*/ 0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0"/>
                    </a:moveTo>
                    <a:cubicBezTo>
                      <a:pt x="0" y="1"/>
                      <a:pt x="0" y="2"/>
                      <a:pt x="1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4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5" name="Freeform 223"/>
              <p:cNvSpPr>
                <a:spLocks/>
              </p:cNvSpPr>
              <p:nvPr/>
            </p:nvSpPr>
            <p:spPr bwMode="auto">
              <a:xfrm>
                <a:off x="1154" y="2049"/>
                <a:ext cx="3" cy="14"/>
              </a:xfrm>
              <a:custGeom>
                <a:avLst/>
                <a:gdLst>
                  <a:gd name="T0" fmla="*/ 0 w 1"/>
                  <a:gd name="T1" fmla="*/ 0 h 5"/>
                  <a:gd name="T2" fmla="*/ 9 w 1"/>
                  <a:gd name="T3" fmla="*/ 22 h 5"/>
                  <a:gd name="T4" fmla="*/ 9 w 1"/>
                  <a:gd name="T5" fmla="*/ 39 h 5"/>
                  <a:gd name="T6" fmla="*/ 9 w 1"/>
                  <a:gd name="T7" fmla="*/ 39 h 5"/>
                  <a:gd name="T8" fmla="*/ 9 w 1"/>
                  <a:gd name="T9" fmla="*/ 17 h 5"/>
                  <a:gd name="T10" fmla="*/ 0 w 1"/>
                  <a:gd name="T11" fmla="*/ 0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3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6" name="Freeform 224"/>
              <p:cNvSpPr>
                <a:spLocks/>
              </p:cNvSpPr>
              <p:nvPr/>
            </p:nvSpPr>
            <p:spPr bwMode="auto">
              <a:xfrm>
                <a:off x="1214" y="2004"/>
                <a:ext cx="10" cy="24"/>
              </a:xfrm>
              <a:custGeom>
                <a:avLst/>
                <a:gdLst>
                  <a:gd name="T0" fmla="*/ 25 w 4"/>
                  <a:gd name="T1" fmla="*/ 56 h 9"/>
                  <a:gd name="T2" fmla="*/ 20 w 4"/>
                  <a:gd name="T3" fmla="*/ 29 h 9"/>
                  <a:gd name="T4" fmla="*/ 13 w 4"/>
                  <a:gd name="T5" fmla="*/ 0 h 9"/>
                  <a:gd name="T6" fmla="*/ 0 w 4"/>
                  <a:gd name="T7" fmla="*/ 8 h 9"/>
                  <a:gd name="T8" fmla="*/ 13 w 4"/>
                  <a:gd name="T9" fmla="*/ 35 h 9"/>
                  <a:gd name="T10" fmla="*/ 20 w 4"/>
                  <a:gd name="T11" fmla="*/ 64 h 9"/>
                  <a:gd name="T12" fmla="*/ 25 w 4"/>
                  <a:gd name="T13" fmla="*/ 56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9">
                    <a:moveTo>
                      <a:pt x="4" y="8"/>
                    </a:moveTo>
                    <a:cubicBezTo>
                      <a:pt x="4" y="7"/>
                      <a:pt x="4" y="5"/>
                      <a:pt x="3" y="4"/>
                    </a:cubicBezTo>
                    <a:cubicBezTo>
                      <a:pt x="3" y="2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4"/>
                      <a:pt x="2" y="5"/>
                    </a:cubicBezTo>
                    <a:cubicBezTo>
                      <a:pt x="3" y="7"/>
                      <a:pt x="3" y="9"/>
                      <a:pt x="3" y="9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7" name="Freeform 225"/>
              <p:cNvSpPr>
                <a:spLocks/>
              </p:cNvSpPr>
              <p:nvPr/>
            </p:nvSpPr>
            <p:spPr bwMode="auto">
              <a:xfrm>
                <a:off x="1209" y="2012"/>
                <a:ext cx="10" cy="24"/>
              </a:xfrm>
              <a:custGeom>
                <a:avLst/>
                <a:gdLst>
                  <a:gd name="T0" fmla="*/ 25 w 4"/>
                  <a:gd name="T1" fmla="*/ 51 h 9"/>
                  <a:gd name="T2" fmla="*/ 20 w 4"/>
                  <a:gd name="T3" fmla="*/ 21 h 9"/>
                  <a:gd name="T4" fmla="*/ 13 w 4"/>
                  <a:gd name="T5" fmla="*/ 0 h 9"/>
                  <a:gd name="T6" fmla="*/ 8 w 4"/>
                  <a:gd name="T7" fmla="*/ 8 h 9"/>
                  <a:gd name="T8" fmla="*/ 13 w 4"/>
                  <a:gd name="T9" fmla="*/ 35 h 9"/>
                  <a:gd name="T10" fmla="*/ 13 w 4"/>
                  <a:gd name="T11" fmla="*/ 64 h 9"/>
                  <a:gd name="T12" fmla="*/ 25 w 4"/>
                  <a:gd name="T13" fmla="*/ 51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9">
                    <a:moveTo>
                      <a:pt x="4" y="7"/>
                    </a:moveTo>
                    <a:cubicBezTo>
                      <a:pt x="4" y="7"/>
                      <a:pt x="4" y="5"/>
                      <a:pt x="3" y="3"/>
                    </a:cubicBezTo>
                    <a:cubicBezTo>
                      <a:pt x="3" y="2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1" y="3"/>
                      <a:pt x="2" y="5"/>
                    </a:cubicBezTo>
                    <a:cubicBezTo>
                      <a:pt x="3" y="7"/>
                      <a:pt x="3" y="8"/>
                      <a:pt x="2" y="9"/>
                    </a:cubicBezTo>
                    <a:lnTo>
                      <a:pt x="4" y="7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8" name="Freeform 226"/>
              <p:cNvSpPr>
                <a:spLocks/>
              </p:cNvSpPr>
              <p:nvPr/>
            </p:nvSpPr>
            <p:spPr bwMode="auto">
              <a:xfrm>
                <a:off x="1202" y="2020"/>
                <a:ext cx="7" cy="24"/>
              </a:xfrm>
              <a:custGeom>
                <a:avLst/>
                <a:gdLst>
                  <a:gd name="T0" fmla="*/ 16 w 3"/>
                  <a:gd name="T1" fmla="*/ 56 h 9"/>
                  <a:gd name="T2" fmla="*/ 16 w 3"/>
                  <a:gd name="T3" fmla="*/ 29 h 9"/>
                  <a:gd name="T4" fmla="*/ 12 w 3"/>
                  <a:gd name="T5" fmla="*/ 0 h 9"/>
                  <a:gd name="T6" fmla="*/ 5 w 3"/>
                  <a:gd name="T7" fmla="*/ 13 h 9"/>
                  <a:gd name="T8" fmla="*/ 5 w 3"/>
                  <a:gd name="T9" fmla="*/ 35 h 9"/>
                  <a:gd name="T10" fmla="*/ 12 w 3"/>
                  <a:gd name="T11" fmla="*/ 64 h 9"/>
                  <a:gd name="T12" fmla="*/ 16 w 3"/>
                  <a:gd name="T13" fmla="*/ 56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9">
                    <a:moveTo>
                      <a:pt x="3" y="8"/>
                    </a:moveTo>
                    <a:cubicBezTo>
                      <a:pt x="3" y="7"/>
                      <a:pt x="3" y="6"/>
                      <a:pt x="3" y="4"/>
                    </a:cubicBezTo>
                    <a:cubicBezTo>
                      <a:pt x="3" y="3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1" y="4"/>
                      <a:pt x="1" y="5"/>
                    </a:cubicBezTo>
                    <a:cubicBezTo>
                      <a:pt x="2" y="7"/>
                      <a:pt x="2" y="8"/>
                      <a:pt x="2" y="9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9" name="Freeform 227"/>
              <p:cNvSpPr>
                <a:spLocks/>
              </p:cNvSpPr>
              <p:nvPr/>
            </p:nvSpPr>
            <p:spPr bwMode="auto">
              <a:xfrm>
                <a:off x="1197" y="2028"/>
                <a:ext cx="7" cy="24"/>
              </a:xfrm>
              <a:custGeom>
                <a:avLst/>
                <a:gdLst>
                  <a:gd name="T0" fmla="*/ 12 w 3"/>
                  <a:gd name="T1" fmla="*/ 56 h 9"/>
                  <a:gd name="T2" fmla="*/ 16 w 3"/>
                  <a:gd name="T3" fmla="*/ 21 h 9"/>
                  <a:gd name="T4" fmla="*/ 16 w 3"/>
                  <a:gd name="T5" fmla="*/ 0 h 9"/>
                  <a:gd name="T6" fmla="*/ 5 w 3"/>
                  <a:gd name="T7" fmla="*/ 8 h 9"/>
                  <a:gd name="T8" fmla="*/ 5 w 3"/>
                  <a:gd name="T9" fmla="*/ 29 h 9"/>
                  <a:gd name="T10" fmla="*/ 0 w 3"/>
                  <a:gd name="T11" fmla="*/ 64 h 9"/>
                  <a:gd name="T12" fmla="*/ 12 w 3"/>
                  <a:gd name="T13" fmla="*/ 56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9">
                    <a:moveTo>
                      <a:pt x="2" y="8"/>
                    </a:moveTo>
                    <a:cubicBezTo>
                      <a:pt x="3" y="7"/>
                      <a:pt x="3" y="5"/>
                      <a:pt x="3" y="3"/>
                    </a:cubicBezTo>
                    <a:cubicBezTo>
                      <a:pt x="3" y="2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1" y="3"/>
                      <a:pt x="1" y="4"/>
                    </a:cubicBezTo>
                    <a:cubicBezTo>
                      <a:pt x="1" y="7"/>
                      <a:pt x="1" y="8"/>
                      <a:pt x="0" y="9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0" name="Freeform 228"/>
              <p:cNvSpPr>
                <a:spLocks/>
              </p:cNvSpPr>
              <p:nvPr/>
            </p:nvSpPr>
            <p:spPr bwMode="auto">
              <a:xfrm>
                <a:off x="1204" y="2017"/>
                <a:ext cx="20" cy="14"/>
              </a:xfrm>
              <a:custGeom>
                <a:avLst/>
                <a:gdLst>
                  <a:gd name="T0" fmla="*/ 0 w 8"/>
                  <a:gd name="T1" fmla="*/ 22 h 5"/>
                  <a:gd name="T2" fmla="*/ 45 w 8"/>
                  <a:gd name="T3" fmla="*/ 31 h 5"/>
                  <a:gd name="T4" fmla="*/ 50 w 8"/>
                  <a:gd name="T5" fmla="*/ 22 h 5"/>
                  <a:gd name="T6" fmla="*/ 8 w 8"/>
                  <a:gd name="T7" fmla="*/ 8 h 5"/>
                  <a:gd name="T8" fmla="*/ 0 w 8"/>
                  <a:gd name="T9" fmla="*/ 22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0" y="3"/>
                    </a:moveTo>
                    <a:cubicBezTo>
                      <a:pt x="1" y="1"/>
                      <a:pt x="6" y="5"/>
                      <a:pt x="7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2" y="0"/>
                      <a:pt x="1" y="1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1" name="Freeform 229"/>
              <p:cNvSpPr>
                <a:spLocks/>
              </p:cNvSpPr>
              <p:nvPr/>
            </p:nvSpPr>
            <p:spPr bwMode="auto">
              <a:xfrm>
                <a:off x="1199" y="2023"/>
                <a:ext cx="20" cy="13"/>
              </a:xfrm>
              <a:custGeom>
                <a:avLst/>
                <a:gdLst>
                  <a:gd name="T0" fmla="*/ 0 w 8"/>
                  <a:gd name="T1" fmla="*/ 21 h 5"/>
                  <a:gd name="T2" fmla="*/ 45 w 8"/>
                  <a:gd name="T3" fmla="*/ 34 h 5"/>
                  <a:gd name="T4" fmla="*/ 50 w 8"/>
                  <a:gd name="T5" fmla="*/ 21 h 5"/>
                  <a:gd name="T6" fmla="*/ 8 w 8"/>
                  <a:gd name="T7" fmla="*/ 13 h 5"/>
                  <a:gd name="T8" fmla="*/ 0 w 8"/>
                  <a:gd name="T9" fmla="*/ 21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0" y="3"/>
                    </a:moveTo>
                    <a:cubicBezTo>
                      <a:pt x="1" y="2"/>
                      <a:pt x="6" y="5"/>
                      <a:pt x="7" y="5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4"/>
                      <a:pt x="2" y="0"/>
                      <a:pt x="1" y="2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2" name="Freeform 230"/>
              <p:cNvSpPr>
                <a:spLocks/>
              </p:cNvSpPr>
              <p:nvPr/>
            </p:nvSpPr>
            <p:spPr bwMode="auto">
              <a:xfrm>
                <a:off x="1202" y="2028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24 w 5"/>
                  <a:gd name="T3" fmla="*/ 13 h 2"/>
                  <a:gd name="T4" fmla="*/ 29 w 5"/>
                  <a:gd name="T5" fmla="*/ 13 h 2"/>
                  <a:gd name="T6" fmla="*/ 29 w 5"/>
                  <a:gd name="T7" fmla="*/ 13 h 2"/>
                  <a:gd name="T8" fmla="*/ 17 w 5"/>
                  <a:gd name="T9" fmla="*/ 8 h 2"/>
                  <a:gd name="T10" fmla="*/ 0 w 5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1" y="0"/>
                      <a:pt x="2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1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3" name="Freeform 231"/>
              <p:cNvSpPr>
                <a:spLocks/>
              </p:cNvSpPr>
              <p:nvPr/>
            </p:nvSpPr>
            <p:spPr bwMode="auto">
              <a:xfrm>
                <a:off x="1207" y="2023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17 w 5"/>
                  <a:gd name="T3" fmla="*/ 8 h 2"/>
                  <a:gd name="T4" fmla="*/ 29 w 5"/>
                  <a:gd name="T5" fmla="*/ 13 h 2"/>
                  <a:gd name="T6" fmla="*/ 29 w 5"/>
                  <a:gd name="T7" fmla="*/ 13 h 2"/>
                  <a:gd name="T8" fmla="*/ 17 w 5"/>
                  <a:gd name="T9" fmla="*/ 0 h 2"/>
                  <a:gd name="T10" fmla="*/ 0 w 5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1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4" name="Freeform 232"/>
              <p:cNvSpPr>
                <a:spLocks/>
              </p:cNvSpPr>
              <p:nvPr/>
            </p:nvSpPr>
            <p:spPr bwMode="auto">
              <a:xfrm>
                <a:off x="1189" y="2031"/>
                <a:ext cx="20" cy="13"/>
              </a:xfrm>
              <a:custGeom>
                <a:avLst/>
                <a:gdLst>
                  <a:gd name="T0" fmla="*/ 0 w 8"/>
                  <a:gd name="T1" fmla="*/ 21 h 5"/>
                  <a:gd name="T2" fmla="*/ 45 w 8"/>
                  <a:gd name="T3" fmla="*/ 34 h 5"/>
                  <a:gd name="T4" fmla="*/ 50 w 8"/>
                  <a:gd name="T5" fmla="*/ 21 h 5"/>
                  <a:gd name="T6" fmla="*/ 13 w 8"/>
                  <a:gd name="T7" fmla="*/ 13 h 5"/>
                  <a:gd name="T8" fmla="*/ 0 w 8"/>
                  <a:gd name="T9" fmla="*/ 21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0" y="3"/>
                    </a:moveTo>
                    <a:cubicBezTo>
                      <a:pt x="1" y="2"/>
                      <a:pt x="7" y="5"/>
                      <a:pt x="7" y="5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3" y="0"/>
                      <a:pt x="2" y="2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5" name="Freeform 233"/>
              <p:cNvSpPr>
                <a:spLocks/>
              </p:cNvSpPr>
              <p:nvPr/>
            </p:nvSpPr>
            <p:spPr bwMode="auto">
              <a:xfrm>
                <a:off x="1194" y="2036"/>
                <a:ext cx="13" cy="5"/>
              </a:xfrm>
              <a:custGeom>
                <a:avLst/>
                <a:gdLst>
                  <a:gd name="T0" fmla="*/ 0 w 5"/>
                  <a:gd name="T1" fmla="*/ 0 h 2"/>
                  <a:gd name="T2" fmla="*/ 21 w 5"/>
                  <a:gd name="T3" fmla="*/ 13 h 2"/>
                  <a:gd name="T4" fmla="*/ 34 w 5"/>
                  <a:gd name="T5" fmla="*/ 13 h 2"/>
                  <a:gd name="T6" fmla="*/ 34 w 5"/>
                  <a:gd name="T7" fmla="*/ 13 h 2"/>
                  <a:gd name="T8" fmla="*/ 13 w 5"/>
                  <a:gd name="T9" fmla="*/ 8 h 2"/>
                  <a:gd name="T10" fmla="*/ 0 w 5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1" y="0"/>
                      <a:pt x="2" y="1"/>
                      <a:pt x="3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3" y="1"/>
                      <a:pt x="2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6" name="Freeform 234"/>
              <p:cNvSpPr>
                <a:spLocks/>
              </p:cNvSpPr>
              <p:nvPr/>
            </p:nvSpPr>
            <p:spPr bwMode="auto">
              <a:xfrm>
                <a:off x="1184" y="2036"/>
                <a:ext cx="18" cy="16"/>
              </a:xfrm>
              <a:custGeom>
                <a:avLst/>
                <a:gdLst>
                  <a:gd name="T0" fmla="*/ 0 w 7"/>
                  <a:gd name="T1" fmla="*/ 13 h 6"/>
                  <a:gd name="T2" fmla="*/ 39 w 7"/>
                  <a:gd name="T3" fmla="*/ 43 h 6"/>
                  <a:gd name="T4" fmla="*/ 46 w 7"/>
                  <a:gd name="T5" fmla="*/ 35 h 6"/>
                  <a:gd name="T6" fmla="*/ 13 w 7"/>
                  <a:gd name="T7" fmla="*/ 8 h 6"/>
                  <a:gd name="T8" fmla="*/ 0 w 7"/>
                  <a:gd name="T9" fmla="*/ 13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0" y="2"/>
                    </a:moveTo>
                    <a:cubicBezTo>
                      <a:pt x="1" y="1"/>
                      <a:pt x="5" y="6"/>
                      <a:pt x="6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3" y="0"/>
                      <a:pt x="2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7" name="Freeform 235"/>
              <p:cNvSpPr>
                <a:spLocks/>
              </p:cNvSpPr>
              <p:nvPr/>
            </p:nvSpPr>
            <p:spPr bwMode="auto">
              <a:xfrm>
                <a:off x="1187" y="2041"/>
                <a:ext cx="10" cy="8"/>
              </a:xfrm>
              <a:custGeom>
                <a:avLst/>
                <a:gdLst>
                  <a:gd name="T0" fmla="*/ 0 w 4"/>
                  <a:gd name="T1" fmla="*/ 0 h 3"/>
                  <a:gd name="T2" fmla="*/ 20 w 4"/>
                  <a:gd name="T3" fmla="*/ 13 h 3"/>
                  <a:gd name="T4" fmla="*/ 25 w 4"/>
                  <a:gd name="T5" fmla="*/ 21 h 3"/>
                  <a:gd name="T6" fmla="*/ 25 w 4"/>
                  <a:gd name="T7" fmla="*/ 21 h 3"/>
                  <a:gd name="T8" fmla="*/ 20 w 4"/>
                  <a:gd name="T9" fmla="*/ 8 h 3"/>
                  <a:gd name="T10" fmla="*/ 0 w 4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0"/>
                      <a:pt x="2" y="1"/>
                      <a:pt x="3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3" y="2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8" name="Freeform 236"/>
              <p:cNvSpPr>
                <a:spLocks/>
              </p:cNvSpPr>
              <p:nvPr/>
            </p:nvSpPr>
            <p:spPr bwMode="auto">
              <a:xfrm>
                <a:off x="1219" y="1985"/>
                <a:ext cx="13" cy="22"/>
              </a:xfrm>
              <a:custGeom>
                <a:avLst/>
                <a:gdLst>
                  <a:gd name="T0" fmla="*/ 34 w 5"/>
                  <a:gd name="T1" fmla="*/ 47 h 8"/>
                  <a:gd name="T2" fmla="*/ 21 w 5"/>
                  <a:gd name="T3" fmla="*/ 22 h 8"/>
                  <a:gd name="T4" fmla="*/ 8 w 5"/>
                  <a:gd name="T5" fmla="*/ 0 h 8"/>
                  <a:gd name="T6" fmla="*/ 0 w 5"/>
                  <a:gd name="T7" fmla="*/ 17 h 8"/>
                  <a:gd name="T8" fmla="*/ 13 w 5"/>
                  <a:gd name="T9" fmla="*/ 39 h 8"/>
                  <a:gd name="T10" fmla="*/ 34 w 5"/>
                  <a:gd name="T11" fmla="*/ 61 h 8"/>
                  <a:gd name="T12" fmla="*/ 34 w 5"/>
                  <a:gd name="T13" fmla="*/ 47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5" y="6"/>
                    </a:moveTo>
                    <a:cubicBezTo>
                      <a:pt x="5" y="6"/>
                      <a:pt x="4" y="4"/>
                      <a:pt x="3" y="3"/>
                    </a:cubicBezTo>
                    <a:cubicBezTo>
                      <a:pt x="2" y="2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2" y="5"/>
                    </a:cubicBezTo>
                    <a:cubicBezTo>
                      <a:pt x="4" y="6"/>
                      <a:pt x="5" y="8"/>
                      <a:pt x="5" y="8"/>
                    </a:cubicBezTo>
                    <a:lnTo>
                      <a:pt x="5" y="6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9" name="Freeform 237"/>
              <p:cNvSpPr>
                <a:spLocks/>
              </p:cNvSpPr>
              <p:nvPr/>
            </p:nvSpPr>
            <p:spPr bwMode="auto">
              <a:xfrm>
                <a:off x="1217" y="1993"/>
                <a:ext cx="12" cy="22"/>
              </a:xfrm>
              <a:custGeom>
                <a:avLst/>
                <a:gdLst>
                  <a:gd name="T0" fmla="*/ 29 w 5"/>
                  <a:gd name="T1" fmla="*/ 52 h 8"/>
                  <a:gd name="T2" fmla="*/ 24 w 5"/>
                  <a:gd name="T3" fmla="*/ 22 h 8"/>
                  <a:gd name="T4" fmla="*/ 5 w 5"/>
                  <a:gd name="T5" fmla="*/ 0 h 8"/>
                  <a:gd name="T6" fmla="*/ 0 w 5"/>
                  <a:gd name="T7" fmla="*/ 17 h 8"/>
                  <a:gd name="T8" fmla="*/ 17 w 5"/>
                  <a:gd name="T9" fmla="*/ 39 h 8"/>
                  <a:gd name="T10" fmla="*/ 24 w 5"/>
                  <a:gd name="T11" fmla="*/ 61 h 8"/>
                  <a:gd name="T12" fmla="*/ 29 w 5"/>
                  <a:gd name="T13" fmla="*/ 52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5" y="7"/>
                    </a:moveTo>
                    <a:cubicBezTo>
                      <a:pt x="5" y="6"/>
                      <a:pt x="5" y="4"/>
                      <a:pt x="4" y="3"/>
                    </a:cubicBezTo>
                    <a:cubicBezTo>
                      <a:pt x="3" y="2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2" y="4"/>
                      <a:pt x="3" y="5"/>
                    </a:cubicBezTo>
                    <a:cubicBezTo>
                      <a:pt x="4" y="7"/>
                      <a:pt x="5" y="8"/>
                      <a:pt x="4" y="8"/>
                    </a:cubicBezTo>
                    <a:lnTo>
                      <a:pt x="5" y="7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0" name="Freeform 238"/>
              <p:cNvSpPr>
                <a:spLocks/>
              </p:cNvSpPr>
              <p:nvPr/>
            </p:nvSpPr>
            <p:spPr bwMode="auto">
              <a:xfrm>
                <a:off x="1214" y="2001"/>
                <a:ext cx="18" cy="8"/>
              </a:xfrm>
              <a:custGeom>
                <a:avLst/>
                <a:gdLst>
                  <a:gd name="T0" fmla="*/ 0 w 7"/>
                  <a:gd name="T1" fmla="*/ 21 h 3"/>
                  <a:gd name="T2" fmla="*/ 46 w 7"/>
                  <a:gd name="T3" fmla="*/ 13 h 3"/>
                  <a:gd name="T4" fmla="*/ 46 w 7"/>
                  <a:gd name="T5" fmla="*/ 0 h 3"/>
                  <a:gd name="T6" fmla="*/ 0 w 7"/>
                  <a:gd name="T7" fmla="*/ 8 h 3"/>
                  <a:gd name="T8" fmla="*/ 0 w 7"/>
                  <a:gd name="T9" fmla="*/ 21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0" y="3"/>
                    </a:moveTo>
                    <a:cubicBezTo>
                      <a:pt x="0" y="2"/>
                      <a:pt x="6" y="3"/>
                      <a:pt x="7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1" y="0"/>
                      <a:pt x="0" y="1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1" name="Freeform 239"/>
              <p:cNvSpPr>
                <a:spLocks/>
              </p:cNvSpPr>
              <p:nvPr/>
            </p:nvSpPr>
            <p:spPr bwMode="auto">
              <a:xfrm>
                <a:off x="1212" y="2009"/>
                <a:ext cx="17" cy="8"/>
              </a:xfrm>
              <a:custGeom>
                <a:avLst/>
                <a:gdLst>
                  <a:gd name="T0" fmla="*/ 0 w 7"/>
                  <a:gd name="T1" fmla="*/ 21 h 3"/>
                  <a:gd name="T2" fmla="*/ 41 w 7"/>
                  <a:gd name="T3" fmla="*/ 13 h 3"/>
                  <a:gd name="T4" fmla="*/ 41 w 7"/>
                  <a:gd name="T5" fmla="*/ 0 h 3"/>
                  <a:gd name="T6" fmla="*/ 0 w 7"/>
                  <a:gd name="T7" fmla="*/ 8 h 3"/>
                  <a:gd name="T8" fmla="*/ 0 w 7"/>
                  <a:gd name="T9" fmla="*/ 21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0" y="3"/>
                    </a:moveTo>
                    <a:cubicBezTo>
                      <a:pt x="0" y="2"/>
                      <a:pt x="6" y="3"/>
                      <a:pt x="7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1" y="0"/>
                      <a:pt x="0" y="1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2" name="Freeform 240"/>
              <p:cNvSpPr>
                <a:spLocks/>
              </p:cNvSpPr>
              <p:nvPr/>
            </p:nvSpPr>
            <p:spPr bwMode="auto">
              <a:xfrm>
                <a:off x="1214" y="2015"/>
                <a:ext cx="13" cy="1"/>
              </a:xfrm>
              <a:custGeom>
                <a:avLst/>
                <a:gdLst>
                  <a:gd name="T0" fmla="*/ 0 w 5"/>
                  <a:gd name="T1" fmla="*/ 0 h 1"/>
                  <a:gd name="T2" fmla="*/ 21 w 5"/>
                  <a:gd name="T3" fmla="*/ 0 h 1"/>
                  <a:gd name="T4" fmla="*/ 34 w 5"/>
                  <a:gd name="T5" fmla="*/ 0 h 1"/>
                  <a:gd name="T6" fmla="*/ 34 w 5"/>
                  <a:gd name="T7" fmla="*/ 0 h 1"/>
                  <a:gd name="T8" fmla="*/ 13 w 5"/>
                  <a:gd name="T9" fmla="*/ 0 h 1"/>
                  <a:gd name="T10" fmla="*/ 0 w 5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3" name="Freeform 241"/>
              <p:cNvSpPr>
                <a:spLocks/>
              </p:cNvSpPr>
              <p:nvPr/>
            </p:nvSpPr>
            <p:spPr bwMode="auto">
              <a:xfrm>
                <a:off x="1214" y="2004"/>
                <a:ext cx="15" cy="3"/>
              </a:xfrm>
              <a:custGeom>
                <a:avLst/>
                <a:gdLst>
                  <a:gd name="T0" fmla="*/ 0 w 6"/>
                  <a:gd name="T1" fmla="*/ 9 h 1"/>
                  <a:gd name="T2" fmla="*/ 25 w 6"/>
                  <a:gd name="T3" fmla="*/ 9 h 1"/>
                  <a:gd name="T4" fmla="*/ 38 w 6"/>
                  <a:gd name="T5" fmla="*/ 9 h 1"/>
                  <a:gd name="T6" fmla="*/ 38 w 6"/>
                  <a:gd name="T7" fmla="*/ 9 h 1"/>
                  <a:gd name="T8" fmla="*/ 20 w 6"/>
                  <a:gd name="T9" fmla="*/ 9 h 1"/>
                  <a:gd name="T10" fmla="*/ 0 w 6"/>
                  <a:gd name="T11" fmla="*/ 9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1">
                    <a:moveTo>
                      <a:pt x="0" y="1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4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4" name="Freeform 242"/>
              <p:cNvSpPr>
                <a:spLocks/>
              </p:cNvSpPr>
              <p:nvPr/>
            </p:nvSpPr>
            <p:spPr bwMode="auto">
              <a:xfrm>
                <a:off x="1217" y="1991"/>
                <a:ext cx="17" cy="10"/>
              </a:xfrm>
              <a:custGeom>
                <a:avLst/>
                <a:gdLst>
                  <a:gd name="T0" fmla="*/ 0 w 7"/>
                  <a:gd name="T1" fmla="*/ 25 h 4"/>
                  <a:gd name="T2" fmla="*/ 41 w 7"/>
                  <a:gd name="T3" fmla="*/ 13 h 4"/>
                  <a:gd name="T4" fmla="*/ 41 w 7"/>
                  <a:gd name="T5" fmla="*/ 0 h 4"/>
                  <a:gd name="T6" fmla="*/ 5 w 7"/>
                  <a:gd name="T7" fmla="*/ 13 h 4"/>
                  <a:gd name="T8" fmla="*/ 0 w 7"/>
                  <a:gd name="T9" fmla="*/ 25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0" y="4"/>
                    </a:moveTo>
                    <a:cubicBezTo>
                      <a:pt x="1" y="2"/>
                      <a:pt x="7" y="2"/>
                      <a:pt x="7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1" y="0"/>
                      <a:pt x="1" y="2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5" name="Freeform 243"/>
              <p:cNvSpPr>
                <a:spLocks/>
              </p:cNvSpPr>
              <p:nvPr/>
            </p:nvSpPr>
            <p:spPr bwMode="auto">
              <a:xfrm>
                <a:off x="1354" y="1863"/>
                <a:ext cx="18" cy="10"/>
              </a:xfrm>
              <a:custGeom>
                <a:avLst/>
                <a:gdLst>
                  <a:gd name="T0" fmla="*/ 0 w 7"/>
                  <a:gd name="T1" fmla="*/ 25 h 4"/>
                  <a:gd name="T2" fmla="*/ 13 w 7"/>
                  <a:gd name="T3" fmla="*/ 8 h 4"/>
                  <a:gd name="T4" fmla="*/ 21 w 7"/>
                  <a:gd name="T5" fmla="*/ 0 h 4"/>
                  <a:gd name="T6" fmla="*/ 46 w 7"/>
                  <a:gd name="T7" fmla="*/ 20 h 4"/>
                  <a:gd name="T8" fmla="*/ 0 w 7"/>
                  <a:gd name="T9" fmla="*/ 25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0" y="4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3" y="3"/>
                      <a:pt x="0" y="3"/>
                      <a:pt x="0" y="4"/>
                    </a:cubicBez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6" name="Freeform 244"/>
              <p:cNvSpPr>
                <a:spLocks/>
              </p:cNvSpPr>
              <p:nvPr/>
            </p:nvSpPr>
            <p:spPr bwMode="auto">
              <a:xfrm>
                <a:off x="1344" y="1879"/>
                <a:ext cx="38" cy="10"/>
              </a:xfrm>
              <a:custGeom>
                <a:avLst/>
                <a:gdLst>
                  <a:gd name="T0" fmla="*/ 8 w 15"/>
                  <a:gd name="T1" fmla="*/ 8 h 4"/>
                  <a:gd name="T2" fmla="*/ 51 w 15"/>
                  <a:gd name="T3" fmla="*/ 0 h 4"/>
                  <a:gd name="T4" fmla="*/ 96 w 15"/>
                  <a:gd name="T5" fmla="*/ 0 h 4"/>
                  <a:gd name="T6" fmla="*/ 84 w 15"/>
                  <a:gd name="T7" fmla="*/ 20 h 4"/>
                  <a:gd name="T8" fmla="*/ 46 w 15"/>
                  <a:gd name="T9" fmla="*/ 20 h 4"/>
                  <a:gd name="T10" fmla="*/ 0 w 15"/>
                  <a:gd name="T11" fmla="*/ 25 h 4"/>
                  <a:gd name="T12" fmla="*/ 8 w 15"/>
                  <a:gd name="T13" fmla="*/ 8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4">
                    <a:moveTo>
                      <a:pt x="1" y="1"/>
                    </a:moveTo>
                    <a:cubicBezTo>
                      <a:pt x="2" y="0"/>
                      <a:pt x="5" y="0"/>
                      <a:pt x="8" y="0"/>
                    </a:cubicBezTo>
                    <a:cubicBezTo>
                      <a:pt x="10" y="0"/>
                      <a:pt x="15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4"/>
                      <a:pt x="9" y="3"/>
                      <a:pt x="7" y="3"/>
                    </a:cubicBezTo>
                    <a:cubicBezTo>
                      <a:pt x="3" y="3"/>
                      <a:pt x="0" y="3"/>
                      <a:pt x="0" y="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7" name="Freeform 245"/>
              <p:cNvSpPr>
                <a:spLocks/>
              </p:cNvSpPr>
              <p:nvPr/>
            </p:nvSpPr>
            <p:spPr bwMode="auto">
              <a:xfrm>
                <a:off x="1337" y="1892"/>
                <a:ext cx="35" cy="11"/>
              </a:xfrm>
              <a:custGeom>
                <a:avLst/>
                <a:gdLst>
                  <a:gd name="T0" fmla="*/ 13 w 14"/>
                  <a:gd name="T1" fmla="*/ 8 h 4"/>
                  <a:gd name="T2" fmla="*/ 50 w 14"/>
                  <a:gd name="T3" fmla="*/ 0 h 4"/>
                  <a:gd name="T4" fmla="*/ 88 w 14"/>
                  <a:gd name="T5" fmla="*/ 0 h 4"/>
                  <a:gd name="T6" fmla="*/ 75 w 14"/>
                  <a:gd name="T7" fmla="*/ 22 h 4"/>
                  <a:gd name="T8" fmla="*/ 45 w 14"/>
                  <a:gd name="T9" fmla="*/ 22 h 4"/>
                  <a:gd name="T10" fmla="*/ 0 w 14"/>
                  <a:gd name="T11" fmla="*/ 30 h 4"/>
                  <a:gd name="T12" fmla="*/ 13 w 14"/>
                  <a:gd name="T13" fmla="*/ 8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4">
                    <a:moveTo>
                      <a:pt x="2" y="1"/>
                    </a:moveTo>
                    <a:cubicBezTo>
                      <a:pt x="2" y="0"/>
                      <a:pt x="5" y="0"/>
                      <a:pt x="8" y="0"/>
                    </a:cubicBezTo>
                    <a:cubicBezTo>
                      <a:pt x="10" y="0"/>
                      <a:pt x="14" y="0"/>
                      <a:pt x="14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9" y="3"/>
                      <a:pt x="7" y="3"/>
                    </a:cubicBezTo>
                    <a:cubicBezTo>
                      <a:pt x="2" y="2"/>
                      <a:pt x="0" y="3"/>
                      <a:pt x="0" y="4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8" name="Freeform 246"/>
              <p:cNvSpPr>
                <a:spLocks/>
              </p:cNvSpPr>
              <p:nvPr/>
            </p:nvSpPr>
            <p:spPr bwMode="auto">
              <a:xfrm>
                <a:off x="1364" y="1865"/>
                <a:ext cx="18" cy="22"/>
              </a:xfrm>
              <a:custGeom>
                <a:avLst/>
                <a:gdLst>
                  <a:gd name="T0" fmla="*/ 0 w 7"/>
                  <a:gd name="T1" fmla="*/ 0 h 8"/>
                  <a:gd name="T2" fmla="*/ 46 w 7"/>
                  <a:gd name="T3" fmla="*/ 39 h 8"/>
                  <a:gd name="T4" fmla="*/ 39 w 7"/>
                  <a:gd name="T5" fmla="*/ 47 h 8"/>
                  <a:gd name="T6" fmla="*/ 26 w 7"/>
                  <a:gd name="T7" fmla="*/ 61 h 8"/>
                  <a:gd name="T8" fmla="*/ 0 w 7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0" y="0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5" y="7"/>
                      <a:pt x="2" y="3"/>
                      <a:pt x="0" y="0"/>
                    </a:cubicBez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9" name="Freeform 247"/>
              <p:cNvSpPr>
                <a:spLocks/>
              </p:cNvSpPr>
              <p:nvPr/>
            </p:nvSpPr>
            <p:spPr bwMode="auto">
              <a:xfrm>
                <a:off x="1352" y="1865"/>
                <a:ext cx="25" cy="35"/>
              </a:xfrm>
              <a:custGeom>
                <a:avLst/>
                <a:gdLst>
                  <a:gd name="T0" fmla="*/ 38 w 10"/>
                  <a:gd name="T1" fmla="*/ 94 h 13"/>
                  <a:gd name="T2" fmla="*/ 8 w 10"/>
                  <a:gd name="T3" fmla="*/ 13 h 13"/>
                  <a:gd name="T4" fmla="*/ 20 w 10"/>
                  <a:gd name="T5" fmla="*/ 0 h 13"/>
                  <a:gd name="T6" fmla="*/ 50 w 10"/>
                  <a:gd name="T7" fmla="*/ 73 h 13"/>
                  <a:gd name="T8" fmla="*/ 38 w 10"/>
                  <a:gd name="T9" fmla="*/ 94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6" y="13"/>
                    </a:moveTo>
                    <a:cubicBezTo>
                      <a:pt x="8" y="11"/>
                      <a:pt x="0" y="3"/>
                      <a:pt x="1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0" y="8"/>
                      <a:pt x="8" y="10"/>
                    </a:cubicBezTo>
                    <a:lnTo>
                      <a:pt x="6" y="13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0" name="Freeform 248"/>
              <p:cNvSpPr>
                <a:spLocks/>
              </p:cNvSpPr>
              <p:nvPr/>
            </p:nvSpPr>
            <p:spPr bwMode="auto">
              <a:xfrm>
                <a:off x="1329" y="1905"/>
                <a:ext cx="35" cy="16"/>
              </a:xfrm>
              <a:custGeom>
                <a:avLst/>
                <a:gdLst>
                  <a:gd name="T0" fmla="*/ 8 w 14"/>
                  <a:gd name="T1" fmla="*/ 21 h 6"/>
                  <a:gd name="T2" fmla="*/ 45 w 14"/>
                  <a:gd name="T3" fmla="*/ 8 h 6"/>
                  <a:gd name="T4" fmla="*/ 88 w 14"/>
                  <a:gd name="T5" fmla="*/ 0 h 6"/>
                  <a:gd name="T6" fmla="*/ 75 w 14"/>
                  <a:gd name="T7" fmla="*/ 21 h 6"/>
                  <a:gd name="T8" fmla="*/ 45 w 14"/>
                  <a:gd name="T9" fmla="*/ 29 h 6"/>
                  <a:gd name="T10" fmla="*/ 0 w 14"/>
                  <a:gd name="T11" fmla="*/ 43 h 6"/>
                  <a:gd name="T12" fmla="*/ 8 w 14"/>
                  <a:gd name="T13" fmla="*/ 21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6">
                    <a:moveTo>
                      <a:pt x="1" y="3"/>
                    </a:moveTo>
                    <a:cubicBezTo>
                      <a:pt x="1" y="2"/>
                      <a:pt x="5" y="1"/>
                      <a:pt x="7" y="1"/>
                    </a:cubicBezTo>
                    <a:cubicBezTo>
                      <a:pt x="10" y="0"/>
                      <a:pt x="14" y="0"/>
                      <a:pt x="14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9" y="4"/>
                      <a:pt x="7" y="4"/>
                    </a:cubicBezTo>
                    <a:cubicBezTo>
                      <a:pt x="3" y="4"/>
                      <a:pt x="0" y="5"/>
                      <a:pt x="0" y="6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1" name="Freeform 249"/>
              <p:cNvSpPr>
                <a:spLocks/>
              </p:cNvSpPr>
              <p:nvPr/>
            </p:nvSpPr>
            <p:spPr bwMode="auto">
              <a:xfrm>
                <a:off x="1324" y="1919"/>
                <a:ext cx="33" cy="18"/>
              </a:xfrm>
              <a:custGeom>
                <a:avLst/>
                <a:gdLst>
                  <a:gd name="T0" fmla="*/ 8 w 13"/>
                  <a:gd name="T1" fmla="*/ 21 h 7"/>
                  <a:gd name="T2" fmla="*/ 46 w 13"/>
                  <a:gd name="T3" fmla="*/ 8 h 7"/>
                  <a:gd name="T4" fmla="*/ 84 w 13"/>
                  <a:gd name="T5" fmla="*/ 0 h 7"/>
                  <a:gd name="T6" fmla="*/ 76 w 13"/>
                  <a:gd name="T7" fmla="*/ 21 h 7"/>
                  <a:gd name="T8" fmla="*/ 38 w 13"/>
                  <a:gd name="T9" fmla="*/ 26 h 7"/>
                  <a:gd name="T10" fmla="*/ 0 w 13"/>
                  <a:gd name="T11" fmla="*/ 46 h 7"/>
                  <a:gd name="T12" fmla="*/ 8 w 13"/>
                  <a:gd name="T13" fmla="*/ 21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7">
                    <a:moveTo>
                      <a:pt x="1" y="3"/>
                    </a:moveTo>
                    <a:cubicBezTo>
                      <a:pt x="1" y="2"/>
                      <a:pt x="4" y="1"/>
                      <a:pt x="7" y="1"/>
                    </a:cubicBezTo>
                    <a:cubicBezTo>
                      <a:pt x="9" y="0"/>
                      <a:pt x="13" y="0"/>
                      <a:pt x="13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4"/>
                      <a:pt x="8" y="4"/>
                      <a:pt x="6" y="4"/>
                    </a:cubicBezTo>
                    <a:cubicBezTo>
                      <a:pt x="2" y="4"/>
                      <a:pt x="0" y="6"/>
                      <a:pt x="0" y="7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2" name="Freeform 250"/>
              <p:cNvSpPr>
                <a:spLocks/>
              </p:cNvSpPr>
              <p:nvPr/>
            </p:nvSpPr>
            <p:spPr bwMode="auto">
              <a:xfrm>
                <a:off x="1342" y="1881"/>
                <a:ext cx="25" cy="32"/>
              </a:xfrm>
              <a:custGeom>
                <a:avLst/>
                <a:gdLst>
                  <a:gd name="T0" fmla="*/ 45 w 10"/>
                  <a:gd name="T1" fmla="*/ 85 h 12"/>
                  <a:gd name="T2" fmla="*/ 8 w 10"/>
                  <a:gd name="T3" fmla="*/ 21 h 12"/>
                  <a:gd name="T4" fmla="*/ 13 w 10"/>
                  <a:gd name="T5" fmla="*/ 0 h 12"/>
                  <a:gd name="T6" fmla="*/ 58 w 10"/>
                  <a:gd name="T7" fmla="*/ 72 h 12"/>
                  <a:gd name="T8" fmla="*/ 45 w 10"/>
                  <a:gd name="T9" fmla="*/ 85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7" y="12"/>
                    </a:moveTo>
                    <a:cubicBezTo>
                      <a:pt x="8" y="10"/>
                      <a:pt x="0" y="4"/>
                      <a:pt x="1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0" y="7"/>
                      <a:pt x="9" y="10"/>
                    </a:cubicBezTo>
                    <a:lnTo>
                      <a:pt x="7" y="12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3" name="Freeform 251"/>
              <p:cNvSpPr>
                <a:spLocks/>
              </p:cNvSpPr>
              <p:nvPr/>
            </p:nvSpPr>
            <p:spPr bwMode="auto">
              <a:xfrm>
                <a:off x="1334" y="1895"/>
                <a:ext cx="25" cy="32"/>
              </a:xfrm>
              <a:custGeom>
                <a:avLst/>
                <a:gdLst>
                  <a:gd name="T0" fmla="*/ 45 w 10"/>
                  <a:gd name="T1" fmla="*/ 85 h 12"/>
                  <a:gd name="T2" fmla="*/ 8 w 10"/>
                  <a:gd name="T3" fmla="*/ 21 h 12"/>
                  <a:gd name="T4" fmla="*/ 20 w 10"/>
                  <a:gd name="T5" fmla="*/ 0 h 12"/>
                  <a:gd name="T6" fmla="*/ 58 w 10"/>
                  <a:gd name="T7" fmla="*/ 64 h 12"/>
                  <a:gd name="T8" fmla="*/ 45 w 10"/>
                  <a:gd name="T9" fmla="*/ 85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7" y="12"/>
                    </a:moveTo>
                    <a:cubicBezTo>
                      <a:pt x="9" y="10"/>
                      <a:pt x="0" y="3"/>
                      <a:pt x="1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0" y="7"/>
                      <a:pt x="9" y="9"/>
                    </a:cubicBezTo>
                    <a:lnTo>
                      <a:pt x="7" y="12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4" name="Freeform 252"/>
              <p:cNvSpPr>
                <a:spLocks/>
              </p:cNvSpPr>
              <p:nvPr/>
            </p:nvSpPr>
            <p:spPr bwMode="auto">
              <a:xfrm>
                <a:off x="1319" y="1935"/>
                <a:ext cx="33" cy="21"/>
              </a:xfrm>
              <a:custGeom>
                <a:avLst/>
                <a:gdLst>
                  <a:gd name="T0" fmla="*/ 0 w 13"/>
                  <a:gd name="T1" fmla="*/ 34 h 8"/>
                  <a:gd name="T2" fmla="*/ 38 w 13"/>
                  <a:gd name="T3" fmla="*/ 13 h 8"/>
                  <a:gd name="T4" fmla="*/ 84 w 13"/>
                  <a:gd name="T5" fmla="*/ 0 h 8"/>
                  <a:gd name="T6" fmla="*/ 76 w 13"/>
                  <a:gd name="T7" fmla="*/ 21 h 8"/>
                  <a:gd name="T8" fmla="*/ 38 w 13"/>
                  <a:gd name="T9" fmla="*/ 34 h 8"/>
                  <a:gd name="T10" fmla="*/ 0 w 13"/>
                  <a:gd name="T11" fmla="*/ 55 h 8"/>
                  <a:gd name="T12" fmla="*/ 0 w 13"/>
                  <a:gd name="T13" fmla="*/ 34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0" y="5"/>
                    </a:moveTo>
                    <a:cubicBezTo>
                      <a:pt x="0" y="4"/>
                      <a:pt x="4" y="3"/>
                      <a:pt x="6" y="2"/>
                    </a:cubicBezTo>
                    <a:cubicBezTo>
                      <a:pt x="9" y="1"/>
                      <a:pt x="13" y="0"/>
                      <a:pt x="13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4"/>
                      <a:pt x="9" y="4"/>
                      <a:pt x="6" y="5"/>
                    </a:cubicBezTo>
                    <a:cubicBezTo>
                      <a:pt x="3" y="6"/>
                      <a:pt x="0" y="7"/>
                      <a:pt x="0" y="8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5" name="Freeform 253"/>
              <p:cNvSpPr>
                <a:spLocks/>
              </p:cNvSpPr>
              <p:nvPr/>
            </p:nvSpPr>
            <p:spPr bwMode="auto">
              <a:xfrm>
                <a:off x="1314" y="1948"/>
                <a:ext cx="33" cy="24"/>
              </a:xfrm>
              <a:custGeom>
                <a:avLst/>
                <a:gdLst>
                  <a:gd name="T0" fmla="*/ 0 w 13"/>
                  <a:gd name="T1" fmla="*/ 35 h 9"/>
                  <a:gd name="T2" fmla="*/ 46 w 13"/>
                  <a:gd name="T3" fmla="*/ 13 h 9"/>
                  <a:gd name="T4" fmla="*/ 84 w 13"/>
                  <a:gd name="T5" fmla="*/ 0 h 9"/>
                  <a:gd name="T6" fmla="*/ 76 w 13"/>
                  <a:gd name="T7" fmla="*/ 21 h 9"/>
                  <a:gd name="T8" fmla="*/ 46 w 13"/>
                  <a:gd name="T9" fmla="*/ 35 h 9"/>
                  <a:gd name="T10" fmla="*/ 0 w 13"/>
                  <a:gd name="T11" fmla="*/ 64 h 9"/>
                  <a:gd name="T12" fmla="*/ 0 w 13"/>
                  <a:gd name="T13" fmla="*/ 35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1" y="4"/>
                      <a:pt x="4" y="3"/>
                      <a:pt x="7" y="2"/>
                    </a:cubicBezTo>
                    <a:cubicBezTo>
                      <a:pt x="9" y="1"/>
                      <a:pt x="13" y="0"/>
                      <a:pt x="13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5"/>
                      <a:pt x="9" y="5"/>
                      <a:pt x="7" y="5"/>
                    </a:cubicBezTo>
                    <a:cubicBezTo>
                      <a:pt x="2" y="6"/>
                      <a:pt x="0" y="8"/>
                      <a:pt x="0" y="9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6" name="Freeform 254"/>
              <p:cNvSpPr>
                <a:spLocks/>
              </p:cNvSpPr>
              <p:nvPr/>
            </p:nvSpPr>
            <p:spPr bwMode="auto">
              <a:xfrm>
                <a:off x="1327" y="1913"/>
                <a:ext cx="27" cy="32"/>
              </a:xfrm>
              <a:custGeom>
                <a:avLst/>
                <a:gdLst>
                  <a:gd name="T0" fmla="*/ 54 w 11"/>
                  <a:gd name="T1" fmla="*/ 85 h 12"/>
                  <a:gd name="T2" fmla="*/ 5 w 11"/>
                  <a:gd name="T3" fmla="*/ 21 h 12"/>
                  <a:gd name="T4" fmla="*/ 12 w 11"/>
                  <a:gd name="T5" fmla="*/ 0 h 12"/>
                  <a:gd name="T6" fmla="*/ 61 w 11"/>
                  <a:gd name="T7" fmla="*/ 64 h 12"/>
                  <a:gd name="T8" fmla="*/ 54 w 11"/>
                  <a:gd name="T9" fmla="*/ 85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2">
                    <a:moveTo>
                      <a:pt x="9" y="12"/>
                    </a:moveTo>
                    <a:cubicBezTo>
                      <a:pt x="9" y="9"/>
                      <a:pt x="0" y="4"/>
                      <a:pt x="1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1" y="6"/>
                      <a:pt x="10" y="9"/>
                    </a:cubicBezTo>
                    <a:lnTo>
                      <a:pt x="9" y="12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7" name="Freeform 255"/>
              <p:cNvSpPr>
                <a:spLocks/>
              </p:cNvSpPr>
              <p:nvPr/>
            </p:nvSpPr>
            <p:spPr bwMode="auto">
              <a:xfrm>
                <a:off x="1322" y="1927"/>
                <a:ext cx="27" cy="32"/>
              </a:xfrm>
              <a:custGeom>
                <a:avLst/>
                <a:gdLst>
                  <a:gd name="T0" fmla="*/ 54 w 11"/>
                  <a:gd name="T1" fmla="*/ 85 h 12"/>
                  <a:gd name="T2" fmla="*/ 5 w 11"/>
                  <a:gd name="T3" fmla="*/ 21 h 12"/>
                  <a:gd name="T4" fmla="*/ 12 w 11"/>
                  <a:gd name="T5" fmla="*/ 0 h 12"/>
                  <a:gd name="T6" fmla="*/ 61 w 11"/>
                  <a:gd name="T7" fmla="*/ 64 h 12"/>
                  <a:gd name="T8" fmla="*/ 54 w 11"/>
                  <a:gd name="T9" fmla="*/ 85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2">
                    <a:moveTo>
                      <a:pt x="9" y="12"/>
                    </a:moveTo>
                    <a:cubicBezTo>
                      <a:pt x="9" y="9"/>
                      <a:pt x="0" y="4"/>
                      <a:pt x="1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1" y="6"/>
                      <a:pt x="10" y="9"/>
                    </a:cubicBezTo>
                    <a:lnTo>
                      <a:pt x="9" y="12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8" name="Freeform 256"/>
              <p:cNvSpPr>
                <a:spLocks/>
              </p:cNvSpPr>
              <p:nvPr/>
            </p:nvSpPr>
            <p:spPr bwMode="auto">
              <a:xfrm>
                <a:off x="1314" y="1964"/>
                <a:ext cx="28" cy="32"/>
              </a:xfrm>
              <a:custGeom>
                <a:avLst/>
                <a:gdLst>
                  <a:gd name="T0" fmla="*/ 0 w 11"/>
                  <a:gd name="T1" fmla="*/ 56 h 12"/>
                  <a:gd name="T2" fmla="*/ 33 w 11"/>
                  <a:gd name="T3" fmla="*/ 21 h 12"/>
                  <a:gd name="T4" fmla="*/ 71 w 11"/>
                  <a:gd name="T5" fmla="*/ 0 h 12"/>
                  <a:gd name="T6" fmla="*/ 71 w 11"/>
                  <a:gd name="T7" fmla="*/ 29 h 12"/>
                  <a:gd name="T8" fmla="*/ 38 w 11"/>
                  <a:gd name="T9" fmla="*/ 43 h 12"/>
                  <a:gd name="T10" fmla="*/ 0 w 11"/>
                  <a:gd name="T11" fmla="*/ 85 h 12"/>
                  <a:gd name="T12" fmla="*/ 0 w 11"/>
                  <a:gd name="T13" fmla="*/ 56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cubicBezTo>
                      <a:pt x="0" y="7"/>
                      <a:pt x="3" y="4"/>
                      <a:pt x="5" y="3"/>
                    </a:cubicBezTo>
                    <a:cubicBezTo>
                      <a:pt x="8" y="2"/>
                      <a:pt x="11" y="0"/>
                      <a:pt x="11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5"/>
                      <a:pt x="8" y="5"/>
                      <a:pt x="6" y="6"/>
                    </a:cubicBezTo>
                    <a:cubicBezTo>
                      <a:pt x="2" y="8"/>
                      <a:pt x="0" y="11"/>
                      <a:pt x="0" y="12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9" name="Freeform 257"/>
              <p:cNvSpPr>
                <a:spLocks/>
              </p:cNvSpPr>
              <p:nvPr/>
            </p:nvSpPr>
            <p:spPr bwMode="auto">
              <a:xfrm>
                <a:off x="1312" y="1977"/>
                <a:ext cx="30" cy="32"/>
              </a:xfrm>
              <a:custGeom>
                <a:avLst/>
                <a:gdLst>
                  <a:gd name="T0" fmla="*/ 0 w 12"/>
                  <a:gd name="T1" fmla="*/ 56 h 12"/>
                  <a:gd name="T2" fmla="*/ 38 w 12"/>
                  <a:gd name="T3" fmla="*/ 21 h 12"/>
                  <a:gd name="T4" fmla="*/ 75 w 12"/>
                  <a:gd name="T5" fmla="*/ 0 h 12"/>
                  <a:gd name="T6" fmla="*/ 70 w 12"/>
                  <a:gd name="T7" fmla="*/ 29 h 12"/>
                  <a:gd name="T8" fmla="*/ 38 w 12"/>
                  <a:gd name="T9" fmla="*/ 43 h 12"/>
                  <a:gd name="T10" fmla="*/ 0 w 12"/>
                  <a:gd name="T11" fmla="*/ 85 h 12"/>
                  <a:gd name="T12" fmla="*/ 0 w 12"/>
                  <a:gd name="T13" fmla="*/ 56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cubicBezTo>
                      <a:pt x="0" y="7"/>
                      <a:pt x="3" y="4"/>
                      <a:pt x="6" y="3"/>
                    </a:cubicBezTo>
                    <a:cubicBezTo>
                      <a:pt x="8" y="2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5"/>
                      <a:pt x="9" y="5"/>
                      <a:pt x="6" y="6"/>
                    </a:cubicBezTo>
                    <a:cubicBezTo>
                      <a:pt x="3" y="8"/>
                      <a:pt x="0" y="11"/>
                      <a:pt x="0" y="12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0" name="Freeform 258"/>
              <p:cNvSpPr>
                <a:spLocks/>
              </p:cNvSpPr>
              <p:nvPr/>
            </p:nvSpPr>
            <p:spPr bwMode="auto">
              <a:xfrm>
                <a:off x="1317" y="1948"/>
                <a:ext cx="27" cy="27"/>
              </a:xfrm>
              <a:custGeom>
                <a:avLst/>
                <a:gdLst>
                  <a:gd name="T0" fmla="*/ 61 w 11"/>
                  <a:gd name="T1" fmla="*/ 73 h 10"/>
                  <a:gd name="T2" fmla="*/ 5 w 11"/>
                  <a:gd name="T3" fmla="*/ 22 h 10"/>
                  <a:gd name="T4" fmla="*/ 5 w 11"/>
                  <a:gd name="T5" fmla="*/ 0 h 10"/>
                  <a:gd name="T6" fmla="*/ 61 w 11"/>
                  <a:gd name="T7" fmla="*/ 51 h 10"/>
                  <a:gd name="T8" fmla="*/ 61 w 11"/>
                  <a:gd name="T9" fmla="*/ 7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10" y="10"/>
                    </a:moveTo>
                    <a:cubicBezTo>
                      <a:pt x="10" y="8"/>
                      <a:pt x="0" y="4"/>
                      <a:pt x="1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1" y="4"/>
                      <a:pt x="10" y="7"/>
                    </a:cubicBez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1" name="Freeform 259"/>
              <p:cNvSpPr>
                <a:spLocks/>
              </p:cNvSpPr>
              <p:nvPr/>
            </p:nvSpPr>
            <p:spPr bwMode="auto">
              <a:xfrm>
                <a:off x="1312" y="1961"/>
                <a:ext cx="30" cy="30"/>
              </a:xfrm>
              <a:custGeom>
                <a:avLst/>
                <a:gdLst>
                  <a:gd name="T0" fmla="*/ 70 w 12"/>
                  <a:gd name="T1" fmla="*/ 82 h 11"/>
                  <a:gd name="T2" fmla="*/ 8 w 12"/>
                  <a:gd name="T3" fmla="*/ 30 h 11"/>
                  <a:gd name="T4" fmla="*/ 8 w 12"/>
                  <a:gd name="T5" fmla="*/ 0 h 11"/>
                  <a:gd name="T6" fmla="*/ 70 w 12"/>
                  <a:gd name="T7" fmla="*/ 60 h 11"/>
                  <a:gd name="T8" fmla="*/ 70 w 12"/>
                  <a:gd name="T9" fmla="*/ 82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11" y="11"/>
                    </a:moveTo>
                    <a:cubicBezTo>
                      <a:pt x="11" y="8"/>
                      <a:pt x="0" y="5"/>
                      <a:pt x="1" y="4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2" y="5"/>
                      <a:pt x="11" y="8"/>
                    </a:cubicBezTo>
                    <a:lnTo>
                      <a:pt x="11" y="11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2" name="Freeform 260"/>
              <p:cNvSpPr>
                <a:spLocks/>
              </p:cNvSpPr>
              <p:nvPr/>
            </p:nvSpPr>
            <p:spPr bwMode="auto">
              <a:xfrm>
                <a:off x="1357" y="1873"/>
                <a:ext cx="12" cy="19"/>
              </a:xfrm>
              <a:custGeom>
                <a:avLst/>
                <a:gdLst>
                  <a:gd name="T0" fmla="*/ 29 w 5"/>
                  <a:gd name="T1" fmla="*/ 52 h 7"/>
                  <a:gd name="T2" fmla="*/ 5 w 5"/>
                  <a:gd name="T3" fmla="*/ 14 h 7"/>
                  <a:gd name="T4" fmla="*/ 0 w 5"/>
                  <a:gd name="T5" fmla="*/ 0 h 7"/>
                  <a:gd name="T6" fmla="*/ 0 w 5"/>
                  <a:gd name="T7" fmla="*/ 0 h 7"/>
                  <a:gd name="T8" fmla="*/ 17 w 5"/>
                  <a:gd name="T9" fmla="*/ 22 h 7"/>
                  <a:gd name="T10" fmla="*/ 29 w 5"/>
                  <a:gd name="T11" fmla="*/ 52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5" y="7"/>
                    </a:moveTo>
                    <a:cubicBezTo>
                      <a:pt x="4" y="6"/>
                      <a:pt x="3" y="4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4" y="5"/>
                      <a:pt x="4" y="6"/>
                      <a:pt x="5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3" name="Freeform 261"/>
              <p:cNvSpPr>
                <a:spLocks/>
              </p:cNvSpPr>
              <p:nvPr/>
            </p:nvSpPr>
            <p:spPr bwMode="auto">
              <a:xfrm>
                <a:off x="1347" y="1889"/>
                <a:ext cx="12" cy="19"/>
              </a:xfrm>
              <a:custGeom>
                <a:avLst/>
                <a:gdLst>
                  <a:gd name="T0" fmla="*/ 29 w 5"/>
                  <a:gd name="T1" fmla="*/ 52 h 7"/>
                  <a:gd name="T2" fmla="*/ 12 w 5"/>
                  <a:gd name="T3" fmla="*/ 14 h 7"/>
                  <a:gd name="T4" fmla="*/ 0 w 5"/>
                  <a:gd name="T5" fmla="*/ 0 h 7"/>
                  <a:gd name="T6" fmla="*/ 0 w 5"/>
                  <a:gd name="T7" fmla="*/ 0 h 7"/>
                  <a:gd name="T8" fmla="*/ 17 w 5"/>
                  <a:gd name="T9" fmla="*/ 22 h 7"/>
                  <a:gd name="T10" fmla="*/ 29 w 5"/>
                  <a:gd name="T11" fmla="*/ 52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5" y="7"/>
                    </a:moveTo>
                    <a:cubicBezTo>
                      <a:pt x="5" y="6"/>
                      <a:pt x="3" y="4"/>
                      <a:pt x="2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4" y="4"/>
                      <a:pt x="5" y="6"/>
                      <a:pt x="5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4" name="Freeform 262"/>
              <p:cNvSpPr>
                <a:spLocks/>
              </p:cNvSpPr>
              <p:nvPr/>
            </p:nvSpPr>
            <p:spPr bwMode="auto">
              <a:xfrm>
                <a:off x="1339" y="1903"/>
                <a:ext cx="15" cy="18"/>
              </a:xfrm>
              <a:custGeom>
                <a:avLst/>
                <a:gdLst>
                  <a:gd name="T0" fmla="*/ 38 w 6"/>
                  <a:gd name="T1" fmla="*/ 46 h 7"/>
                  <a:gd name="T2" fmla="*/ 13 w 6"/>
                  <a:gd name="T3" fmla="*/ 13 h 7"/>
                  <a:gd name="T4" fmla="*/ 0 w 6"/>
                  <a:gd name="T5" fmla="*/ 0 h 7"/>
                  <a:gd name="T6" fmla="*/ 0 w 6"/>
                  <a:gd name="T7" fmla="*/ 0 h 7"/>
                  <a:gd name="T8" fmla="*/ 20 w 6"/>
                  <a:gd name="T9" fmla="*/ 21 h 7"/>
                  <a:gd name="T10" fmla="*/ 38 w 6"/>
                  <a:gd name="T11" fmla="*/ 46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7">
                    <a:moveTo>
                      <a:pt x="6" y="7"/>
                    </a:moveTo>
                    <a:cubicBezTo>
                      <a:pt x="5" y="5"/>
                      <a:pt x="3" y="3"/>
                      <a:pt x="2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" y="1"/>
                      <a:pt x="3" y="3"/>
                    </a:cubicBezTo>
                    <a:cubicBezTo>
                      <a:pt x="5" y="4"/>
                      <a:pt x="5" y="5"/>
                      <a:pt x="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5" name="Freeform 263"/>
              <p:cNvSpPr>
                <a:spLocks/>
              </p:cNvSpPr>
              <p:nvPr/>
            </p:nvSpPr>
            <p:spPr bwMode="auto">
              <a:xfrm>
                <a:off x="1332" y="1924"/>
                <a:ext cx="17" cy="13"/>
              </a:xfrm>
              <a:custGeom>
                <a:avLst/>
                <a:gdLst>
                  <a:gd name="T0" fmla="*/ 41 w 7"/>
                  <a:gd name="T1" fmla="*/ 34 h 5"/>
                  <a:gd name="T2" fmla="*/ 12 w 7"/>
                  <a:gd name="T3" fmla="*/ 8 h 5"/>
                  <a:gd name="T4" fmla="*/ 0 w 7"/>
                  <a:gd name="T5" fmla="*/ 0 h 5"/>
                  <a:gd name="T6" fmla="*/ 0 w 7"/>
                  <a:gd name="T7" fmla="*/ 0 h 5"/>
                  <a:gd name="T8" fmla="*/ 24 w 7"/>
                  <a:gd name="T9" fmla="*/ 13 h 5"/>
                  <a:gd name="T10" fmla="*/ 41 w 7"/>
                  <a:gd name="T11" fmla="*/ 34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7" y="5"/>
                    </a:moveTo>
                    <a:cubicBezTo>
                      <a:pt x="6" y="4"/>
                      <a:pt x="4" y="3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" y="1"/>
                      <a:pt x="4" y="2"/>
                    </a:cubicBezTo>
                    <a:cubicBezTo>
                      <a:pt x="5" y="3"/>
                      <a:pt x="6" y="4"/>
                      <a:pt x="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6" name="Freeform 264"/>
              <p:cNvSpPr>
                <a:spLocks/>
              </p:cNvSpPr>
              <p:nvPr/>
            </p:nvSpPr>
            <p:spPr bwMode="auto">
              <a:xfrm>
                <a:off x="1327" y="1935"/>
                <a:ext cx="17" cy="16"/>
              </a:xfrm>
              <a:custGeom>
                <a:avLst/>
                <a:gdLst>
                  <a:gd name="T0" fmla="*/ 41 w 7"/>
                  <a:gd name="T1" fmla="*/ 43 h 6"/>
                  <a:gd name="T2" fmla="*/ 12 w 7"/>
                  <a:gd name="T3" fmla="*/ 13 h 6"/>
                  <a:gd name="T4" fmla="*/ 0 w 7"/>
                  <a:gd name="T5" fmla="*/ 8 h 6"/>
                  <a:gd name="T6" fmla="*/ 0 w 7"/>
                  <a:gd name="T7" fmla="*/ 0 h 6"/>
                  <a:gd name="T8" fmla="*/ 24 w 7"/>
                  <a:gd name="T9" fmla="*/ 21 h 6"/>
                  <a:gd name="T10" fmla="*/ 41 w 7"/>
                  <a:gd name="T11" fmla="*/ 43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7" y="6"/>
                    </a:moveTo>
                    <a:cubicBezTo>
                      <a:pt x="6" y="5"/>
                      <a:pt x="4" y="4"/>
                      <a:pt x="2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5"/>
                      <a:pt x="7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7" name="Freeform 265"/>
              <p:cNvSpPr>
                <a:spLocks/>
              </p:cNvSpPr>
              <p:nvPr/>
            </p:nvSpPr>
            <p:spPr bwMode="auto">
              <a:xfrm>
                <a:off x="1322" y="1956"/>
                <a:ext cx="17" cy="13"/>
              </a:xfrm>
              <a:custGeom>
                <a:avLst/>
                <a:gdLst>
                  <a:gd name="T0" fmla="*/ 41 w 7"/>
                  <a:gd name="T1" fmla="*/ 34 h 5"/>
                  <a:gd name="T2" fmla="*/ 12 w 7"/>
                  <a:gd name="T3" fmla="*/ 13 h 5"/>
                  <a:gd name="T4" fmla="*/ 0 w 7"/>
                  <a:gd name="T5" fmla="*/ 0 h 5"/>
                  <a:gd name="T6" fmla="*/ 0 w 7"/>
                  <a:gd name="T7" fmla="*/ 0 h 5"/>
                  <a:gd name="T8" fmla="*/ 24 w 7"/>
                  <a:gd name="T9" fmla="*/ 13 h 5"/>
                  <a:gd name="T10" fmla="*/ 41 w 7"/>
                  <a:gd name="T11" fmla="*/ 34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7" y="5"/>
                    </a:moveTo>
                    <a:cubicBezTo>
                      <a:pt x="6" y="4"/>
                      <a:pt x="4" y="3"/>
                      <a:pt x="2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" y="1"/>
                      <a:pt x="4" y="2"/>
                    </a:cubicBezTo>
                    <a:cubicBezTo>
                      <a:pt x="6" y="3"/>
                      <a:pt x="6" y="4"/>
                      <a:pt x="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8" name="Freeform 266"/>
              <p:cNvSpPr>
                <a:spLocks/>
              </p:cNvSpPr>
              <p:nvPr/>
            </p:nvSpPr>
            <p:spPr bwMode="auto">
              <a:xfrm>
                <a:off x="1317" y="1972"/>
                <a:ext cx="20" cy="13"/>
              </a:xfrm>
              <a:custGeom>
                <a:avLst/>
                <a:gdLst>
                  <a:gd name="T0" fmla="*/ 50 w 8"/>
                  <a:gd name="T1" fmla="*/ 34 h 5"/>
                  <a:gd name="T2" fmla="*/ 20 w 8"/>
                  <a:gd name="T3" fmla="*/ 8 h 5"/>
                  <a:gd name="T4" fmla="*/ 0 w 8"/>
                  <a:gd name="T5" fmla="*/ 0 h 5"/>
                  <a:gd name="T6" fmla="*/ 0 w 8"/>
                  <a:gd name="T7" fmla="*/ 0 h 5"/>
                  <a:gd name="T8" fmla="*/ 33 w 8"/>
                  <a:gd name="T9" fmla="*/ 13 h 5"/>
                  <a:gd name="T10" fmla="*/ 50 w 8"/>
                  <a:gd name="T11" fmla="*/ 34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8" y="5"/>
                    </a:moveTo>
                    <a:cubicBezTo>
                      <a:pt x="7" y="3"/>
                      <a:pt x="5" y="2"/>
                      <a:pt x="3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3" y="1"/>
                      <a:pt x="5" y="2"/>
                    </a:cubicBezTo>
                    <a:cubicBezTo>
                      <a:pt x="6" y="2"/>
                      <a:pt x="7" y="3"/>
                      <a:pt x="8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9" name="Freeform 267"/>
              <p:cNvSpPr>
                <a:spLocks/>
              </p:cNvSpPr>
              <p:nvPr/>
            </p:nvSpPr>
            <p:spPr bwMode="auto">
              <a:xfrm>
                <a:off x="1567" y="2036"/>
                <a:ext cx="25" cy="32"/>
              </a:xfrm>
              <a:custGeom>
                <a:avLst/>
                <a:gdLst>
                  <a:gd name="T0" fmla="*/ 63 w 10"/>
                  <a:gd name="T1" fmla="*/ 21 h 12"/>
                  <a:gd name="T2" fmla="*/ 33 w 10"/>
                  <a:gd name="T3" fmla="*/ 64 h 12"/>
                  <a:gd name="T4" fmla="*/ 0 w 10"/>
                  <a:gd name="T5" fmla="*/ 85 h 12"/>
                  <a:gd name="T6" fmla="*/ 0 w 10"/>
                  <a:gd name="T7" fmla="*/ 64 h 12"/>
                  <a:gd name="T8" fmla="*/ 25 w 10"/>
                  <a:gd name="T9" fmla="*/ 43 h 12"/>
                  <a:gd name="T10" fmla="*/ 58 w 10"/>
                  <a:gd name="T11" fmla="*/ 0 h 12"/>
                  <a:gd name="T12" fmla="*/ 63 w 10"/>
                  <a:gd name="T13" fmla="*/ 21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12">
                    <a:moveTo>
                      <a:pt x="10" y="3"/>
                    </a:moveTo>
                    <a:cubicBezTo>
                      <a:pt x="10" y="4"/>
                      <a:pt x="7" y="7"/>
                      <a:pt x="5" y="9"/>
                    </a:cubicBezTo>
                    <a:cubicBezTo>
                      <a:pt x="3" y="10"/>
                      <a:pt x="0" y="12"/>
                      <a:pt x="0" y="1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2" y="7"/>
                      <a:pt x="4" y="6"/>
                    </a:cubicBezTo>
                    <a:cubicBezTo>
                      <a:pt x="7" y="3"/>
                      <a:pt x="9" y="1"/>
                      <a:pt x="9" y="0"/>
                    </a:cubicBez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0" name="Freeform 268"/>
              <p:cNvSpPr>
                <a:spLocks/>
              </p:cNvSpPr>
              <p:nvPr/>
            </p:nvSpPr>
            <p:spPr bwMode="auto">
              <a:xfrm>
                <a:off x="1567" y="2033"/>
                <a:ext cx="20" cy="22"/>
              </a:xfrm>
              <a:custGeom>
                <a:avLst/>
                <a:gdLst>
                  <a:gd name="T0" fmla="*/ 33 w 8"/>
                  <a:gd name="T1" fmla="*/ 30 h 8"/>
                  <a:gd name="T2" fmla="*/ 0 w 8"/>
                  <a:gd name="T3" fmla="*/ 61 h 8"/>
                  <a:gd name="T4" fmla="*/ 0 w 8"/>
                  <a:gd name="T5" fmla="*/ 30 h 8"/>
                  <a:gd name="T6" fmla="*/ 25 w 8"/>
                  <a:gd name="T7" fmla="*/ 8 h 8"/>
                  <a:gd name="T8" fmla="*/ 38 w 8"/>
                  <a:gd name="T9" fmla="*/ 0 h 8"/>
                  <a:gd name="T10" fmla="*/ 50 w 8"/>
                  <a:gd name="T11" fmla="*/ 8 h 8"/>
                  <a:gd name="T12" fmla="*/ 33 w 8"/>
                  <a:gd name="T13" fmla="*/ 30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5" y="4"/>
                    </a:moveTo>
                    <a:cubicBezTo>
                      <a:pt x="3" y="5"/>
                      <a:pt x="0" y="8"/>
                      <a:pt x="0" y="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2" y="2"/>
                      <a:pt x="4" y="1"/>
                    </a:cubicBezTo>
                    <a:cubicBezTo>
                      <a:pt x="5" y="1"/>
                      <a:pt x="5" y="0"/>
                      <a:pt x="6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2"/>
                      <a:pt x="6" y="3"/>
                      <a:pt x="5" y="4"/>
                    </a:cubicBez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1" name="Freeform 269"/>
              <p:cNvSpPr>
                <a:spLocks/>
              </p:cNvSpPr>
              <p:nvPr/>
            </p:nvSpPr>
            <p:spPr bwMode="auto">
              <a:xfrm>
                <a:off x="1562" y="2020"/>
                <a:ext cx="10" cy="13"/>
              </a:xfrm>
              <a:custGeom>
                <a:avLst/>
                <a:gdLst>
                  <a:gd name="T0" fmla="*/ 8 w 4"/>
                  <a:gd name="T1" fmla="*/ 34 h 5"/>
                  <a:gd name="T2" fmla="*/ 8 w 4"/>
                  <a:gd name="T3" fmla="*/ 13 h 5"/>
                  <a:gd name="T4" fmla="*/ 13 w 4"/>
                  <a:gd name="T5" fmla="*/ 0 h 5"/>
                  <a:gd name="T6" fmla="*/ 25 w 4"/>
                  <a:gd name="T7" fmla="*/ 13 h 5"/>
                  <a:gd name="T8" fmla="*/ 8 w 4"/>
                  <a:gd name="T9" fmla="*/ 34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5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4"/>
                      <a:pt x="1" y="5"/>
                      <a:pt x="1" y="5"/>
                    </a:cubicBez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2" name="Freeform 270"/>
              <p:cNvSpPr>
                <a:spLocks/>
              </p:cNvSpPr>
              <p:nvPr/>
            </p:nvSpPr>
            <p:spPr bwMode="auto">
              <a:xfrm>
                <a:off x="1562" y="2025"/>
                <a:ext cx="30" cy="22"/>
              </a:xfrm>
              <a:custGeom>
                <a:avLst/>
                <a:gdLst>
                  <a:gd name="T0" fmla="*/ 0 w 12"/>
                  <a:gd name="T1" fmla="*/ 0 h 8"/>
                  <a:gd name="T2" fmla="*/ 70 w 12"/>
                  <a:gd name="T3" fmla="*/ 30 h 8"/>
                  <a:gd name="T4" fmla="*/ 75 w 12"/>
                  <a:gd name="T5" fmla="*/ 61 h 8"/>
                  <a:gd name="T6" fmla="*/ 8 w 12"/>
                  <a:gd name="T7" fmla="*/ 30 h 8"/>
                  <a:gd name="T8" fmla="*/ 0 w 12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0" y="0"/>
                    </a:moveTo>
                    <a:cubicBezTo>
                      <a:pt x="1" y="3"/>
                      <a:pt x="11" y="3"/>
                      <a:pt x="11" y="4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7"/>
                      <a:pt x="1" y="6"/>
                      <a:pt x="1" y="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3" name="Freeform 271"/>
              <p:cNvSpPr>
                <a:spLocks/>
              </p:cNvSpPr>
              <p:nvPr/>
            </p:nvSpPr>
            <p:spPr bwMode="auto">
              <a:xfrm>
                <a:off x="1564" y="2031"/>
                <a:ext cx="23" cy="5"/>
              </a:xfrm>
              <a:custGeom>
                <a:avLst/>
                <a:gdLst>
                  <a:gd name="T0" fmla="*/ 0 w 9"/>
                  <a:gd name="T1" fmla="*/ 0 h 2"/>
                  <a:gd name="T2" fmla="*/ 38 w 9"/>
                  <a:gd name="T3" fmla="*/ 13 h 2"/>
                  <a:gd name="T4" fmla="*/ 59 w 9"/>
                  <a:gd name="T5" fmla="*/ 13 h 2"/>
                  <a:gd name="T6" fmla="*/ 59 w 9"/>
                  <a:gd name="T7" fmla="*/ 13 h 2"/>
                  <a:gd name="T8" fmla="*/ 26 w 9"/>
                  <a:gd name="T9" fmla="*/ 13 h 2"/>
                  <a:gd name="T10" fmla="*/ 0 w 9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cubicBezTo>
                      <a:pt x="2" y="1"/>
                      <a:pt x="4" y="1"/>
                      <a:pt x="6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2"/>
                      <a:pt x="4" y="2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4" name="Freeform 272"/>
              <p:cNvSpPr>
                <a:spLocks/>
              </p:cNvSpPr>
              <p:nvPr/>
            </p:nvSpPr>
            <p:spPr bwMode="auto">
              <a:xfrm>
                <a:off x="1539" y="2111"/>
                <a:ext cx="38" cy="16"/>
              </a:xfrm>
              <a:custGeom>
                <a:avLst/>
                <a:gdLst>
                  <a:gd name="T0" fmla="*/ 84 w 15"/>
                  <a:gd name="T1" fmla="*/ 21 h 6"/>
                  <a:gd name="T2" fmla="*/ 46 w 15"/>
                  <a:gd name="T3" fmla="*/ 35 h 6"/>
                  <a:gd name="T4" fmla="*/ 0 w 15"/>
                  <a:gd name="T5" fmla="*/ 43 h 6"/>
                  <a:gd name="T6" fmla="*/ 8 w 15"/>
                  <a:gd name="T7" fmla="*/ 21 h 6"/>
                  <a:gd name="T8" fmla="*/ 46 w 15"/>
                  <a:gd name="T9" fmla="*/ 13 h 6"/>
                  <a:gd name="T10" fmla="*/ 96 w 15"/>
                  <a:gd name="T11" fmla="*/ 0 h 6"/>
                  <a:gd name="T12" fmla="*/ 84 w 15"/>
                  <a:gd name="T13" fmla="*/ 21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6">
                    <a:moveTo>
                      <a:pt x="13" y="3"/>
                    </a:moveTo>
                    <a:cubicBezTo>
                      <a:pt x="13" y="4"/>
                      <a:pt x="10" y="5"/>
                      <a:pt x="7" y="5"/>
                    </a:cubicBezTo>
                    <a:cubicBezTo>
                      <a:pt x="4" y="5"/>
                      <a:pt x="0" y="6"/>
                      <a:pt x="0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5" y="2"/>
                      <a:pt x="7" y="2"/>
                    </a:cubicBezTo>
                    <a:cubicBezTo>
                      <a:pt x="11" y="2"/>
                      <a:pt x="14" y="1"/>
                      <a:pt x="15" y="0"/>
                    </a:cubicBez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5" name="Freeform 273"/>
              <p:cNvSpPr>
                <a:spLocks/>
              </p:cNvSpPr>
              <p:nvPr/>
            </p:nvSpPr>
            <p:spPr bwMode="auto">
              <a:xfrm>
                <a:off x="1547" y="2097"/>
                <a:ext cx="35" cy="16"/>
              </a:xfrm>
              <a:custGeom>
                <a:avLst/>
                <a:gdLst>
                  <a:gd name="T0" fmla="*/ 83 w 14"/>
                  <a:gd name="T1" fmla="*/ 21 h 6"/>
                  <a:gd name="T2" fmla="*/ 45 w 14"/>
                  <a:gd name="T3" fmla="*/ 35 h 6"/>
                  <a:gd name="T4" fmla="*/ 0 w 14"/>
                  <a:gd name="T5" fmla="*/ 43 h 6"/>
                  <a:gd name="T6" fmla="*/ 13 w 14"/>
                  <a:gd name="T7" fmla="*/ 21 h 6"/>
                  <a:gd name="T8" fmla="*/ 45 w 14"/>
                  <a:gd name="T9" fmla="*/ 13 h 6"/>
                  <a:gd name="T10" fmla="*/ 88 w 14"/>
                  <a:gd name="T11" fmla="*/ 0 h 6"/>
                  <a:gd name="T12" fmla="*/ 83 w 14"/>
                  <a:gd name="T13" fmla="*/ 21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6">
                    <a:moveTo>
                      <a:pt x="13" y="3"/>
                    </a:moveTo>
                    <a:cubicBezTo>
                      <a:pt x="12" y="4"/>
                      <a:pt x="9" y="5"/>
                      <a:pt x="7" y="5"/>
                    </a:cubicBezTo>
                    <a:cubicBezTo>
                      <a:pt x="4" y="6"/>
                      <a:pt x="0" y="6"/>
                      <a:pt x="0" y="6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5" y="2"/>
                      <a:pt x="7" y="2"/>
                    </a:cubicBezTo>
                    <a:cubicBezTo>
                      <a:pt x="12" y="2"/>
                      <a:pt x="14" y="1"/>
                      <a:pt x="14" y="0"/>
                    </a:cubicBez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6" name="Freeform 274"/>
              <p:cNvSpPr>
                <a:spLocks/>
              </p:cNvSpPr>
              <p:nvPr/>
            </p:nvSpPr>
            <p:spPr bwMode="auto">
              <a:xfrm>
                <a:off x="1557" y="2076"/>
                <a:ext cx="30" cy="19"/>
              </a:xfrm>
              <a:custGeom>
                <a:avLst/>
                <a:gdLst>
                  <a:gd name="T0" fmla="*/ 70 w 12"/>
                  <a:gd name="T1" fmla="*/ 22 h 7"/>
                  <a:gd name="T2" fmla="*/ 38 w 12"/>
                  <a:gd name="T3" fmla="*/ 38 h 7"/>
                  <a:gd name="T4" fmla="*/ 0 w 12"/>
                  <a:gd name="T5" fmla="*/ 52 h 7"/>
                  <a:gd name="T6" fmla="*/ 0 w 12"/>
                  <a:gd name="T7" fmla="*/ 30 h 7"/>
                  <a:gd name="T8" fmla="*/ 38 w 12"/>
                  <a:gd name="T9" fmla="*/ 14 h 7"/>
                  <a:gd name="T10" fmla="*/ 75 w 12"/>
                  <a:gd name="T11" fmla="*/ 0 h 7"/>
                  <a:gd name="T12" fmla="*/ 70 w 12"/>
                  <a:gd name="T13" fmla="*/ 22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1" y="4"/>
                      <a:pt x="8" y="4"/>
                      <a:pt x="6" y="5"/>
                    </a:cubicBezTo>
                    <a:cubicBezTo>
                      <a:pt x="4" y="6"/>
                      <a:pt x="0" y="7"/>
                      <a:pt x="0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3"/>
                      <a:pt x="3" y="3"/>
                      <a:pt x="6" y="2"/>
                    </a:cubicBezTo>
                    <a:cubicBezTo>
                      <a:pt x="10" y="1"/>
                      <a:pt x="11" y="1"/>
                      <a:pt x="12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7" name="Freeform 275"/>
              <p:cNvSpPr>
                <a:spLocks/>
              </p:cNvSpPr>
              <p:nvPr/>
            </p:nvSpPr>
            <p:spPr bwMode="auto">
              <a:xfrm>
                <a:off x="1562" y="2057"/>
                <a:ext cx="30" cy="27"/>
              </a:xfrm>
              <a:custGeom>
                <a:avLst/>
                <a:gdLst>
                  <a:gd name="T0" fmla="*/ 70 w 12"/>
                  <a:gd name="T1" fmla="*/ 22 h 10"/>
                  <a:gd name="T2" fmla="*/ 38 w 12"/>
                  <a:gd name="T3" fmla="*/ 51 h 10"/>
                  <a:gd name="T4" fmla="*/ 0 w 12"/>
                  <a:gd name="T5" fmla="*/ 73 h 10"/>
                  <a:gd name="T6" fmla="*/ 0 w 12"/>
                  <a:gd name="T7" fmla="*/ 51 h 10"/>
                  <a:gd name="T8" fmla="*/ 33 w 12"/>
                  <a:gd name="T9" fmla="*/ 30 h 10"/>
                  <a:gd name="T10" fmla="*/ 75 w 12"/>
                  <a:gd name="T11" fmla="*/ 0 h 10"/>
                  <a:gd name="T12" fmla="*/ 70 w 12"/>
                  <a:gd name="T13" fmla="*/ 22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11" y="3"/>
                    </a:moveTo>
                    <a:cubicBezTo>
                      <a:pt x="11" y="5"/>
                      <a:pt x="8" y="6"/>
                      <a:pt x="6" y="7"/>
                    </a:cubicBezTo>
                    <a:cubicBezTo>
                      <a:pt x="4" y="8"/>
                      <a:pt x="0" y="10"/>
                      <a:pt x="0" y="1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3" y="5"/>
                      <a:pt x="5" y="4"/>
                    </a:cubicBezTo>
                    <a:cubicBezTo>
                      <a:pt x="9" y="3"/>
                      <a:pt x="12" y="1"/>
                      <a:pt x="12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8" name="Freeform 276"/>
              <p:cNvSpPr>
                <a:spLocks/>
              </p:cNvSpPr>
              <p:nvPr/>
            </p:nvSpPr>
            <p:spPr bwMode="auto">
              <a:xfrm>
                <a:off x="1552" y="2087"/>
                <a:ext cx="25" cy="32"/>
              </a:xfrm>
              <a:custGeom>
                <a:avLst/>
                <a:gdLst>
                  <a:gd name="T0" fmla="*/ 13 w 10"/>
                  <a:gd name="T1" fmla="*/ 0 h 12"/>
                  <a:gd name="T2" fmla="*/ 63 w 10"/>
                  <a:gd name="T3" fmla="*/ 64 h 12"/>
                  <a:gd name="T4" fmla="*/ 50 w 10"/>
                  <a:gd name="T5" fmla="*/ 85 h 12"/>
                  <a:gd name="T6" fmla="*/ 8 w 10"/>
                  <a:gd name="T7" fmla="*/ 21 h 12"/>
                  <a:gd name="T8" fmla="*/ 13 w 1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2" y="0"/>
                    </a:moveTo>
                    <a:cubicBezTo>
                      <a:pt x="1" y="3"/>
                      <a:pt x="10" y="8"/>
                      <a:pt x="10" y="9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1"/>
                      <a:pt x="0" y="6"/>
                      <a:pt x="1" y="3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9" name="Freeform 277"/>
              <p:cNvSpPr>
                <a:spLocks/>
              </p:cNvSpPr>
              <p:nvPr/>
            </p:nvSpPr>
            <p:spPr bwMode="auto">
              <a:xfrm>
                <a:off x="1557" y="2073"/>
                <a:ext cx="25" cy="32"/>
              </a:xfrm>
              <a:custGeom>
                <a:avLst/>
                <a:gdLst>
                  <a:gd name="T0" fmla="*/ 13 w 10"/>
                  <a:gd name="T1" fmla="*/ 0 h 12"/>
                  <a:gd name="T2" fmla="*/ 63 w 10"/>
                  <a:gd name="T3" fmla="*/ 64 h 12"/>
                  <a:gd name="T4" fmla="*/ 58 w 10"/>
                  <a:gd name="T5" fmla="*/ 85 h 12"/>
                  <a:gd name="T6" fmla="*/ 8 w 10"/>
                  <a:gd name="T7" fmla="*/ 21 h 12"/>
                  <a:gd name="T8" fmla="*/ 13 w 1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2" y="0"/>
                    </a:moveTo>
                    <a:cubicBezTo>
                      <a:pt x="1" y="2"/>
                      <a:pt x="10" y="8"/>
                      <a:pt x="10" y="9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1"/>
                      <a:pt x="0" y="6"/>
                      <a:pt x="1" y="3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0" name="Freeform 278"/>
              <p:cNvSpPr>
                <a:spLocks/>
              </p:cNvSpPr>
              <p:nvPr/>
            </p:nvSpPr>
            <p:spPr bwMode="auto">
              <a:xfrm>
                <a:off x="1562" y="2081"/>
                <a:ext cx="17" cy="16"/>
              </a:xfrm>
              <a:custGeom>
                <a:avLst/>
                <a:gdLst>
                  <a:gd name="T0" fmla="*/ 0 w 7"/>
                  <a:gd name="T1" fmla="*/ 0 h 6"/>
                  <a:gd name="T2" fmla="*/ 29 w 7"/>
                  <a:gd name="T3" fmla="*/ 29 h 6"/>
                  <a:gd name="T4" fmla="*/ 41 w 7"/>
                  <a:gd name="T5" fmla="*/ 43 h 6"/>
                  <a:gd name="T6" fmla="*/ 41 w 7"/>
                  <a:gd name="T7" fmla="*/ 43 h 6"/>
                  <a:gd name="T8" fmla="*/ 17 w 7"/>
                  <a:gd name="T9" fmla="*/ 21 h 6"/>
                  <a:gd name="T10" fmla="*/ 0 w 7"/>
                  <a:gd name="T11" fmla="*/ 0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cubicBezTo>
                      <a:pt x="1" y="1"/>
                      <a:pt x="3" y="2"/>
                      <a:pt x="5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5" y="4"/>
                      <a:pt x="3" y="3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1" name="Freeform 279"/>
              <p:cNvSpPr>
                <a:spLocks/>
              </p:cNvSpPr>
              <p:nvPr/>
            </p:nvSpPr>
            <p:spPr bwMode="auto">
              <a:xfrm>
                <a:off x="1557" y="2092"/>
                <a:ext cx="17" cy="16"/>
              </a:xfrm>
              <a:custGeom>
                <a:avLst/>
                <a:gdLst>
                  <a:gd name="T0" fmla="*/ 0 w 7"/>
                  <a:gd name="T1" fmla="*/ 0 h 6"/>
                  <a:gd name="T2" fmla="*/ 24 w 7"/>
                  <a:gd name="T3" fmla="*/ 35 h 6"/>
                  <a:gd name="T4" fmla="*/ 41 w 7"/>
                  <a:gd name="T5" fmla="*/ 43 h 6"/>
                  <a:gd name="T6" fmla="*/ 41 w 7"/>
                  <a:gd name="T7" fmla="*/ 43 h 6"/>
                  <a:gd name="T8" fmla="*/ 17 w 7"/>
                  <a:gd name="T9" fmla="*/ 29 h 6"/>
                  <a:gd name="T10" fmla="*/ 0 w 7"/>
                  <a:gd name="T11" fmla="*/ 0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cubicBezTo>
                      <a:pt x="1" y="2"/>
                      <a:pt x="3" y="3"/>
                      <a:pt x="4" y="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4" y="5"/>
                      <a:pt x="3" y="4"/>
                    </a:cubicBezTo>
                    <a:cubicBezTo>
                      <a:pt x="1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2" name="Freeform 280"/>
              <p:cNvSpPr>
                <a:spLocks/>
              </p:cNvSpPr>
              <p:nvPr/>
            </p:nvSpPr>
            <p:spPr bwMode="auto">
              <a:xfrm>
                <a:off x="1562" y="2055"/>
                <a:ext cx="25" cy="32"/>
              </a:xfrm>
              <a:custGeom>
                <a:avLst/>
                <a:gdLst>
                  <a:gd name="T0" fmla="*/ 13 w 10"/>
                  <a:gd name="T1" fmla="*/ 0 h 12"/>
                  <a:gd name="T2" fmla="*/ 63 w 10"/>
                  <a:gd name="T3" fmla="*/ 64 h 12"/>
                  <a:gd name="T4" fmla="*/ 58 w 10"/>
                  <a:gd name="T5" fmla="*/ 85 h 12"/>
                  <a:gd name="T6" fmla="*/ 8 w 10"/>
                  <a:gd name="T7" fmla="*/ 21 h 12"/>
                  <a:gd name="T8" fmla="*/ 13 w 1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2" y="0"/>
                    </a:moveTo>
                    <a:cubicBezTo>
                      <a:pt x="1" y="2"/>
                      <a:pt x="10" y="8"/>
                      <a:pt x="10" y="9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1"/>
                      <a:pt x="0" y="5"/>
                      <a:pt x="1" y="3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3" name="Freeform 281"/>
              <p:cNvSpPr>
                <a:spLocks/>
              </p:cNvSpPr>
              <p:nvPr/>
            </p:nvSpPr>
            <p:spPr bwMode="auto">
              <a:xfrm>
                <a:off x="1567" y="2060"/>
                <a:ext cx="17" cy="19"/>
              </a:xfrm>
              <a:custGeom>
                <a:avLst/>
                <a:gdLst>
                  <a:gd name="T0" fmla="*/ 0 w 7"/>
                  <a:gd name="T1" fmla="*/ 0 h 7"/>
                  <a:gd name="T2" fmla="*/ 29 w 7"/>
                  <a:gd name="T3" fmla="*/ 38 h 7"/>
                  <a:gd name="T4" fmla="*/ 41 w 7"/>
                  <a:gd name="T5" fmla="*/ 52 h 7"/>
                  <a:gd name="T6" fmla="*/ 41 w 7"/>
                  <a:gd name="T7" fmla="*/ 52 h 7"/>
                  <a:gd name="T8" fmla="*/ 17 w 7"/>
                  <a:gd name="T9" fmla="*/ 30 h 7"/>
                  <a:gd name="T10" fmla="*/ 0 w 7"/>
                  <a:gd name="T11" fmla="*/ 0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0" y="0"/>
                    </a:moveTo>
                    <a:cubicBezTo>
                      <a:pt x="1" y="2"/>
                      <a:pt x="3" y="3"/>
                      <a:pt x="5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5" y="5"/>
                      <a:pt x="3" y="4"/>
                    </a:cubicBezTo>
                    <a:cubicBezTo>
                      <a:pt x="2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4" name="Freeform 282"/>
              <p:cNvSpPr>
                <a:spLocks/>
              </p:cNvSpPr>
              <p:nvPr/>
            </p:nvSpPr>
            <p:spPr bwMode="auto">
              <a:xfrm>
                <a:off x="1564" y="2044"/>
                <a:ext cx="28" cy="24"/>
              </a:xfrm>
              <a:custGeom>
                <a:avLst/>
                <a:gdLst>
                  <a:gd name="T0" fmla="*/ 8 w 11"/>
                  <a:gd name="T1" fmla="*/ 0 h 9"/>
                  <a:gd name="T2" fmla="*/ 71 w 11"/>
                  <a:gd name="T3" fmla="*/ 35 h 9"/>
                  <a:gd name="T4" fmla="*/ 71 w 11"/>
                  <a:gd name="T5" fmla="*/ 64 h 9"/>
                  <a:gd name="T6" fmla="*/ 8 w 11"/>
                  <a:gd name="T7" fmla="*/ 21 h 9"/>
                  <a:gd name="T8" fmla="*/ 8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1" y="0"/>
                    </a:moveTo>
                    <a:cubicBezTo>
                      <a:pt x="1" y="2"/>
                      <a:pt x="11" y="4"/>
                      <a:pt x="11" y="5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8"/>
                      <a:pt x="0" y="6"/>
                      <a:pt x="1" y="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5" name="Freeform 283"/>
              <p:cNvSpPr>
                <a:spLocks/>
              </p:cNvSpPr>
              <p:nvPr/>
            </p:nvSpPr>
            <p:spPr bwMode="auto">
              <a:xfrm>
                <a:off x="1567" y="2049"/>
                <a:ext cx="22" cy="8"/>
              </a:xfrm>
              <a:custGeom>
                <a:avLst/>
                <a:gdLst>
                  <a:gd name="T0" fmla="*/ 0 w 9"/>
                  <a:gd name="T1" fmla="*/ 0 h 3"/>
                  <a:gd name="T2" fmla="*/ 37 w 9"/>
                  <a:gd name="T3" fmla="*/ 13 h 3"/>
                  <a:gd name="T4" fmla="*/ 54 w 9"/>
                  <a:gd name="T5" fmla="*/ 21 h 3"/>
                  <a:gd name="T6" fmla="*/ 54 w 9"/>
                  <a:gd name="T7" fmla="*/ 21 h 3"/>
                  <a:gd name="T8" fmla="*/ 29 w 9"/>
                  <a:gd name="T9" fmla="*/ 13 h 3"/>
                  <a:gd name="T10" fmla="*/ 0 w 9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3">
                    <a:moveTo>
                      <a:pt x="0" y="0"/>
                    </a:moveTo>
                    <a:cubicBezTo>
                      <a:pt x="2" y="1"/>
                      <a:pt x="4" y="2"/>
                      <a:pt x="6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6" y="3"/>
                      <a:pt x="5" y="2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6" name="Freeform 284"/>
              <p:cNvSpPr>
                <a:spLocks/>
              </p:cNvSpPr>
              <p:nvPr/>
            </p:nvSpPr>
            <p:spPr bwMode="auto">
              <a:xfrm>
                <a:off x="1514" y="2135"/>
                <a:ext cx="40" cy="16"/>
              </a:xfrm>
              <a:custGeom>
                <a:avLst/>
                <a:gdLst>
                  <a:gd name="T0" fmla="*/ 83 w 16"/>
                  <a:gd name="T1" fmla="*/ 35 h 6"/>
                  <a:gd name="T2" fmla="*/ 38 w 16"/>
                  <a:gd name="T3" fmla="*/ 35 h 6"/>
                  <a:gd name="T4" fmla="*/ 0 w 16"/>
                  <a:gd name="T5" fmla="*/ 21 h 6"/>
                  <a:gd name="T6" fmla="*/ 20 w 16"/>
                  <a:gd name="T7" fmla="*/ 8 h 6"/>
                  <a:gd name="T8" fmla="*/ 50 w 16"/>
                  <a:gd name="T9" fmla="*/ 13 h 6"/>
                  <a:gd name="T10" fmla="*/ 100 w 16"/>
                  <a:gd name="T11" fmla="*/ 21 h 6"/>
                  <a:gd name="T12" fmla="*/ 83 w 16"/>
                  <a:gd name="T13" fmla="*/ 35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6">
                    <a:moveTo>
                      <a:pt x="13" y="5"/>
                    </a:moveTo>
                    <a:cubicBezTo>
                      <a:pt x="13" y="6"/>
                      <a:pt x="9" y="6"/>
                      <a:pt x="6" y="5"/>
                    </a:cubicBezTo>
                    <a:cubicBezTo>
                      <a:pt x="4" y="4"/>
                      <a:pt x="0" y="3"/>
                      <a:pt x="0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6" y="1"/>
                      <a:pt x="8" y="2"/>
                    </a:cubicBezTo>
                    <a:cubicBezTo>
                      <a:pt x="12" y="3"/>
                      <a:pt x="15" y="4"/>
                      <a:pt x="16" y="3"/>
                    </a:cubicBezTo>
                    <a:lnTo>
                      <a:pt x="13" y="5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" name="Freeform 285"/>
              <p:cNvSpPr>
                <a:spLocks/>
              </p:cNvSpPr>
              <p:nvPr/>
            </p:nvSpPr>
            <p:spPr bwMode="auto">
              <a:xfrm>
                <a:off x="1527" y="2127"/>
                <a:ext cx="37" cy="13"/>
              </a:xfrm>
              <a:custGeom>
                <a:avLst/>
                <a:gdLst>
                  <a:gd name="T0" fmla="*/ 74 w 15"/>
                  <a:gd name="T1" fmla="*/ 34 h 5"/>
                  <a:gd name="T2" fmla="*/ 37 w 15"/>
                  <a:gd name="T3" fmla="*/ 34 h 5"/>
                  <a:gd name="T4" fmla="*/ 0 w 15"/>
                  <a:gd name="T5" fmla="*/ 21 h 5"/>
                  <a:gd name="T6" fmla="*/ 12 w 15"/>
                  <a:gd name="T7" fmla="*/ 8 h 5"/>
                  <a:gd name="T8" fmla="*/ 49 w 15"/>
                  <a:gd name="T9" fmla="*/ 13 h 5"/>
                  <a:gd name="T10" fmla="*/ 91 w 15"/>
                  <a:gd name="T11" fmla="*/ 13 h 5"/>
                  <a:gd name="T12" fmla="*/ 74 w 15"/>
                  <a:gd name="T13" fmla="*/ 34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5">
                    <a:moveTo>
                      <a:pt x="12" y="5"/>
                    </a:moveTo>
                    <a:cubicBezTo>
                      <a:pt x="11" y="5"/>
                      <a:pt x="9" y="5"/>
                      <a:pt x="6" y="5"/>
                    </a:cubicBezTo>
                    <a:cubicBezTo>
                      <a:pt x="4" y="4"/>
                      <a:pt x="0" y="3"/>
                      <a:pt x="0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5" y="1"/>
                      <a:pt x="8" y="2"/>
                    </a:cubicBezTo>
                    <a:cubicBezTo>
                      <a:pt x="12" y="3"/>
                      <a:pt x="14" y="3"/>
                      <a:pt x="15" y="2"/>
                    </a:cubicBezTo>
                    <a:lnTo>
                      <a:pt x="12" y="5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8" name="Freeform 286"/>
              <p:cNvSpPr>
                <a:spLocks/>
              </p:cNvSpPr>
              <p:nvPr/>
            </p:nvSpPr>
            <p:spPr bwMode="auto">
              <a:xfrm>
                <a:off x="1534" y="2113"/>
                <a:ext cx="20" cy="38"/>
              </a:xfrm>
              <a:custGeom>
                <a:avLst/>
                <a:gdLst>
                  <a:gd name="T0" fmla="*/ 25 w 8"/>
                  <a:gd name="T1" fmla="*/ 0 h 14"/>
                  <a:gd name="T2" fmla="*/ 50 w 8"/>
                  <a:gd name="T3" fmla="*/ 81 h 14"/>
                  <a:gd name="T4" fmla="*/ 33 w 8"/>
                  <a:gd name="T5" fmla="*/ 103 h 14"/>
                  <a:gd name="T6" fmla="*/ 13 w 8"/>
                  <a:gd name="T7" fmla="*/ 14 h 14"/>
                  <a:gd name="T8" fmla="*/ 25 w 8"/>
                  <a:gd name="T9" fmla="*/ 0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4" y="0"/>
                    </a:moveTo>
                    <a:cubicBezTo>
                      <a:pt x="2" y="2"/>
                      <a:pt x="8" y="11"/>
                      <a:pt x="8" y="11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3"/>
                      <a:pt x="0" y="4"/>
                      <a:pt x="2" y="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9" name="Freeform 287"/>
              <p:cNvSpPr>
                <a:spLocks/>
              </p:cNvSpPr>
              <p:nvPr/>
            </p:nvSpPr>
            <p:spPr bwMode="auto">
              <a:xfrm>
                <a:off x="1544" y="2103"/>
                <a:ext cx="20" cy="37"/>
              </a:xfrm>
              <a:custGeom>
                <a:avLst/>
                <a:gdLst>
                  <a:gd name="T0" fmla="*/ 25 w 8"/>
                  <a:gd name="T1" fmla="*/ 0 h 14"/>
                  <a:gd name="T2" fmla="*/ 50 w 8"/>
                  <a:gd name="T3" fmla="*/ 77 h 14"/>
                  <a:gd name="T4" fmla="*/ 33 w 8"/>
                  <a:gd name="T5" fmla="*/ 98 h 14"/>
                  <a:gd name="T6" fmla="*/ 13 w 8"/>
                  <a:gd name="T7" fmla="*/ 13 h 14"/>
                  <a:gd name="T8" fmla="*/ 25 w 8"/>
                  <a:gd name="T9" fmla="*/ 0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4" y="0"/>
                    </a:moveTo>
                    <a:cubicBezTo>
                      <a:pt x="2" y="2"/>
                      <a:pt x="8" y="11"/>
                      <a:pt x="8" y="11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3"/>
                      <a:pt x="0" y="5"/>
                      <a:pt x="2" y="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0" name="Freeform 288"/>
              <p:cNvSpPr>
                <a:spLocks/>
              </p:cNvSpPr>
              <p:nvPr/>
            </p:nvSpPr>
            <p:spPr bwMode="auto">
              <a:xfrm>
                <a:off x="1552" y="2108"/>
                <a:ext cx="10" cy="24"/>
              </a:xfrm>
              <a:custGeom>
                <a:avLst/>
                <a:gdLst>
                  <a:gd name="T0" fmla="*/ 0 w 4"/>
                  <a:gd name="T1" fmla="*/ 0 h 9"/>
                  <a:gd name="T2" fmla="*/ 20 w 4"/>
                  <a:gd name="T3" fmla="*/ 43 h 9"/>
                  <a:gd name="T4" fmla="*/ 25 w 4"/>
                  <a:gd name="T5" fmla="*/ 64 h 9"/>
                  <a:gd name="T6" fmla="*/ 25 w 4"/>
                  <a:gd name="T7" fmla="*/ 64 h 9"/>
                  <a:gd name="T8" fmla="*/ 8 w 4"/>
                  <a:gd name="T9" fmla="*/ 35 h 9"/>
                  <a:gd name="T10" fmla="*/ 0 w 4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9">
                    <a:moveTo>
                      <a:pt x="0" y="0"/>
                    </a:moveTo>
                    <a:cubicBezTo>
                      <a:pt x="0" y="2"/>
                      <a:pt x="1" y="4"/>
                      <a:pt x="3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2" y="7"/>
                      <a:pt x="1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1" name="Freeform 289"/>
              <p:cNvSpPr>
                <a:spLocks/>
              </p:cNvSpPr>
              <p:nvPr/>
            </p:nvSpPr>
            <p:spPr bwMode="auto">
              <a:xfrm>
                <a:off x="1542" y="2119"/>
                <a:ext cx="10" cy="21"/>
              </a:xfrm>
              <a:custGeom>
                <a:avLst/>
                <a:gdLst>
                  <a:gd name="T0" fmla="*/ 0 w 4"/>
                  <a:gd name="T1" fmla="*/ 0 h 8"/>
                  <a:gd name="T2" fmla="*/ 13 w 4"/>
                  <a:gd name="T3" fmla="*/ 42 h 8"/>
                  <a:gd name="T4" fmla="*/ 25 w 4"/>
                  <a:gd name="T5" fmla="*/ 55 h 8"/>
                  <a:gd name="T6" fmla="*/ 25 w 4"/>
                  <a:gd name="T7" fmla="*/ 55 h 8"/>
                  <a:gd name="T8" fmla="*/ 8 w 4"/>
                  <a:gd name="T9" fmla="*/ 29 h 8"/>
                  <a:gd name="T10" fmla="*/ 0 w 4"/>
                  <a:gd name="T11" fmla="*/ 0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cubicBezTo>
                      <a:pt x="0" y="1"/>
                      <a:pt x="1" y="4"/>
                      <a:pt x="2" y="6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2" y="6"/>
                      <a:pt x="1" y="4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2" name="Freeform 290"/>
              <p:cNvSpPr>
                <a:spLocks/>
              </p:cNvSpPr>
              <p:nvPr/>
            </p:nvSpPr>
            <p:spPr bwMode="auto">
              <a:xfrm>
                <a:off x="1457" y="2153"/>
                <a:ext cx="32" cy="27"/>
              </a:xfrm>
              <a:custGeom>
                <a:avLst/>
                <a:gdLst>
                  <a:gd name="T0" fmla="*/ 62 w 13"/>
                  <a:gd name="T1" fmla="*/ 73 h 10"/>
                  <a:gd name="T2" fmla="*/ 30 w 13"/>
                  <a:gd name="T3" fmla="*/ 43 h 10"/>
                  <a:gd name="T4" fmla="*/ 0 w 13"/>
                  <a:gd name="T5" fmla="*/ 8 h 10"/>
                  <a:gd name="T6" fmla="*/ 17 w 13"/>
                  <a:gd name="T7" fmla="*/ 8 h 10"/>
                  <a:gd name="T8" fmla="*/ 42 w 13"/>
                  <a:gd name="T9" fmla="*/ 30 h 10"/>
                  <a:gd name="T10" fmla="*/ 79 w 13"/>
                  <a:gd name="T11" fmla="*/ 65 h 10"/>
                  <a:gd name="T12" fmla="*/ 62 w 13"/>
                  <a:gd name="T13" fmla="*/ 73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10">
                    <a:moveTo>
                      <a:pt x="10" y="10"/>
                    </a:moveTo>
                    <a:cubicBezTo>
                      <a:pt x="9" y="10"/>
                      <a:pt x="6" y="8"/>
                      <a:pt x="5" y="6"/>
                    </a:cubicBezTo>
                    <a:cubicBezTo>
                      <a:pt x="3" y="4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5" y="0"/>
                      <a:pt x="6" y="3"/>
                      <a:pt x="7" y="4"/>
                    </a:cubicBezTo>
                    <a:cubicBezTo>
                      <a:pt x="10" y="7"/>
                      <a:pt x="12" y="9"/>
                      <a:pt x="13" y="9"/>
                    </a:cubicBez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3" name="Freeform 291"/>
              <p:cNvSpPr>
                <a:spLocks/>
              </p:cNvSpPr>
              <p:nvPr/>
            </p:nvSpPr>
            <p:spPr bwMode="auto">
              <a:xfrm>
                <a:off x="1472" y="2153"/>
                <a:ext cx="32" cy="24"/>
              </a:xfrm>
              <a:custGeom>
                <a:avLst/>
                <a:gdLst>
                  <a:gd name="T0" fmla="*/ 62 w 13"/>
                  <a:gd name="T1" fmla="*/ 56 h 9"/>
                  <a:gd name="T2" fmla="*/ 25 w 13"/>
                  <a:gd name="T3" fmla="*/ 35 h 9"/>
                  <a:gd name="T4" fmla="*/ 0 w 13"/>
                  <a:gd name="T5" fmla="*/ 0 h 9"/>
                  <a:gd name="T6" fmla="*/ 17 w 13"/>
                  <a:gd name="T7" fmla="*/ 0 h 9"/>
                  <a:gd name="T8" fmla="*/ 42 w 13"/>
                  <a:gd name="T9" fmla="*/ 29 h 9"/>
                  <a:gd name="T10" fmla="*/ 79 w 13"/>
                  <a:gd name="T11" fmla="*/ 51 h 9"/>
                  <a:gd name="T12" fmla="*/ 62 w 13"/>
                  <a:gd name="T13" fmla="*/ 56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10" y="8"/>
                    </a:moveTo>
                    <a:cubicBezTo>
                      <a:pt x="8" y="9"/>
                      <a:pt x="6" y="7"/>
                      <a:pt x="4" y="5"/>
                    </a:cubicBezTo>
                    <a:cubicBezTo>
                      <a:pt x="3" y="4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2"/>
                      <a:pt x="7" y="4"/>
                    </a:cubicBezTo>
                    <a:cubicBezTo>
                      <a:pt x="10" y="7"/>
                      <a:pt x="12" y="8"/>
                      <a:pt x="13" y="7"/>
                    </a:cubicBezTo>
                    <a:lnTo>
                      <a:pt x="10" y="8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4" name="Freeform 292"/>
              <p:cNvSpPr>
                <a:spLocks/>
              </p:cNvSpPr>
              <p:nvPr/>
            </p:nvSpPr>
            <p:spPr bwMode="auto">
              <a:xfrm>
                <a:off x="1489" y="2145"/>
                <a:ext cx="33" cy="22"/>
              </a:xfrm>
              <a:custGeom>
                <a:avLst/>
                <a:gdLst>
                  <a:gd name="T0" fmla="*/ 71 w 13"/>
                  <a:gd name="T1" fmla="*/ 61 h 8"/>
                  <a:gd name="T2" fmla="*/ 33 w 13"/>
                  <a:gd name="T3" fmla="*/ 47 h 8"/>
                  <a:gd name="T4" fmla="*/ 0 w 13"/>
                  <a:gd name="T5" fmla="*/ 17 h 8"/>
                  <a:gd name="T6" fmla="*/ 20 w 13"/>
                  <a:gd name="T7" fmla="*/ 8 h 8"/>
                  <a:gd name="T8" fmla="*/ 51 w 13"/>
                  <a:gd name="T9" fmla="*/ 30 h 8"/>
                  <a:gd name="T10" fmla="*/ 84 w 13"/>
                  <a:gd name="T11" fmla="*/ 52 h 8"/>
                  <a:gd name="T12" fmla="*/ 71 w 13"/>
                  <a:gd name="T13" fmla="*/ 61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11" y="8"/>
                    </a:moveTo>
                    <a:cubicBezTo>
                      <a:pt x="10" y="8"/>
                      <a:pt x="8" y="7"/>
                      <a:pt x="5" y="6"/>
                    </a:cubicBezTo>
                    <a:cubicBezTo>
                      <a:pt x="3" y="4"/>
                      <a:pt x="0" y="2"/>
                      <a:pt x="0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6" y="2"/>
                      <a:pt x="8" y="4"/>
                    </a:cubicBezTo>
                    <a:cubicBezTo>
                      <a:pt x="11" y="6"/>
                      <a:pt x="12" y="7"/>
                      <a:pt x="13" y="7"/>
                    </a:cubicBezTo>
                    <a:lnTo>
                      <a:pt x="11" y="8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5" name="Freeform 293"/>
              <p:cNvSpPr>
                <a:spLocks/>
              </p:cNvSpPr>
              <p:nvPr/>
            </p:nvSpPr>
            <p:spPr bwMode="auto">
              <a:xfrm>
                <a:off x="1502" y="2143"/>
                <a:ext cx="37" cy="21"/>
              </a:xfrm>
              <a:custGeom>
                <a:avLst/>
                <a:gdLst>
                  <a:gd name="T0" fmla="*/ 74 w 15"/>
                  <a:gd name="T1" fmla="*/ 47 h 8"/>
                  <a:gd name="T2" fmla="*/ 30 w 15"/>
                  <a:gd name="T3" fmla="*/ 34 h 8"/>
                  <a:gd name="T4" fmla="*/ 0 w 15"/>
                  <a:gd name="T5" fmla="*/ 13 h 8"/>
                  <a:gd name="T6" fmla="*/ 12 w 15"/>
                  <a:gd name="T7" fmla="*/ 0 h 8"/>
                  <a:gd name="T8" fmla="*/ 49 w 15"/>
                  <a:gd name="T9" fmla="*/ 21 h 8"/>
                  <a:gd name="T10" fmla="*/ 91 w 15"/>
                  <a:gd name="T11" fmla="*/ 34 h 8"/>
                  <a:gd name="T12" fmla="*/ 74 w 15"/>
                  <a:gd name="T13" fmla="*/ 47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8">
                    <a:moveTo>
                      <a:pt x="12" y="7"/>
                    </a:moveTo>
                    <a:cubicBezTo>
                      <a:pt x="11" y="8"/>
                      <a:pt x="8" y="6"/>
                      <a:pt x="5" y="5"/>
                    </a:cubicBezTo>
                    <a:cubicBezTo>
                      <a:pt x="3" y="4"/>
                      <a:pt x="0" y="2"/>
                      <a:pt x="0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6" y="2"/>
                      <a:pt x="8" y="3"/>
                    </a:cubicBezTo>
                    <a:cubicBezTo>
                      <a:pt x="11" y="5"/>
                      <a:pt x="14" y="6"/>
                      <a:pt x="15" y="5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6" name="Freeform 294"/>
              <p:cNvSpPr>
                <a:spLocks/>
              </p:cNvSpPr>
              <p:nvPr/>
            </p:nvSpPr>
            <p:spPr bwMode="auto">
              <a:xfrm>
                <a:off x="1482" y="2148"/>
                <a:ext cx="15" cy="32"/>
              </a:xfrm>
              <a:custGeom>
                <a:avLst/>
                <a:gdLst>
                  <a:gd name="T0" fmla="*/ 38 w 6"/>
                  <a:gd name="T1" fmla="*/ 0 h 12"/>
                  <a:gd name="T2" fmla="*/ 20 w 6"/>
                  <a:gd name="T3" fmla="*/ 77 h 12"/>
                  <a:gd name="T4" fmla="*/ 0 w 6"/>
                  <a:gd name="T5" fmla="*/ 85 h 12"/>
                  <a:gd name="T6" fmla="*/ 20 w 6"/>
                  <a:gd name="T7" fmla="*/ 0 h 12"/>
                  <a:gd name="T8" fmla="*/ 38 w 6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6" y="0"/>
                    </a:moveTo>
                    <a:cubicBezTo>
                      <a:pt x="3" y="0"/>
                      <a:pt x="4" y="11"/>
                      <a:pt x="3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2"/>
                      <a:pt x="0" y="1"/>
                      <a:pt x="3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" name="Freeform 295"/>
              <p:cNvSpPr>
                <a:spLocks/>
              </p:cNvSpPr>
              <p:nvPr/>
            </p:nvSpPr>
            <p:spPr bwMode="auto">
              <a:xfrm>
                <a:off x="1494" y="2143"/>
                <a:ext cx="15" cy="34"/>
              </a:xfrm>
              <a:custGeom>
                <a:avLst/>
                <a:gdLst>
                  <a:gd name="T0" fmla="*/ 38 w 6"/>
                  <a:gd name="T1" fmla="*/ 0 h 13"/>
                  <a:gd name="T2" fmla="*/ 25 w 6"/>
                  <a:gd name="T3" fmla="*/ 81 h 13"/>
                  <a:gd name="T4" fmla="*/ 0 w 6"/>
                  <a:gd name="T5" fmla="*/ 89 h 13"/>
                  <a:gd name="T6" fmla="*/ 20 w 6"/>
                  <a:gd name="T7" fmla="*/ 8 h 13"/>
                  <a:gd name="T8" fmla="*/ 38 w 6"/>
                  <a:gd name="T9" fmla="*/ 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13">
                    <a:moveTo>
                      <a:pt x="6" y="0"/>
                    </a:moveTo>
                    <a:cubicBezTo>
                      <a:pt x="4" y="1"/>
                      <a:pt x="5" y="11"/>
                      <a:pt x="4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2"/>
                      <a:pt x="0" y="2"/>
                      <a:pt x="3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8" name="Freeform 296"/>
              <p:cNvSpPr>
                <a:spLocks/>
              </p:cNvSpPr>
              <p:nvPr/>
            </p:nvSpPr>
            <p:spPr bwMode="auto">
              <a:xfrm>
                <a:off x="1502" y="2148"/>
                <a:ext cx="2" cy="24"/>
              </a:xfrm>
              <a:custGeom>
                <a:avLst/>
                <a:gdLst>
                  <a:gd name="T0" fmla="*/ 4 w 1"/>
                  <a:gd name="T1" fmla="*/ 0 h 9"/>
                  <a:gd name="T2" fmla="*/ 4 w 1"/>
                  <a:gd name="T3" fmla="*/ 43 h 9"/>
                  <a:gd name="T4" fmla="*/ 0 w 1"/>
                  <a:gd name="T5" fmla="*/ 64 h 9"/>
                  <a:gd name="T6" fmla="*/ 0 w 1"/>
                  <a:gd name="T7" fmla="*/ 64 h 9"/>
                  <a:gd name="T8" fmla="*/ 0 w 1"/>
                  <a:gd name="T9" fmla="*/ 29 h 9"/>
                  <a:gd name="T10" fmla="*/ 4 w 1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9">
                    <a:moveTo>
                      <a:pt x="1" y="0"/>
                    </a:moveTo>
                    <a:cubicBezTo>
                      <a:pt x="1" y="1"/>
                      <a:pt x="1" y="4"/>
                      <a:pt x="1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6"/>
                      <a:pt x="0" y="4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9" name="Freeform 297"/>
              <p:cNvSpPr>
                <a:spLocks/>
              </p:cNvSpPr>
              <p:nvPr/>
            </p:nvSpPr>
            <p:spPr bwMode="auto">
              <a:xfrm>
                <a:off x="1489" y="2148"/>
                <a:ext cx="3" cy="27"/>
              </a:xfrm>
              <a:custGeom>
                <a:avLst/>
                <a:gdLst>
                  <a:gd name="T0" fmla="*/ 9 w 1"/>
                  <a:gd name="T1" fmla="*/ 8 h 10"/>
                  <a:gd name="T2" fmla="*/ 0 w 1"/>
                  <a:gd name="T3" fmla="*/ 51 h 10"/>
                  <a:gd name="T4" fmla="*/ 0 w 1"/>
                  <a:gd name="T5" fmla="*/ 73 h 10"/>
                  <a:gd name="T6" fmla="*/ 0 w 1"/>
                  <a:gd name="T7" fmla="*/ 73 h 10"/>
                  <a:gd name="T8" fmla="*/ 0 w 1"/>
                  <a:gd name="T9" fmla="*/ 38 h 10"/>
                  <a:gd name="T10" fmla="*/ 9 w 1"/>
                  <a:gd name="T11" fmla="*/ 0 h 10"/>
                  <a:gd name="T12" fmla="*/ 9 w 1"/>
                  <a:gd name="T13" fmla="*/ 8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" h="10">
                    <a:moveTo>
                      <a:pt x="1" y="1"/>
                    </a:moveTo>
                    <a:cubicBezTo>
                      <a:pt x="0" y="2"/>
                      <a:pt x="0" y="5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7"/>
                      <a:pt x="0" y="5"/>
                    </a:cubicBezTo>
                    <a:cubicBezTo>
                      <a:pt x="0" y="3"/>
                      <a:pt x="0" y="2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0" name="Freeform 298"/>
              <p:cNvSpPr>
                <a:spLocks/>
              </p:cNvSpPr>
              <p:nvPr/>
            </p:nvSpPr>
            <p:spPr bwMode="auto">
              <a:xfrm>
                <a:off x="1512" y="2135"/>
                <a:ext cx="15" cy="32"/>
              </a:xfrm>
              <a:custGeom>
                <a:avLst/>
                <a:gdLst>
                  <a:gd name="T0" fmla="*/ 38 w 6"/>
                  <a:gd name="T1" fmla="*/ 0 h 12"/>
                  <a:gd name="T2" fmla="*/ 25 w 6"/>
                  <a:gd name="T3" fmla="*/ 77 h 12"/>
                  <a:gd name="T4" fmla="*/ 8 w 6"/>
                  <a:gd name="T5" fmla="*/ 85 h 12"/>
                  <a:gd name="T6" fmla="*/ 20 w 6"/>
                  <a:gd name="T7" fmla="*/ 8 h 12"/>
                  <a:gd name="T8" fmla="*/ 38 w 6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6" y="0"/>
                    </a:moveTo>
                    <a:cubicBezTo>
                      <a:pt x="4" y="1"/>
                      <a:pt x="5" y="11"/>
                      <a:pt x="4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0" y="2"/>
                      <a:pt x="3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" name="Freeform 299"/>
              <p:cNvSpPr>
                <a:spLocks/>
              </p:cNvSpPr>
              <p:nvPr/>
            </p:nvSpPr>
            <p:spPr bwMode="auto">
              <a:xfrm>
                <a:off x="1519" y="2137"/>
                <a:ext cx="3" cy="27"/>
              </a:xfrm>
              <a:custGeom>
                <a:avLst/>
                <a:gdLst>
                  <a:gd name="T0" fmla="*/ 9 w 1"/>
                  <a:gd name="T1" fmla="*/ 8 h 10"/>
                  <a:gd name="T2" fmla="*/ 0 w 1"/>
                  <a:gd name="T3" fmla="*/ 51 h 10"/>
                  <a:gd name="T4" fmla="*/ 0 w 1"/>
                  <a:gd name="T5" fmla="*/ 73 h 10"/>
                  <a:gd name="T6" fmla="*/ 0 w 1"/>
                  <a:gd name="T7" fmla="*/ 73 h 10"/>
                  <a:gd name="T8" fmla="*/ 0 w 1"/>
                  <a:gd name="T9" fmla="*/ 38 h 10"/>
                  <a:gd name="T10" fmla="*/ 9 w 1"/>
                  <a:gd name="T11" fmla="*/ 0 h 10"/>
                  <a:gd name="T12" fmla="*/ 9 w 1"/>
                  <a:gd name="T13" fmla="*/ 8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" h="10">
                    <a:moveTo>
                      <a:pt x="1" y="1"/>
                    </a:moveTo>
                    <a:cubicBezTo>
                      <a:pt x="0" y="2"/>
                      <a:pt x="0" y="5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7"/>
                      <a:pt x="0" y="5"/>
                    </a:cubicBezTo>
                    <a:cubicBezTo>
                      <a:pt x="0" y="3"/>
                      <a:pt x="0" y="2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2" name="Freeform 300"/>
              <p:cNvSpPr>
                <a:spLocks/>
              </p:cNvSpPr>
              <p:nvPr/>
            </p:nvSpPr>
            <p:spPr bwMode="auto">
              <a:xfrm>
                <a:off x="1522" y="2127"/>
                <a:ext cx="20" cy="34"/>
              </a:xfrm>
              <a:custGeom>
                <a:avLst/>
                <a:gdLst>
                  <a:gd name="T0" fmla="*/ 33 w 8"/>
                  <a:gd name="T1" fmla="*/ 0 h 13"/>
                  <a:gd name="T2" fmla="*/ 45 w 8"/>
                  <a:gd name="T3" fmla="*/ 81 h 13"/>
                  <a:gd name="T4" fmla="*/ 25 w 8"/>
                  <a:gd name="T5" fmla="*/ 89 h 13"/>
                  <a:gd name="T6" fmla="*/ 13 w 8"/>
                  <a:gd name="T7" fmla="*/ 13 h 13"/>
                  <a:gd name="T8" fmla="*/ 33 w 8"/>
                  <a:gd name="T9" fmla="*/ 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5" y="0"/>
                    </a:moveTo>
                    <a:cubicBezTo>
                      <a:pt x="3" y="1"/>
                      <a:pt x="8" y="11"/>
                      <a:pt x="7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0" y="3"/>
                      <a:pt x="2" y="2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3" name="Freeform 301"/>
              <p:cNvSpPr>
                <a:spLocks/>
              </p:cNvSpPr>
              <p:nvPr/>
            </p:nvSpPr>
            <p:spPr bwMode="auto">
              <a:xfrm>
                <a:off x="1532" y="2132"/>
                <a:ext cx="5" cy="24"/>
              </a:xfrm>
              <a:custGeom>
                <a:avLst/>
                <a:gdLst>
                  <a:gd name="T0" fmla="*/ 0 w 2"/>
                  <a:gd name="T1" fmla="*/ 0 h 9"/>
                  <a:gd name="T2" fmla="*/ 8 w 2"/>
                  <a:gd name="T3" fmla="*/ 43 h 9"/>
                  <a:gd name="T4" fmla="*/ 13 w 2"/>
                  <a:gd name="T5" fmla="*/ 64 h 9"/>
                  <a:gd name="T6" fmla="*/ 13 w 2"/>
                  <a:gd name="T7" fmla="*/ 64 h 9"/>
                  <a:gd name="T8" fmla="*/ 0 w 2"/>
                  <a:gd name="T9" fmla="*/ 35 h 9"/>
                  <a:gd name="T10" fmla="*/ 0 w 2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2"/>
                      <a:pt x="1" y="4"/>
                      <a:pt x="1" y="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1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4" name="Freeform 302"/>
              <p:cNvSpPr>
                <a:spLocks/>
              </p:cNvSpPr>
              <p:nvPr/>
            </p:nvSpPr>
            <p:spPr bwMode="auto">
              <a:xfrm>
                <a:off x="1402" y="2137"/>
                <a:ext cx="17" cy="38"/>
              </a:xfrm>
              <a:custGeom>
                <a:avLst/>
                <a:gdLst>
                  <a:gd name="T0" fmla="*/ 24 w 7"/>
                  <a:gd name="T1" fmla="*/ 95 h 14"/>
                  <a:gd name="T2" fmla="*/ 5 w 7"/>
                  <a:gd name="T3" fmla="*/ 43 h 14"/>
                  <a:gd name="T4" fmla="*/ 0 w 7"/>
                  <a:gd name="T5" fmla="*/ 0 h 14"/>
                  <a:gd name="T6" fmla="*/ 17 w 7"/>
                  <a:gd name="T7" fmla="*/ 8 h 14"/>
                  <a:gd name="T8" fmla="*/ 24 w 7"/>
                  <a:gd name="T9" fmla="*/ 52 h 14"/>
                  <a:gd name="T10" fmla="*/ 41 w 7"/>
                  <a:gd name="T11" fmla="*/ 103 h 14"/>
                  <a:gd name="T12" fmla="*/ 24 w 7"/>
                  <a:gd name="T13" fmla="*/ 95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" h="14">
                    <a:moveTo>
                      <a:pt x="4" y="13"/>
                    </a:moveTo>
                    <a:cubicBezTo>
                      <a:pt x="3" y="12"/>
                      <a:pt x="2" y="9"/>
                      <a:pt x="1" y="6"/>
                    </a:cubicBezTo>
                    <a:cubicBezTo>
                      <a:pt x="0" y="4"/>
                      <a:pt x="0" y="0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2"/>
                      <a:pt x="4" y="4"/>
                      <a:pt x="4" y="7"/>
                    </a:cubicBezTo>
                    <a:cubicBezTo>
                      <a:pt x="5" y="11"/>
                      <a:pt x="6" y="13"/>
                      <a:pt x="7" y="14"/>
                    </a:cubicBezTo>
                    <a:lnTo>
                      <a:pt x="4" y="13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5" name="Freeform 303"/>
              <p:cNvSpPr>
                <a:spLocks/>
              </p:cNvSpPr>
              <p:nvPr/>
            </p:nvSpPr>
            <p:spPr bwMode="auto">
              <a:xfrm>
                <a:off x="1414" y="2143"/>
                <a:ext cx="20" cy="34"/>
              </a:xfrm>
              <a:custGeom>
                <a:avLst/>
                <a:gdLst>
                  <a:gd name="T0" fmla="*/ 25 w 8"/>
                  <a:gd name="T1" fmla="*/ 81 h 13"/>
                  <a:gd name="T2" fmla="*/ 8 w 8"/>
                  <a:gd name="T3" fmla="*/ 47 h 13"/>
                  <a:gd name="T4" fmla="*/ 0 w 8"/>
                  <a:gd name="T5" fmla="*/ 0 h 13"/>
                  <a:gd name="T6" fmla="*/ 20 w 8"/>
                  <a:gd name="T7" fmla="*/ 8 h 13"/>
                  <a:gd name="T8" fmla="*/ 25 w 8"/>
                  <a:gd name="T9" fmla="*/ 47 h 13"/>
                  <a:gd name="T10" fmla="*/ 50 w 8"/>
                  <a:gd name="T11" fmla="*/ 89 h 13"/>
                  <a:gd name="T12" fmla="*/ 25 w 8"/>
                  <a:gd name="T13" fmla="*/ 81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13">
                    <a:moveTo>
                      <a:pt x="4" y="12"/>
                    </a:moveTo>
                    <a:cubicBezTo>
                      <a:pt x="3" y="12"/>
                      <a:pt x="2" y="9"/>
                      <a:pt x="1" y="7"/>
                    </a:cubicBezTo>
                    <a:cubicBezTo>
                      <a:pt x="1" y="4"/>
                      <a:pt x="0" y="0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2"/>
                      <a:pt x="4" y="4"/>
                      <a:pt x="4" y="7"/>
                    </a:cubicBezTo>
                    <a:cubicBezTo>
                      <a:pt x="5" y="11"/>
                      <a:pt x="7" y="13"/>
                      <a:pt x="8" y="13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6" name="Freeform 304"/>
              <p:cNvSpPr>
                <a:spLocks/>
              </p:cNvSpPr>
              <p:nvPr/>
            </p:nvSpPr>
            <p:spPr bwMode="auto">
              <a:xfrm>
                <a:off x="1432" y="2151"/>
                <a:ext cx="20" cy="29"/>
              </a:xfrm>
              <a:custGeom>
                <a:avLst/>
                <a:gdLst>
                  <a:gd name="T0" fmla="*/ 33 w 8"/>
                  <a:gd name="T1" fmla="*/ 76 h 11"/>
                  <a:gd name="T2" fmla="*/ 20 w 8"/>
                  <a:gd name="T3" fmla="*/ 42 h 11"/>
                  <a:gd name="T4" fmla="*/ 0 w 8"/>
                  <a:gd name="T5" fmla="*/ 0 h 11"/>
                  <a:gd name="T6" fmla="*/ 20 w 8"/>
                  <a:gd name="T7" fmla="*/ 0 h 11"/>
                  <a:gd name="T8" fmla="*/ 38 w 8"/>
                  <a:gd name="T9" fmla="*/ 34 h 11"/>
                  <a:gd name="T10" fmla="*/ 50 w 8"/>
                  <a:gd name="T11" fmla="*/ 76 h 11"/>
                  <a:gd name="T12" fmla="*/ 33 w 8"/>
                  <a:gd name="T13" fmla="*/ 76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11">
                    <a:moveTo>
                      <a:pt x="5" y="11"/>
                    </a:moveTo>
                    <a:cubicBezTo>
                      <a:pt x="4" y="11"/>
                      <a:pt x="4" y="8"/>
                      <a:pt x="3" y="6"/>
                    </a:cubicBezTo>
                    <a:cubicBezTo>
                      <a:pt x="2" y="3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3"/>
                      <a:pt x="6" y="5"/>
                    </a:cubicBezTo>
                    <a:cubicBezTo>
                      <a:pt x="7" y="9"/>
                      <a:pt x="7" y="11"/>
                      <a:pt x="8" y="11"/>
                    </a:cubicBezTo>
                    <a:lnTo>
                      <a:pt x="5" y="11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7" name="Freeform 305"/>
              <p:cNvSpPr>
                <a:spLocks/>
              </p:cNvSpPr>
              <p:nvPr/>
            </p:nvSpPr>
            <p:spPr bwMode="auto">
              <a:xfrm>
                <a:off x="1442" y="2153"/>
                <a:ext cx="30" cy="30"/>
              </a:xfrm>
              <a:custGeom>
                <a:avLst/>
                <a:gdLst>
                  <a:gd name="T0" fmla="*/ 50 w 12"/>
                  <a:gd name="T1" fmla="*/ 82 h 11"/>
                  <a:gd name="T2" fmla="*/ 25 w 12"/>
                  <a:gd name="T3" fmla="*/ 44 h 11"/>
                  <a:gd name="T4" fmla="*/ 0 w 12"/>
                  <a:gd name="T5" fmla="*/ 0 h 11"/>
                  <a:gd name="T6" fmla="*/ 25 w 12"/>
                  <a:gd name="T7" fmla="*/ 0 h 11"/>
                  <a:gd name="T8" fmla="*/ 45 w 12"/>
                  <a:gd name="T9" fmla="*/ 38 h 11"/>
                  <a:gd name="T10" fmla="*/ 75 w 12"/>
                  <a:gd name="T11" fmla="*/ 82 h 11"/>
                  <a:gd name="T12" fmla="*/ 50 w 12"/>
                  <a:gd name="T13" fmla="*/ 82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11">
                    <a:moveTo>
                      <a:pt x="8" y="11"/>
                    </a:moveTo>
                    <a:cubicBezTo>
                      <a:pt x="7" y="11"/>
                      <a:pt x="5" y="8"/>
                      <a:pt x="4" y="6"/>
                    </a:cubicBezTo>
                    <a:cubicBezTo>
                      <a:pt x="2" y="4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3"/>
                      <a:pt x="7" y="5"/>
                    </a:cubicBezTo>
                    <a:cubicBezTo>
                      <a:pt x="9" y="9"/>
                      <a:pt x="11" y="11"/>
                      <a:pt x="12" y="11"/>
                    </a:cubicBezTo>
                    <a:lnTo>
                      <a:pt x="8" y="11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8" name="Freeform 306"/>
              <p:cNvSpPr>
                <a:spLocks/>
              </p:cNvSpPr>
              <p:nvPr/>
            </p:nvSpPr>
            <p:spPr bwMode="auto">
              <a:xfrm>
                <a:off x="1412" y="2145"/>
                <a:ext cx="27" cy="30"/>
              </a:xfrm>
              <a:custGeom>
                <a:avLst/>
                <a:gdLst>
                  <a:gd name="T0" fmla="*/ 66 w 11"/>
                  <a:gd name="T1" fmla="*/ 14 h 11"/>
                  <a:gd name="T2" fmla="*/ 17 w 11"/>
                  <a:gd name="T3" fmla="*/ 82 h 11"/>
                  <a:gd name="T4" fmla="*/ 0 w 11"/>
                  <a:gd name="T5" fmla="*/ 74 h 11"/>
                  <a:gd name="T6" fmla="*/ 49 w 11"/>
                  <a:gd name="T7" fmla="*/ 8 h 11"/>
                  <a:gd name="T8" fmla="*/ 66 w 11"/>
                  <a:gd name="T9" fmla="*/ 14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1" y="2"/>
                    </a:moveTo>
                    <a:cubicBezTo>
                      <a:pt x="8" y="1"/>
                      <a:pt x="4" y="11"/>
                      <a:pt x="3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5" y="0"/>
                      <a:pt x="8" y="1"/>
                    </a:cubicBezTo>
                    <a:lnTo>
                      <a:pt x="11" y="2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9" name="Freeform 307"/>
              <p:cNvSpPr>
                <a:spLocks/>
              </p:cNvSpPr>
              <p:nvPr/>
            </p:nvSpPr>
            <p:spPr bwMode="auto">
              <a:xfrm>
                <a:off x="1424" y="2151"/>
                <a:ext cx="28" cy="26"/>
              </a:xfrm>
              <a:custGeom>
                <a:avLst/>
                <a:gdLst>
                  <a:gd name="T0" fmla="*/ 71 w 11"/>
                  <a:gd name="T1" fmla="*/ 8 h 10"/>
                  <a:gd name="T2" fmla="*/ 20 w 11"/>
                  <a:gd name="T3" fmla="*/ 68 h 10"/>
                  <a:gd name="T4" fmla="*/ 0 w 11"/>
                  <a:gd name="T5" fmla="*/ 60 h 10"/>
                  <a:gd name="T6" fmla="*/ 51 w 11"/>
                  <a:gd name="T7" fmla="*/ 8 h 10"/>
                  <a:gd name="T8" fmla="*/ 71 w 11"/>
                  <a:gd name="T9" fmla="*/ 8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11" y="1"/>
                    </a:moveTo>
                    <a:cubicBezTo>
                      <a:pt x="9" y="1"/>
                      <a:pt x="4" y="10"/>
                      <a:pt x="3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5" y="0"/>
                      <a:pt x="8" y="1"/>
                    </a:cubicBez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0" name="Freeform 308"/>
              <p:cNvSpPr>
                <a:spLocks/>
              </p:cNvSpPr>
              <p:nvPr/>
            </p:nvSpPr>
            <p:spPr bwMode="auto">
              <a:xfrm>
                <a:off x="1434" y="2156"/>
                <a:ext cx="13" cy="19"/>
              </a:xfrm>
              <a:custGeom>
                <a:avLst/>
                <a:gdLst>
                  <a:gd name="T0" fmla="*/ 34 w 5"/>
                  <a:gd name="T1" fmla="*/ 0 h 7"/>
                  <a:gd name="T2" fmla="*/ 8 w 5"/>
                  <a:gd name="T3" fmla="*/ 38 h 7"/>
                  <a:gd name="T4" fmla="*/ 0 w 5"/>
                  <a:gd name="T5" fmla="*/ 52 h 7"/>
                  <a:gd name="T6" fmla="*/ 0 w 5"/>
                  <a:gd name="T7" fmla="*/ 52 h 7"/>
                  <a:gd name="T8" fmla="*/ 8 w 5"/>
                  <a:gd name="T9" fmla="*/ 22 h 7"/>
                  <a:gd name="T10" fmla="*/ 34 w 5"/>
                  <a:gd name="T11" fmla="*/ 0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5" y="0"/>
                    </a:moveTo>
                    <a:cubicBezTo>
                      <a:pt x="4" y="1"/>
                      <a:pt x="2" y="3"/>
                      <a:pt x="1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1" y="5"/>
                      <a:pt x="1" y="3"/>
                    </a:cubicBezTo>
                    <a:cubicBezTo>
                      <a:pt x="2" y="1"/>
                      <a:pt x="3" y="1"/>
                      <a:pt x="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1" name="Freeform 309"/>
              <p:cNvSpPr>
                <a:spLocks/>
              </p:cNvSpPr>
              <p:nvPr/>
            </p:nvSpPr>
            <p:spPr bwMode="auto">
              <a:xfrm>
                <a:off x="1422" y="2151"/>
                <a:ext cx="12" cy="18"/>
              </a:xfrm>
              <a:custGeom>
                <a:avLst/>
                <a:gdLst>
                  <a:gd name="T0" fmla="*/ 29 w 5"/>
                  <a:gd name="T1" fmla="*/ 0 h 7"/>
                  <a:gd name="T2" fmla="*/ 5 w 5"/>
                  <a:gd name="T3" fmla="*/ 33 h 7"/>
                  <a:gd name="T4" fmla="*/ 0 w 5"/>
                  <a:gd name="T5" fmla="*/ 46 h 7"/>
                  <a:gd name="T6" fmla="*/ 0 w 5"/>
                  <a:gd name="T7" fmla="*/ 46 h 7"/>
                  <a:gd name="T8" fmla="*/ 12 w 5"/>
                  <a:gd name="T9" fmla="*/ 21 h 7"/>
                  <a:gd name="T10" fmla="*/ 29 w 5"/>
                  <a:gd name="T11" fmla="*/ 0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5" y="0"/>
                    </a:moveTo>
                    <a:cubicBezTo>
                      <a:pt x="4" y="1"/>
                      <a:pt x="2" y="3"/>
                      <a:pt x="1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2" y="1"/>
                      <a:pt x="4" y="1"/>
                      <a:pt x="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2" name="Freeform 310"/>
              <p:cNvSpPr>
                <a:spLocks/>
              </p:cNvSpPr>
              <p:nvPr/>
            </p:nvSpPr>
            <p:spPr bwMode="auto">
              <a:xfrm>
                <a:off x="1442" y="2153"/>
                <a:ext cx="30" cy="30"/>
              </a:xfrm>
              <a:custGeom>
                <a:avLst/>
                <a:gdLst>
                  <a:gd name="T0" fmla="*/ 75 w 12"/>
                  <a:gd name="T1" fmla="*/ 8 h 11"/>
                  <a:gd name="T2" fmla="*/ 20 w 12"/>
                  <a:gd name="T3" fmla="*/ 82 h 11"/>
                  <a:gd name="T4" fmla="*/ 0 w 12"/>
                  <a:gd name="T5" fmla="*/ 74 h 11"/>
                  <a:gd name="T6" fmla="*/ 58 w 12"/>
                  <a:gd name="T7" fmla="*/ 0 h 11"/>
                  <a:gd name="T8" fmla="*/ 75 w 12"/>
                  <a:gd name="T9" fmla="*/ 8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12" y="1"/>
                    </a:moveTo>
                    <a:cubicBezTo>
                      <a:pt x="9" y="0"/>
                      <a:pt x="4" y="11"/>
                      <a:pt x="3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6" y="0"/>
                      <a:pt x="9" y="0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3" name="Freeform 311"/>
              <p:cNvSpPr>
                <a:spLocks/>
              </p:cNvSpPr>
              <p:nvPr/>
            </p:nvSpPr>
            <p:spPr bwMode="auto">
              <a:xfrm>
                <a:off x="1449" y="2156"/>
                <a:ext cx="15" cy="24"/>
              </a:xfrm>
              <a:custGeom>
                <a:avLst/>
                <a:gdLst>
                  <a:gd name="T0" fmla="*/ 38 w 6"/>
                  <a:gd name="T1" fmla="*/ 0 h 9"/>
                  <a:gd name="T2" fmla="*/ 20 w 6"/>
                  <a:gd name="T3" fmla="*/ 43 h 9"/>
                  <a:gd name="T4" fmla="*/ 0 w 6"/>
                  <a:gd name="T5" fmla="*/ 64 h 9"/>
                  <a:gd name="T6" fmla="*/ 0 w 6"/>
                  <a:gd name="T7" fmla="*/ 64 h 9"/>
                  <a:gd name="T8" fmla="*/ 20 w 6"/>
                  <a:gd name="T9" fmla="*/ 29 h 9"/>
                  <a:gd name="T10" fmla="*/ 38 w 6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9">
                    <a:moveTo>
                      <a:pt x="6" y="0"/>
                    </a:moveTo>
                    <a:cubicBezTo>
                      <a:pt x="5" y="1"/>
                      <a:pt x="4" y="4"/>
                      <a:pt x="3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2" y="5"/>
                      <a:pt x="3" y="4"/>
                    </a:cubicBezTo>
                    <a:cubicBezTo>
                      <a:pt x="4" y="2"/>
                      <a:pt x="5" y="2"/>
                      <a:pt x="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4" name="Freeform 312"/>
              <p:cNvSpPr>
                <a:spLocks/>
              </p:cNvSpPr>
              <p:nvPr/>
            </p:nvSpPr>
            <p:spPr bwMode="auto">
              <a:xfrm>
                <a:off x="1462" y="2153"/>
                <a:ext cx="20" cy="30"/>
              </a:xfrm>
              <a:custGeom>
                <a:avLst/>
                <a:gdLst>
                  <a:gd name="T0" fmla="*/ 50 w 8"/>
                  <a:gd name="T1" fmla="*/ 0 h 11"/>
                  <a:gd name="T2" fmla="*/ 25 w 8"/>
                  <a:gd name="T3" fmla="*/ 82 h 11"/>
                  <a:gd name="T4" fmla="*/ 0 w 8"/>
                  <a:gd name="T5" fmla="*/ 82 h 11"/>
                  <a:gd name="T6" fmla="*/ 33 w 8"/>
                  <a:gd name="T7" fmla="*/ 0 h 11"/>
                  <a:gd name="T8" fmla="*/ 50 w 8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8" y="0"/>
                    </a:moveTo>
                    <a:cubicBezTo>
                      <a:pt x="5" y="0"/>
                      <a:pt x="5" y="11"/>
                      <a:pt x="4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1"/>
                      <a:pt x="2" y="1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5" name="Freeform 313"/>
              <p:cNvSpPr>
                <a:spLocks/>
              </p:cNvSpPr>
              <p:nvPr/>
            </p:nvSpPr>
            <p:spPr bwMode="auto">
              <a:xfrm>
                <a:off x="1472" y="2156"/>
                <a:ext cx="5" cy="24"/>
              </a:xfrm>
              <a:custGeom>
                <a:avLst/>
                <a:gdLst>
                  <a:gd name="T0" fmla="*/ 13 w 2"/>
                  <a:gd name="T1" fmla="*/ 0 h 9"/>
                  <a:gd name="T2" fmla="*/ 0 w 2"/>
                  <a:gd name="T3" fmla="*/ 43 h 9"/>
                  <a:gd name="T4" fmla="*/ 0 w 2"/>
                  <a:gd name="T5" fmla="*/ 64 h 9"/>
                  <a:gd name="T6" fmla="*/ 0 w 2"/>
                  <a:gd name="T7" fmla="*/ 64 h 9"/>
                  <a:gd name="T8" fmla="*/ 0 w 2"/>
                  <a:gd name="T9" fmla="*/ 29 h 9"/>
                  <a:gd name="T10" fmla="*/ 13 w 2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cubicBezTo>
                      <a:pt x="1" y="2"/>
                      <a:pt x="1" y="4"/>
                      <a:pt x="0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6"/>
                      <a:pt x="0" y="4"/>
                    </a:cubicBezTo>
                    <a:cubicBezTo>
                      <a:pt x="0" y="2"/>
                      <a:pt x="1" y="2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6" name="Freeform 314"/>
              <p:cNvSpPr>
                <a:spLocks/>
              </p:cNvSpPr>
              <p:nvPr/>
            </p:nvSpPr>
            <p:spPr bwMode="auto">
              <a:xfrm>
                <a:off x="1379" y="2119"/>
                <a:ext cx="13" cy="34"/>
              </a:xfrm>
              <a:custGeom>
                <a:avLst/>
                <a:gdLst>
                  <a:gd name="T0" fmla="*/ 8 w 5"/>
                  <a:gd name="T1" fmla="*/ 81 h 13"/>
                  <a:gd name="T2" fmla="*/ 0 w 5"/>
                  <a:gd name="T3" fmla="*/ 42 h 13"/>
                  <a:gd name="T4" fmla="*/ 8 w 5"/>
                  <a:gd name="T5" fmla="*/ 0 h 13"/>
                  <a:gd name="T6" fmla="*/ 26 w 5"/>
                  <a:gd name="T7" fmla="*/ 8 h 13"/>
                  <a:gd name="T8" fmla="*/ 21 w 5"/>
                  <a:gd name="T9" fmla="*/ 47 h 13"/>
                  <a:gd name="T10" fmla="*/ 21 w 5"/>
                  <a:gd name="T11" fmla="*/ 89 h 13"/>
                  <a:gd name="T12" fmla="*/ 8 w 5"/>
                  <a:gd name="T13" fmla="*/ 81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13">
                    <a:moveTo>
                      <a:pt x="1" y="12"/>
                    </a:moveTo>
                    <a:cubicBezTo>
                      <a:pt x="0" y="11"/>
                      <a:pt x="0" y="9"/>
                      <a:pt x="0" y="6"/>
                    </a:cubicBezTo>
                    <a:cubicBezTo>
                      <a:pt x="1" y="4"/>
                      <a:pt x="1" y="0"/>
                      <a:pt x="1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2"/>
                      <a:pt x="4" y="5"/>
                      <a:pt x="3" y="7"/>
                    </a:cubicBezTo>
                    <a:cubicBezTo>
                      <a:pt x="3" y="11"/>
                      <a:pt x="2" y="13"/>
                      <a:pt x="3" y="13"/>
                    </a:cubicBezTo>
                    <a:lnTo>
                      <a:pt x="1" y="12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7" name="Freeform 315"/>
              <p:cNvSpPr>
                <a:spLocks/>
              </p:cNvSpPr>
              <p:nvPr/>
            </p:nvSpPr>
            <p:spPr bwMode="auto">
              <a:xfrm>
                <a:off x="1389" y="2127"/>
                <a:ext cx="13" cy="40"/>
              </a:xfrm>
              <a:custGeom>
                <a:avLst/>
                <a:gdLst>
                  <a:gd name="T0" fmla="*/ 13 w 5"/>
                  <a:gd name="T1" fmla="*/ 93 h 15"/>
                  <a:gd name="T2" fmla="*/ 0 w 5"/>
                  <a:gd name="T3" fmla="*/ 51 h 15"/>
                  <a:gd name="T4" fmla="*/ 0 w 5"/>
                  <a:gd name="T5" fmla="*/ 0 h 15"/>
                  <a:gd name="T6" fmla="*/ 21 w 5"/>
                  <a:gd name="T7" fmla="*/ 13 h 15"/>
                  <a:gd name="T8" fmla="*/ 21 w 5"/>
                  <a:gd name="T9" fmla="*/ 51 h 15"/>
                  <a:gd name="T10" fmla="*/ 34 w 5"/>
                  <a:gd name="T11" fmla="*/ 107 h 15"/>
                  <a:gd name="T12" fmla="*/ 13 w 5"/>
                  <a:gd name="T13" fmla="*/ 93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15">
                    <a:moveTo>
                      <a:pt x="2" y="13"/>
                    </a:moveTo>
                    <a:cubicBezTo>
                      <a:pt x="1" y="13"/>
                      <a:pt x="0" y="9"/>
                      <a:pt x="0" y="7"/>
                    </a:cubicBezTo>
                    <a:cubicBezTo>
                      <a:pt x="0" y="4"/>
                      <a:pt x="0" y="0"/>
                      <a:pt x="0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3" y="5"/>
                      <a:pt x="3" y="7"/>
                    </a:cubicBezTo>
                    <a:cubicBezTo>
                      <a:pt x="3" y="12"/>
                      <a:pt x="4" y="15"/>
                      <a:pt x="5" y="15"/>
                    </a:cubicBezTo>
                    <a:lnTo>
                      <a:pt x="2" y="13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8" name="Freeform 316"/>
              <p:cNvSpPr>
                <a:spLocks/>
              </p:cNvSpPr>
              <p:nvPr/>
            </p:nvSpPr>
            <p:spPr bwMode="auto">
              <a:xfrm>
                <a:off x="1349" y="2089"/>
                <a:ext cx="15" cy="38"/>
              </a:xfrm>
              <a:custGeom>
                <a:avLst/>
                <a:gdLst>
                  <a:gd name="T0" fmla="*/ 8 w 6"/>
                  <a:gd name="T1" fmla="*/ 90 h 14"/>
                  <a:gd name="T2" fmla="*/ 8 w 6"/>
                  <a:gd name="T3" fmla="*/ 52 h 14"/>
                  <a:gd name="T4" fmla="*/ 20 w 6"/>
                  <a:gd name="T5" fmla="*/ 0 h 14"/>
                  <a:gd name="T6" fmla="*/ 33 w 6"/>
                  <a:gd name="T7" fmla="*/ 22 h 14"/>
                  <a:gd name="T8" fmla="*/ 25 w 6"/>
                  <a:gd name="T9" fmla="*/ 60 h 14"/>
                  <a:gd name="T10" fmla="*/ 20 w 6"/>
                  <a:gd name="T11" fmla="*/ 103 h 14"/>
                  <a:gd name="T12" fmla="*/ 8 w 6"/>
                  <a:gd name="T13" fmla="*/ 9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14">
                    <a:moveTo>
                      <a:pt x="1" y="12"/>
                    </a:moveTo>
                    <a:cubicBezTo>
                      <a:pt x="0" y="12"/>
                      <a:pt x="1" y="9"/>
                      <a:pt x="1" y="7"/>
                    </a:cubicBezTo>
                    <a:cubicBezTo>
                      <a:pt x="2" y="4"/>
                      <a:pt x="3" y="0"/>
                      <a:pt x="3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5" y="6"/>
                      <a:pt x="4" y="8"/>
                    </a:cubicBezTo>
                    <a:cubicBezTo>
                      <a:pt x="3" y="12"/>
                      <a:pt x="2" y="14"/>
                      <a:pt x="3" y="14"/>
                    </a:cubicBezTo>
                    <a:lnTo>
                      <a:pt x="1" y="12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9" name="Freeform 317"/>
              <p:cNvSpPr>
                <a:spLocks/>
              </p:cNvSpPr>
              <p:nvPr/>
            </p:nvSpPr>
            <p:spPr bwMode="auto">
              <a:xfrm>
                <a:off x="1362" y="2100"/>
                <a:ext cx="12" cy="43"/>
              </a:xfrm>
              <a:custGeom>
                <a:avLst/>
                <a:gdLst>
                  <a:gd name="T0" fmla="*/ 5 w 5"/>
                  <a:gd name="T1" fmla="*/ 102 h 16"/>
                  <a:gd name="T2" fmla="*/ 0 w 5"/>
                  <a:gd name="T3" fmla="*/ 51 h 16"/>
                  <a:gd name="T4" fmla="*/ 5 w 5"/>
                  <a:gd name="T5" fmla="*/ 0 h 16"/>
                  <a:gd name="T6" fmla="*/ 24 w 5"/>
                  <a:gd name="T7" fmla="*/ 13 h 16"/>
                  <a:gd name="T8" fmla="*/ 17 w 5"/>
                  <a:gd name="T9" fmla="*/ 59 h 16"/>
                  <a:gd name="T10" fmla="*/ 24 w 5"/>
                  <a:gd name="T11" fmla="*/ 116 h 16"/>
                  <a:gd name="T12" fmla="*/ 5 w 5"/>
                  <a:gd name="T13" fmla="*/ 102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16">
                    <a:moveTo>
                      <a:pt x="1" y="14"/>
                    </a:moveTo>
                    <a:cubicBezTo>
                      <a:pt x="0" y="13"/>
                      <a:pt x="0" y="9"/>
                      <a:pt x="0" y="7"/>
                    </a:cubicBezTo>
                    <a:cubicBezTo>
                      <a:pt x="1" y="4"/>
                      <a:pt x="1" y="0"/>
                      <a:pt x="1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4" y="6"/>
                      <a:pt x="3" y="8"/>
                    </a:cubicBezTo>
                    <a:cubicBezTo>
                      <a:pt x="3" y="12"/>
                      <a:pt x="3" y="15"/>
                      <a:pt x="4" y="16"/>
                    </a:cubicBezTo>
                    <a:lnTo>
                      <a:pt x="1" y="14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0" name="Freeform 318"/>
              <p:cNvSpPr>
                <a:spLocks/>
              </p:cNvSpPr>
              <p:nvPr/>
            </p:nvSpPr>
            <p:spPr bwMode="auto">
              <a:xfrm>
                <a:off x="1354" y="2111"/>
                <a:ext cx="33" cy="24"/>
              </a:xfrm>
              <a:custGeom>
                <a:avLst/>
                <a:gdLst>
                  <a:gd name="T0" fmla="*/ 84 w 13"/>
                  <a:gd name="T1" fmla="*/ 29 h 9"/>
                  <a:gd name="T2" fmla="*/ 13 w 13"/>
                  <a:gd name="T3" fmla="*/ 56 h 9"/>
                  <a:gd name="T4" fmla="*/ 0 w 13"/>
                  <a:gd name="T5" fmla="*/ 35 h 9"/>
                  <a:gd name="T6" fmla="*/ 71 w 13"/>
                  <a:gd name="T7" fmla="*/ 13 h 9"/>
                  <a:gd name="T8" fmla="*/ 84 w 13"/>
                  <a:gd name="T9" fmla="*/ 29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9">
                    <a:moveTo>
                      <a:pt x="13" y="4"/>
                    </a:moveTo>
                    <a:cubicBezTo>
                      <a:pt x="12" y="2"/>
                      <a:pt x="3" y="9"/>
                      <a:pt x="2" y="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9" y="0"/>
                      <a:pt x="11" y="2"/>
                    </a:cubicBezTo>
                    <a:lnTo>
                      <a:pt x="13" y="4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1" name="Freeform 319"/>
              <p:cNvSpPr>
                <a:spLocks/>
              </p:cNvSpPr>
              <p:nvPr/>
            </p:nvSpPr>
            <p:spPr bwMode="auto">
              <a:xfrm>
                <a:off x="1364" y="2121"/>
                <a:ext cx="33" cy="22"/>
              </a:xfrm>
              <a:custGeom>
                <a:avLst/>
                <a:gdLst>
                  <a:gd name="T0" fmla="*/ 84 w 13"/>
                  <a:gd name="T1" fmla="*/ 30 h 8"/>
                  <a:gd name="T2" fmla="*/ 13 w 13"/>
                  <a:gd name="T3" fmla="*/ 61 h 8"/>
                  <a:gd name="T4" fmla="*/ 0 w 13"/>
                  <a:gd name="T5" fmla="*/ 39 h 8"/>
                  <a:gd name="T6" fmla="*/ 71 w 13"/>
                  <a:gd name="T7" fmla="*/ 17 h 8"/>
                  <a:gd name="T8" fmla="*/ 84 w 13"/>
                  <a:gd name="T9" fmla="*/ 3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8">
                    <a:moveTo>
                      <a:pt x="13" y="4"/>
                    </a:moveTo>
                    <a:cubicBezTo>
                      <a:pt x="12" y="2"/>
                      <a:pt x="3" y="8"/>
                      <a:pt x="2" y="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9" y="0"/>
                      <a:pt x="11" y="2"/>
                    </a:cubicBezTo>
                    <a:lnTo>
                      <a:pt x="13" y="4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2" name="Freeform 320"/>
              <p:cNvSpPr>
                <a:spLocks/>
              </p:cNvSpPr>
              <p:nvPr/>
            </p:nvSpPr>
            <p:spPr bwMode="auto">
              <a:xfrm>
                <a:off x="1372" y="2129"/>
                <a:ext cx="20" cy="11"/>
              </a:xfrm>
              <a:custGeom>
                <a:avLst/>
                <a:gdLst>
                  <a:gd name="T0" fmla="*/ 50 w 8"/>
                  <a:gd name="T1" fmla="*/ 0 h 4"/>
                  <a:gd name="T2" fmla="*/ 13 w 8"/>
                  <a:gd name="T3" fmla="*/ 22 h 4"/>
                  <a:gd name="T4" fmla="*/ 0 w 8"/>
                  <a:gd name="T5" fmla="*/ 30 h 4"/>
                  <a:gd name="T6" fmla="*/ 0 w 8"/>
                  <a:gd name="T7" fmla="*/ 30 h 4"/>
                  <a:gd name="T8" fmla="*/ 25 w 8"/>
                  <a:gd name="T9" fmla="*/ 8 h 4"/>
                  <a:gd name="T10" fmla="*/ 50 w 8"/>
                  <a:gd name="T11" fmla="*/ 0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cubicBezTo>
                      <a:pt x="7" y="0"/>
                      <a:pt x="4" y="2"/>
                      <a:pt x="2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2" y="2"/>
                      <a:pt x="4" y="1"/>
                    </a:cubicBezTo>
                    <a:cubicBezTo>
                      <a:pt x="5" y="0"/>
                      <a:pt x="7" y="1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3" name="Freeform 321"/>
              <p:cNvSpPr>
                <a:spLocks/>
              </p:cNvSpPr>
              <p:nvPr/>
            </p:nvSpPr>
            <p:spPr bwMode="auto">
              <a:xfrm>
                <a:off x="1362" y="2119"/>
                <a:ext cx="22" cy="10"/>
              </a:xfrm>
              <a:custGeom>
                <a:avLst/>
                <a:gdLst>
                  <a:gd name="T0" fmla="*/ 54 w 9"/>
                  <a:gd name="T1" fmla="*/ 0 h 4"/>
                  <a:gd name="T2" fmla="*/ 17 w 9"/>
                  <a:gd name="T3" fmla="*/ 20 h 4"/>
                  <a:gd name="T4" fmla="*/ 0 w 9"/>
                  <a:gd name="T5" fmla="*/ 25 h 4"/>
                  <a:gd name="T6" fmla="*/ 5 w 9"/>
                  <a:gd name="T7" fmla="*/ 25 h 4"/>
                  <a:gd name="T8" fmla="*/ 24 w 9"/>
                  <a:gd name="T9" fmla="*/ 8 h 4"/>
                  <a:gd name="T10" fmla="*/ 54 w 9"/>
                  <a:gd name="T11" fmla="*/ 0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4">
                    <a:moveTo>
                      <a:pt x="9" y="0"/>
                    </a:moveTo>
                    <a:cubicBezTo>
                      <a:pt x="7" y="0"/>
                      <a:pt x="5" y="2"/>
                      <a:pt x="3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3" y="2"/>
                      <a:pt x="4" y="1"/>
                    </a:cubicBezTo>
                    <a:cubicBezTo>
                      <a:pt x="6" y="0"/>
                      <a:pt x="7" y="0"/>
                      <a:pt x="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4" name="Freeform 322"/>
              <p:cNvSpPr>
                <a:spLocks/>
              </p:cNvSpPr>
              <p:nvPr/>
            </p:nvSpPr>
            <p:spPr bwMode="auto">
              <a:xfrm>
                <a:off x="1379" y="2132"/>
                <a:ext cx="35" cy="24"/>
              </a:xfrm>
              <a:custGeom>
                <a:avLst/>
                <a:gdLst>
                  <a:gd name="T0" fmla="*/ 88 w 14"/>
                  <a:gd name="T1" fmla="*/ 35 h 9"/>
                  <a:gd name="T2" fmla="*/ 20 w 14"/>
                  <a:gd name="T3" fmla="*/ 56 h 9"/>
                  <a:gd name="T4" fmla="*/ 0 w 14"/>
                  <a:gd name="T5" fmla="*/ 43 h 9"/>
                  <a:gd name="T6" fmla="*/ 70 w 14"/>
                  <a:gd name="T7" fmla="*/ 13 h 9"/>
                  <a:gd name="T8" fmla="*/ 88 w 14"/>
                  <a:gd name="T9" fmla="*/ 35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9">
                    <a:moveTo>
                      <a:pt x="14" y="5"/>
                    </a:moveTo>
                    <a:cubicBezTo>
                      <a:pt x="12" y="3"/>
                      <a:pt x="3" y="9"/>
                      <a:pt x="3" y="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7"/>
                      <a:pt x="9" y="0"/>
                      <a:pt x="11" y="2"/>
                    </a:cubicBezTo>
                    <a:lnTo>
                      <a:pt x="14" y="5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5" name="Freeform 323"/>
              <p:cNvSpPr>
                <a:spLocks/>
              </p:cNvSpPr>
              <p:nvPr/>
            </p:nvSpPr>
            <p:spPr bwMode="auto">
              <a:xfrm>
                <a:off x="1387" y="2143"/>
                <a:ext cx="20" cy="10"/>
              </a:xfrm>
              <a:custGeom>
                <a:avLst/>
                <a:gdLst>
                  <a:gd name="T0" fmla="*/ 50 w 8"/>
                  <a:gd name="T1" fmla="*/ 0 h 4"/>
                  <a:gd name="T2" fmla="*/ 13 w 8"/>
                  <a:gd name="T3" fmla="*/ 13 h 4"/>
                  <a:gd name="T4" fmla="*/ 0 w 8"/>
                  <a:gd name="T5" fmla="*/ 25 h 4"/>
                  <a:gd name="T6" fmla="*/ 0 w 8"/>
                  <a:gd name="T7" fmla="*/ 25 h 4"/>
                  <a:gd name="T8" fmla="*/ 25 w 8"/>
                  <a:gd name="T9" fmla="*/ 8 h 4"/>
                  <a:gd name="T10" fmla="*/ 50 w 8"/>
                  <a:gd name="T11" fmla="*/ 0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cubicBezTo>
                      <a:pt x="7" y="0"/>
                      <a:pt x="4" y="1"/>
                      <a:pt x="2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2" y="2"/>
                      <a:pt x="4" y="1"/>
                    </a:cubicBezTo>
                    <a:cubicBezTo>
                      <a:pt x="5" y="0"/>
                      <a:pt x="7" y="0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6" name="Freeform 324"/>
              <p:cNvSpPr>
                <a:spLocks/>
              </p:cNvSpPr>
              <p:nvPr/>
            </p:nvSpPr>
            <p:spPr bwMode="auto">
              <a:xfrm>
                <a:off x="1392" y="2140"/>
                <a:ext cx="32" cy="27"/>
              </a:xfrm>
              <a:custGeom>
                <a:avLst/>
                <a:gdLst>
                  <a:gd name="T0" fmla="*/ 79 w 13"/>
                  <a:gd name="T1" fmla="*/ 22 h 10"/>
                  <a:gd name="T2" fmla="*/ 17 w 13"/>
                  <a:gd name="T3" fmla="*/ 73 h 10"/>
                  <a:gd name="T4" fmla="*/ 0 w 13"/>
                  <a:gd name="T5" fmla="*/ 65 h 10"/>
                  <a:gd name="T6" fmla="*/ 62 w 13"/>
                  <a:gd name="T7" fmla="*/ 8 h 10"/>
                  <a:gd name="T8" fmla="*/ 79 w 13"/>
                  <a:gd name="T9" fmla="*/ 22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0">
                    <a:moveTo>
                      <a:pt x="13" y="3"/>
                    </a:moveTo>
                    <a:cubicBezTo>
                      <a:pt x="10" y="2"/>
                      <a:pt x="4" y="10"/>
                      <a:pt x="3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7" y="0"/>
                      <a:pt x="10" y="1"/>
                    </a:cubicBez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7" name="Freeform 325"/>
              <p:cNvSpPr>
                <a:spLocks/>
              </p:cNvSpPr>
              <p:nvPr/>
            </p:nvSpPr>
            <p:spPr bwMode="auto">
              <a:xfrm>
                <a:off x="1402" y="2148"/>
                <a:ext cx="15" cy="16"/>
              </a:xfrm>
              <a:custGeom>
                <a:avLst/>
                <a:gdLst>
                  <a:gd name="T0" fmla="*/ 38 w 6"/>
                  <a:gd name="T1" fmla="*/ 0 h 6"/>
                  <a:gd name="T2" fmla="*/ 13 w 6"/>
                  <a:gd name="T3" fmla="*/ 29 h 6"/>
                  <a:gd name="T4" fmla="*/ 0 w 6"/>
                  <a:gd name="T5" fmla="*/ 43 h 6"/>
                  <a:gd name="T6" fmla="*/ 0 w 6"/>
                  <a:gd name="T7" fmla="*/ 43 h 6"/>
                  <a:gd name="T8" fmla="*/ 20 w 6"/>
                  <a:gd name="T9" fmla="*/ 13 h 6"/>
                  <a:gd name="T10" fmla="*/ 38 w 6"/>
                  <a:gd name="T11" fmla="*/ 0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cubicBezTo>
                      <a:pt x="5" y="0"/>
                      <a:pt x="3" y="2"/>
                      <a:pt x="2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4"/>
                      <a:pt x="3" y="2"/>
                    </a:cubicBezTo>
                    <a:cubicBezTo>
                      <a:pt x="4" y="1"/>
                      <a:pt x="5" y="1"/>
                      <a:pt x="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8" name="Freeform 326"/>
              <p:cNvSpPr>
                <a:spLocks/>
              </p:cNvSpPr>
              <p:nvPr/>
            </p:nvSpPr>
            <p:spPr bwMode="auto">
              <a:xfrm>
                <a:off x="1314" y="2031"/>
                <a:ext cx="23" cy="40"/>
              </a:xfrm>
              <a:custGeom>
                <a:avLst/>
                <a:gdLst>
                  <a:gd name="T0" fmla="*/ 8 w 9"/>
                  <a:gd name="T1" fmla="*/ 85 h 15"/>
                  <a:gd name="T2" fmla="*/ 26 w 9"/>
                  <a:gd name="T3" fmla="*/ 35 h 15"/>
                  <a:gd name="T4" fmla="*/ 51 w 9"/>
                  <a:gd name="T5" fmla="*/ 0 h 15"/>
                  <a:gd name="T6" fmla="*/ 59 w 9"/>
                  <a:gd name="T7" fmla="*/ 21 h 15"/>
                  <a:gd name="T8" fmla="*/ 38 w 9"/>
                  <a:gd name="T9" fmla="*/ 56 h 15"/>
                  <a:gd name="T10" fmla="*/ 13 w 9"/>
                  <a:gd name="T11" fmla="*/ 107 h 15"/>
                  <a:gd name="T12" fmla="*/ 8 w 9"/>
                  <a:gd name="T13" fmla="*/ 85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15">
                    <a:moveTo>
                      <a:pt x="1" y="12"/>
                    </a:moveTo>
                    <a:cubicBezTo>
                      <a:pt x="0" y="11"/>
                      <a:pt x="2" y="8"/>
                      <a:pt x="4" y="5"/>
                    </a:cubicBezTo>
                    <a:cubicBezTo>
                      <a:pt x="5" y="3"/>
                      <a:pt x="8" y="0"/>
                      <a:pt x="8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3" y="11"/>
                      <a:pt x="2" y="14"/>
                      <a:pt x="2" y="15"/>
                    </a:cubicBezTo>
                    <a:lnTo>
                      <a:pt x="1" y="12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9" name="Freeform 327"/>
              <p:cNvSpPr>
                <a:spLocks/>
              </p:cNvSpPr>
              <p:nvPr/>
            </p:nvSpPr>
            <p:spPr bwMode="auto">
              <a:xfrm>
                <a:off x="1319" y="2047"/>
                <a:ext cx="23" cy="37"/>
              </a:xfrm>
              <a:custGeom>
                <a:avLst/>
                <a:gdLst>
                  <a:gd name="T0" fmla="*/ 8 w 9"/>
                  <a:gd name="T1" fmla="*/ 77 h 14"/>
                  <a:gd name="T2" fmla="*/ 20 w 9"/>
                  <a:gd name="T3" fmla="*/ 34 h 14"/>
                  <a:gd name="T4" fmla="*/ 46 w 9"/>
                  <a:gd name="T5" fmla="*/ 0 h 14"/>
                  <a:gd name="T6" fmla="*/ 51 w 9"/>
                  <a:gd name="T7" fmla="*/ 21 h 14"/>
                  <a:gd name="T8" fmla="*/ 33 w 9"/>
                  <a:gd name="T9" fmla="*/ 50 h 14"/>
                  <a:gd name="T10" fmla="*/ 13 w 9"/>
                  <a:gd name="T11" fmla="*/ 98 h 14"/>
                  <a:gd name="T12" fmla="*/ 8 w 9"/>
                  <a:gd name="T13" fmla="*/ 77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14">
                    <a:moveTo>
                      <a:pt x="1" y="11"/>
                    </a:moveTo>
                    <a:cubicBezTo>
                      <a:pt x="0" y="9"/>
                      <a:pt x="2" y="7"/>
                      <a:pt x="3" y="5"/>
                    </a:cubicBezTo>
                    <a:cubicBezTo>
                      <a:pt x="5" y="3"/>
                      <a:pt x="7" y="0"/>
                      <a:pt x="7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4"/>
                      <a:pt x="7" y="6"/>
                      <a:pt x="5" y="7"/>
                    </a:cubicBezTo>
                    <a:cubicBezTo>
                      <a:pt x="2" y="11"/>
                      <a:pt x="2" y="13"/>
                      <a:pt x="2" y="14"/>
                    </a:cubicBez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0" name="Freeform 328"/>
              <p:cNvSpPr>
                <a:spLocks/>
              </p:cNvSpPr>
              <p:nvPr/>
            </p:nvSpPr>
            <p:spPr bwMode="auto">
              <a:xfrm>
                <a:off x="1329" y="2065"/>
                <a:ext cx="20" cy="35"/>
              </a:xfrm>
              <a:custGeom>
                <a:avLst/>
                <a:gdLst>
                  <a:gd name="T0" fmla="*/ 8 w 8"/>
                  <a:gd name="T1" fmla="*/ 81 h 13"/>
                  <a:gd name="T2" fmla="*/ 20 w 8"/>
                  <a:gd name="T3" fmla="*/ 35 h 13"/>
                  <a:gd name="T4" fmla="*/ 38 w 8"/>
                  <a:gd name="T5" fmla="*/ 0 h 13"/>
                  <a:gd name="T6" fmla="*/ 50 w 8"/>
                  <a:gd name="T7" fmla="*/ 13 h 13"/>
                  <a:gd name="T8" fmla="*/ 38 w 8"/>
                  <a:gd name="T9" fmla="*/ 59 h 13"/>
                  <a:gd name="T10" fmla="*/ 13 w 8"/>
                  <a:gd name="T11" fmla="*/ 94 h 13"/>
                  <a:gd name="T12" fmla="*/ 8 w 8"/>
                  <a:gd name="T13" fmla="*/ 81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13">
                    <a:moveTo>
                      <a:pt x="1" y="11"/>
                    </a:moveTo>
                    <a:cubicBezTo>
                      <a:pt x="0" y="10"/>
                      <a:pt x="2" y="8"/>
                      <a:pt x="3" y="5"/>
                    </a:cubicBezTo>
                    <a:cubicBezTo>
                      <a:pt x="4" y="3"/>
                      <a:pt x="6" y="0"/>
                      <a:pt x="6" y="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3"/>
                      <a:pt x="7" y="6"/>
                      <a:pt x="6" y="8"/>
                    </a:cubicBezTo>
                    <a:cubicBezTo>
                      <a:pt x="4" y="11"/>
                      <a:pt x="2" y="12"/>
                      <a:pt x="2" y="13"/>
                    </a:cubicBez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1" name="Freeform 329"/>
              <p:cNvSpPr>
                <a:spLocks/>
              </p:cNvSpPr>
              <p:nvPr/>
            </p:nvSpPr>
            <p:spPr bwMode="auto">
              <a:xfrm>
                <a:off x="1339" y="2076"/>
                <a:ext cx="15" cy="43"/>
              </a:xfrm>
              <a:custGeom>
                <a:avLst/>
                <a:gdLst>
                  <a:gd name="T0" fmla="*/ 8 w 6"/>
                  <a:gd name="T1" fmla="*/ 94 h 16"/>
                  <a:gd name="T2" fmla="*/ 8 w 6"/>
                  <a:gd name="T3" fmla="*/ 43 h 16"/>
                  <a:gd name="T4" fmla="*/ 25 w 6"/>
                  <a:gd name="T5" fmla="*/ 0 h 16"/>
                  <a:gd name="T6" fmla="*/ 38 w 6"/>
                  <a:gd name="T7" fmla="*/ 22 h 16"/>
                  <a:gd name="T8" fmla="*/ 25 w 6"/>
                  <a:gd name="T9" fmla="*/ 59 h 16"/>
                  <a:gd name="T10" fmla="*/ 20 w 6"/>
                  <a:gd name="T11" fmla="*/ 116 h 16"/>
                  <a:gd name="T12" fmla="*/ 8 w 6"/>
                  <a:gd name="T13" fmla="*/ 94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16">
                    <a:moveTo>
                      <a:pt x="1" y="13"/>
                    </a:moveTo>
                    <a:cubicBezTo>
                      <a:pt x="0" y="12"/>
                      <a:pt x="1" y="9"/>
                      <a:pt x="1" y="6"/>
                    </a:cubicBezTo>
                    <a:cubicBezTo>
                      <a:pt x="2" y="4"/>
                      <a:pt x="4" y="0"/>
                      <a:pt x="4" y="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4"/>
                      <a:pt x="5" y="6"/>
                      <a:pt x="4" y="8"/>
                    </a:cubicBezTo>
                    <a:cubicBezTo>
                      <a:pt x="3" y="12"/>
                      <a:pt x="2" y="15"/>
                      <a:pt x="3" y="16"/>
                    </a:cubicBezTo>
                    <a:lnTo>
                      <a:pt x="1" y="13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2" name="Freeform 330"/>
              <p:cNvSpPr>
                <a:spLocks/>
              </p:cNvSpPr>
              <p:nvPr/>
            </p:nvSpPr>
            <p:spPr bwMode="auto">
              <a:xfrm>
                <a:off x="1317" y="2057"/>
                <a:ext cx="32" cy="14"/>
              </a:xfrm>
              <a:custGeom>
                <a:avLst/>
                <a:gdLst>
                  <a:gd name="T0" fmla="*/ 79 w 13"/>
                  <a:gd name="T1" fmla="*/ 39 h 5"/>
                  <a:gd name="T2" fmla="*/ 5 w 13"/>
                  <a:gd name="T3" fmla="*/ 39 h 5"/>
                  <a:gd name="T4" fmla="*/ 0 w 13"/>
                  <a:gd name="T5" fmla="*/ 8 h 5"/>
                  <a:gd name="T6" fmla="*/ 66 w 13"/>
                  <a:gd name="T7" fmla="*/ 17 h 5"/>
                  <a:gd name="T8" fmla="*/ 79 w 13"/>
                  <a:gd name="T9" fmla="*/ 39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5">
                    <a:moveTo>
                      <a:pt x="13" y="5"/>
                    </a:moveTo>
                    <a:cubicBezTo>
                      <a:pt x="12" y="3"/>
                      <a:pt x="1" y="5"/>
                      <a:pt x="1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0" y="0"/>
                      <a:pt x="11" y="2"/>
                    </a:cubicBezTo>
                    <a:lnTo>
                      <a:pt x="13" y="5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3" name="Freeform 331"/>
              <p:cNvSpPr>
                <a:spLocks/>
              </p:cNvSpPr>
              <p:nvPr/>
            </p:nvSpPr>
            <p:spPr bwMode="auto">
              <a:xfrm>
                <a:off x="1322" y="2071"/>
                <a:ext cx="32" cy="13"/>
              </a:xfrm>
              <a:custGeom>
                <a:avLst/>
                <a:gdLst>
                  <a:gd name="T0" fmla="*/ 79 w 13"/>
                  <a:gd name="T1" fmla="*/ 34 h 5"/>
                  <a:gd name="T2" fmla="*/ 5 w 13"/>
                  <a:gd name="T3" fmla="*/ 34 h 5"/>
                  <a:gd name="T4" fmla="*/ 0 w 13"/>
                  <a:gd name="T5" fmla="*/ 8 h 5"/>
                  <a:gd name="T6" fmla="*/ 74 w 13"/>
                  <a:gd name="T7" fmla="*/ 13 h 5"/>
                  <a:gd name="T8" fmla="*/ 79 w 13"/>
                  <a:gd name="T9" fmla="*/ 34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5">
                    <a:moveTo>
                      <a:pt x="13" y="5"/>
                    </a:moveTo>
                    <a:cubicBezTo>
                      <a:pt x="12" y="3"/>
                      <a:pt x="2" y="5"/>
                      <a:pt x="1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0" y="0"/>
                      <a:pt x="12" y="2"/>
                    </a:cubicBezTo>
                    <a:lnTo>
                      <a:pt x="13" y="5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4" name="Freeform 332"/>
              <p:cNvSpPr>
                <a:spLocks/>
              </p:cNvSpPr>
              <p:nvPr/>
            </p:nvSpPr>
            <p:spPr bwMode="auto">
              <a:xfrm>
                <a:off x="1327" y="2079"/>
                <a:ext cx="22" cy="2"/>
              </a:xfrm>
              <a:custGeom>
                <a:avLst/>
                <a:gdLst>
                  <a:gd name="T0" fmla="*/ 54 w 9"/>
                  <a:gd name="T1" fmla="*/ 0 h 1"/>
                  <a:gd name="T2" fmla="*/ 17 w 9"/>
                  <a:gd name="T3" fmla="*/ 4 h 1"/>
                  <a:gd name="T4" fmla="*/ 0 w 9"/>
                  <a:gd name="T5" fmla="*/ 4 h 1"/>
                  <a:gd name="T6" fmla="*/ 0 w 9"/>
                  <a:gd name="T7" fmla="*/ 4 h 1"/>
                  <a:gd name="T8" fmla="*/ 29 w 9"/>
                  <a:gd name="T9" fmla="*/ 0 h 1"/>
                  <a:gd name="T10" fmla="*/ 54 w 9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">
                    <a:moveTo>
                      <a:pt x="9" y="0"/>
                    </a:moveTo>
                    <a:cubicBezTo>
                      <a:pt x="8" y="0"/>
                      <a:pt x="5" y="1"/>
                      <a:pt x="3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6" y="0"/>
                      <a:pt x="8" y="0"/>
                      <a:pt x="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5" name="Freeform 333"/>
              <p:cNvSpPr>
                <a:spLocks/>
              </p:cNvSpPr>
              <p:nvPr/>
            </p:nvSpPr>
            <p:spPr bwMode="auto">
              <a:xfrm>
                <a:off x="1322" y="2065"/>
                <a:ext cx="25" cy="3"/>
              </a:xfrm>
              <a:custGeom>
                <a:avLst/>
                <a:gdLst>
                  <a:gd name="T0" fmla="*/ 63 w 10"/>
                  <a:gd name="T1" fmla="*/ 0 h 1"/>
                  <a:gd name="T2" fmla="*/ 20 w 10"/>
                  <a:gd name="T3" fmla="*/ 9 h 1"/>
                  <a:gd name="T4" fmla="*/ 0 w 10"/>
                  <a:gd name="T5" fmla="*/ 9 h 1"/>
                  <a:gd name="T6" fmla="*/ 0 w 10"/>
                  <a:gd name="T7" fmla="*/ 9 h 1"/>
                  <a:gd name="T8" fmla="*/ 33 w 10"/>
                  <a:gd name="T9" fmla="*/ 0 h 1"/>
                  <a:gd name="T10" fmla="*/ 63 w 10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">
                    <a:moveTo>
                      <a:pt x="10" y="0"/>
                    </a:moveTo>
                    <a:cubicBezTo>
                      <a:pt x="8" y="0"/>
                      <a:pt x="5" y="1"/>
                      <a:pt x="3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7" y="0"/>
                      <a:pt x="8" y="0"/>
                      <a:pt x="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6" name="Freeform 334"/>
              <p:cNvSpPr>
                <a:spLocks/>
              </p:cNvSpPr>
              <p:nvPr/>
            </p:nvSpPr>
            <p:spPr bwMode="auto">
              <a:xfrm>
                <a:off x="1329" y="2087"/>
                <a:ext cx="35" cy="16"/>
              </a:xfrm>
              <a:custGeom>
                <a:avLst/>
                <a:gdLst>
                  <a:gd name="T0" fmla="*/ 88 w 14"/>
                  <a:gd name="T1" fmla="*/ 35 h 6"/>
                  <a:gd name="T2" fmla="*/ 13 w 14"/>
                  <a:gd name="T3" fmla="*/ 35 h 6"/>
                  <a:gd name="T4" fmla="*/ 0 w 14"/>
                  <a:gd name="T5" fmla="*/ 13 h 6"/>
                  <a:gd name="T6" fmla="*/ 75 w 14"/>
                  <a:gd name="T7" fmla="*/ 13 h 6"/>
                  <a:gd name="T8" fmla="*/ 88 w 14"/>
                  <a:gd name="T9" fmla="*/ 35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6">
                    <a:moveTo>
                      <a:pt x="14" y="5"/>
                    </a:moveTo>
                    <a:cubicBezTo>
                      <a:pt x="13" y="2"/>
                      <a:pt x="2" y="6"/>
                      <a:pt x="2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1" y="0"/>
                      <a:pt x="12" y="2"/>
                    </a:cubicBezTo>
                    <a:lnTo>
                      <a:pt x="14" y="5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7" name="Freeform 335"/>
              <p:cNvSpPr>
                <a:spLocks/>
              </p:cNvSpPr>
              <p:nvPr/>
            </p:nvSpPr>
            <p:spPr bwMode="auto">
              <a:xfrm>
                <a:off x="1334" y="2095"/>
                <a:ext cx="25" cy="2"/>
              </a:xfrm>
              <a:custGeom>
                <a:avLst/>
                <a:gdLst>
                  <a:gd name="T0" fmla="*/ 63 w 10"/>
                  <a:gd name="T1" fmla="*/ 4 h 1"/>
                  <a:gd name="T2" fmla="*/ 25 w 10"/>
                  <a:gd name="T3" fmla="*/ 4 h 1"/>
                  <a:gd name="T4" fmla="*/ 0 w 10"/>
                  <a:gd name="T5" fmla="*/ 4 h 1"/>
                  <a:gd name="T6" fmla="*/ 0 w 10"/>
                  <a:gd name="T7" fmla="*/ 4 h 1"/>
                  <a:gd name="T8" fmla="*/ 38 w 10"/>
                  <a:gd name="T9" fmla="*/ 0 h 1"/>
                  <a:gd name="T10" fmla="*/ 63 w 10"/>
                  <a:gd name="T11" fmla="*/ 4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">
                    <a:moveTo>
                      <a:pt x="10" y="1"/>
                    </a:moveTo>
                    <a:cubicBezTo>
                      <a:pt x="9" y="0"/>
                      <a:pt x="6" y="1"/>
                      <a:pt x="4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4" y="1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8" name="Freeform 336"/>
              <p:cNvSpPr>
                <a:spLocks/>
              </p:cNvSpPr>
              <p:nvPr/>
            </p:nvSpPr>
            <p:spPr bwMode="auto">
              <a:xfrm>
                <a:off x="1339" y="2097"/>
                <a:ext cx="35" cy="22"/>
              </a:xfrm>
              <a:custGeom>
                <a:avLst/>
                <a:gdLst>
                  <a:gd name="T0" fmla="*/ 88 w 14"/>
                  <a:gd name="T1" fmla="*/ 30 h 8"/>
                  <a:gd name="T2" fmla="*/ 13 w 14"/>
                  <a:gd name="T3" fmla="*/ 61 h 8"/>
                  <a:gd name="T4" fmla="*/ 0 w 14"/>
                  <a:gd name="T5" fmla="*/ 39 h 8"/>
                  <a:gd name="T6" fmla="*/ 70 w 14"/>
                  <a:gd name="T7" fmla="*/ 17 h 8"/>
                  <a:gd name="T8" fmla="*/ 88 w 14"/>
                  <a:gd name="T9" fmla="*/ 3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8">
                    <a:moveTo>
                      <a:pt x="14" y="4"/>
                    </a:moveTo>
                    <a:cubicBezTo>
                      <a:pt x="12" y="2"/>
                      <a:pt x="3" y="8"/>
                      <a:pt x="2" y="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9" y="0"/>
                      <a:pt x="11" y="2"/>
                    </a:cubicBezTo>
                    <a:lnTo>
                      <a:pt x="14" y="4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9" name="Freeform 337"/>
              <p:cNvSpPr>
                <a:spLocks/>
              </p:cNvSpPr>
              <p:nvPr/>
            </p:nvSpPr>
            <p:spPr bwMode="auto">
              <a:xfrm>
                <a:off x="1347" y="2105"/>
                <a:ext cx="20" cy="11"/>
              </a:xfrm>
              <a:custGeom>
                <a:avLst/>
                <a:gdLst>
                  <a:gd name="T0" fmla="*/ 50 w 8"/>
                  <a:gd name="T1" fmla="*/ 0 h 4"/>
                  <a:gd name="T2" fmla="*/ 20 w 8"/>
                  <a:gd name="T3" fmla="*/ 22 h 4"/>
                  <a:gd name="T4" fmla="*/ 0 w 8"/>
                  <a:gd name="T5" fmla="*/ 30 h 4"/>
                  <a:gd name="T6" fmla="*/ 0 w 8"/>
                  <a:gd name="T7" fmla="*/ 30 h 4"/>
                  <a:gd name="T8" fmla="*/ 25 w 8"/>
                  <a:gd name="T9" fmla="*/ 8 h 4"/>
                  <a:gd name="T10" fmla="*/ 50 w 8"/>
                  <a:gd name="T11" fmla="*/ 0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cubicBezTo>
                      <a:pt x="7" y="0"/>
                      <a:pt x="5" y="2"/>
                      <a:pt x="3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2" y="2"/>
                      <a:pt x="4" y="1"/>
                    </a:cubicBezTo>
                    <a:cubicBezTo>
                      <a:pt x="6" y="0"/>
                      <a:pt x="7" y="0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0" name="Freeform 338"/>
              <p:cNvSpPr>
                <a:spLocks/>
              </p:cNvSpPr>
              <p:nvPr/>
            </p:nvSpPr>
            <p:spPr bwMode="auto">
              <a:xfrm>
                <a:off x="1312" y="2004"/>
                <a:ext cx="25" cy="27"/>
              </a:xfrm>
              <a:custGeom>
                <a:avLst/>
                <a:gdLst>
                  <a:gd name="T0" fmla="*/ 0 w 10"/>
                  <a:gd name="T1" fmla="*/ 51 h 10"/>
                  <a:gd name="T2" fmla="*/ 33 w 10"/>
                  <a:gd name="T3" fmla="*/ 22 h 10"/>
                  <a:gd name="T4" fmla="*/ 63 w 10"/>
                  <a:gd name="T5" fmla="*/ 0 h 10"/>
                  <a:gd name="T6" fmla="*/ 63 w 10"/>
                  <a:gd name="T7" fmla="*/ 22 h 10"/>
                  <a:gd name="T8" fmla="*/ 38 w 10"/>
                  <a:gd name="T9" fmla="*/ 43 h 10"/>
                  <a:gd name="T10" fmla="*/ 0 w 10"/>
                  <a:gd name="T11" fmla="*/ 73 h 10"/>
                  <a:gd name="T12" fmla="*/ 0 w 10"/>
                  <a:gd name="T13" fmla="*/ 51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7"/>
                    </a:moveTo>
                    <a:cubicBezTo>
                      <a:pt x="0" y="6"/>
                      <a:pt x="2" y="5"/>
                      <a:pt x="5" y="3"/>
                    </a:cubicBezTo>
                    <a:cubicBezTo>
                      <a:pt x="6" y="2"/>
                      <a:pt x="10" y="0"/>
                      <a:pt x="10" y="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4"/>
                      <a:pt x="8" y="5"/>
                      <a:pt x="6" y="6"/>
                    </a:cubicBezTo>
                    <a:cubicBezTo>
                      <a:pt x="2" y="8"/>
                      <a:pt x="0" y="9"/>
                      <a:pt x="0" y="1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1" name="Freeform 339"/>
              <p:cNvSpPr>
                <a:spLocks/>
              </p:cNvSpPr>
              <p:nvPr/>
            </p:nvSpPr>
            <p:spPr bwMode="auto">
              <a:xfrm>
                <a:off x="1312" y="2015"/>
                <a:ext cx="25" cy="37"/>
              </a:xfrm>
              <a:custGeom>
                <a:avLst/>
                <a:gdLst>
                  <a:gd name="T0" fmla="*/ 0 w 10"/>
                  <a:gd name="T1" fmla="*/ 69 h 14"/>
                  <a:gd name="T2" fmla="*/ 25 w 10"/>
                  <a:gd name="T3" fmla="*/ 29 h 14"/>
                  <a:gd name="T4" fmla="*/ 58 w 10"/>
                  <a:gd name="T5" fmla="*/ 0 h 14"/>
                  <a:gd name="T6" fmla="*/ 63 w 10"/>
                  <a:gd name="T7" fmla="*/ 21 h 14"/>
                  <a:gd name="T8" fmla="*/ 33 w 10"/>
                  <a:gd name="T9" fmla="*/ 50 h 14"/>
                  <a:gd name="T10" fmla="*/ 0 w 10"/>
                  <a:gd name="T11" fmla="*/ 98 h 14"/>
                  <a:gd name="T12" fmla="*/ 0 w 10"/>
                  <a:gd name="T13" fmla="*/ 69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14">
                    <a:moveTo>
                      <a:pt x="0" y="10"/>
                    </a:moveTo>
                    <a:cubicBezTo>
                      <a:pt x="0" y="9"/>
                      <a:pt x="2" y="6"/>
                      <a:pt x="4" y="4"/>
                    </a:cubicBezTo>
                    <a:cubicBezTo>
                      <a:pt x="6" y="3"/>
                      <a:pt x="9" y="0"/>
                      <a:pt x="9" y="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5"/>
                      <a:pt x="7" y="6"/>
                      <a:pt x="5" y="7"/>
                    </a:cubicBezTo>
                    <a:cubicBezTo>
                      <a:pt x="2" y="10"/>
                      <a:pt x="0" y="13"/>
                      <a:pt x="0" y="14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2" name="Freeform 340"/>
              <p:cNvSpPr>
                <a:spLocks/>
              </p:cNvSpPr>
              <p:nvPr/>
            </p:nvSpPr>
            <p:spPr bwMode="auto">
              <a:xfrm>
                <a:off x="1312" y="1985"/>
                <a:ext cx="27" cy="27"/>
              </a:xfrm>
              <a:custGeom>
                <a:avLst/>
                <a:gdLst>
                  <a:gd name="T0" fmla="*/ 61 w 11"/>
                  <a:gd name="T1" fmla="*/ 73 h 10"/>
                  <a:gd name="T2" fmla="*/ 0 w 11"/>
                  <a:gd name="T3" fmla="*/ 22 h 10"/>
                  <a:gd name="T4" fmla="*/ 5 w 11"/>
                  <a:gd name="T5" fmla="*/ 0 h 10"/>
                  <a:gd name="T6" fmla="*/ 61 w 11"/>
                  <a:gd name="T7" fmla="*/ 43 h 10"/>
                  <a:gd name="T8" fmla="*/ 61 w 11"/>
                  <a:gd name="T9" fmla="*/ 7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10" y="10"/>
                    </a:moveTo>
                    <a:cubicBezTo>
                      <a:pt x="10" y="7"/>
                      <a:pt x="0" y="4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1" y="4"/>
                      <a:pt x="10" y="6"/>
                    </a:cubicBez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3" name="Freeform 341"/>
              <p:cNvSpPr>
                <a:spLocks/>
              </p:cNvSpPr>
              <p:nvPr/>
            </p:nvSpPr>
            <p:spPr bwMode="auto">
              <a:xfrm>
                <a:off x="1312" y="1999"/>
                <a:ext cx="25" cy="26"/>
              </a:xfrm>
              <a:custGeom>
                <a:avLst/>
                <a:gdLst>
                  <a:gd name="T0" fmla="*/ 63 w 10"/>
                  <a:gd name="T1" fmla="*/ 68 h 10"/>
                  <a:gd name="T2" fmla="*/ 0 w 10"/>
                  <a:gd name="T3" fmla="*/ 26 h 10"/>
                  <a:gd name="T4" fmla="*/ 0 w 10"/>
                  <a:gd name="T5" fmla="*/ 0 h 10"/>
                  <a:gd name="T6" fmla="*/ 63 w 10"/>
                  <a:gd name="T7" fmla="*/ 47 h 10"/>
                  <a:gd name="T8" fmla="*/ 63 w 10"/>
                  <a:gd name="T9" fmla="*/ 68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8"/>
                      <a:pt x="0" y="5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0" y="4"/>
                      <a:pt x="10" y="7"/>
                    </a:cubicBez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4" name="Freeform 342"/>
              <p:cNvSpPr>
                <a:spLocks/>
              </p:cNvSpPr>
              <p:nvPr/>
            </p:nvSpPr>
            <p:spPr bwMode="auto">
              <a:xfrm>
                <a:off x="1314" y="2009"/>
                <a:ext cx="20" cy="11"/>
              </a:xfrm>
              <a:custGeom>
                <a:avLst/>
                <a:gdLst>
                  <a:gd name="T0" fmla="*/ 50 w 8"/>
                  <a:gd name="T1" fmla="*/ 30 h 4"/>
                  <a:gd name="T2" fmla="*/ 13 w 8"/>
                  <a:gd name="T3" fmla="*/ 8 h 4"/>
                  <a:gd name="T4" fmla="*/ 0 w 8"/>
                  <a:gd name="T5" fmla="*/ 0 h 4"/>
                  <a:gd name="T6" fmla="*/ 0 w 8"/>
                  <a:gd name="T7" fmla="*/ 0 h 4"/>
                  <a:gd name="T8" fmla="*/ 25 w 8"/>
                  <a:gd name="T9" fmla="*/ 8 h 4"/>
                  <a:gd name="T10" fmla="*/ 50 w 8"/>
                  <a:gd name="T11" fmla="*/ 30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4">
                    <a:moveTo>
                      <a:pt x="8" y="4"/>
                    </a:moveTo>
                    <a:cubicBezTo>
                      <a:pt x="7" y="3"/>
                      <a:pt x="4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" y="0"/>
                      <a:pt x="4" y="1"/>
                    </a:cubicBezTo>
                    <a:cubicBezTo>
                      <a:pt x="6" y="2"/>
                      <a:pt x="7" y="3"/>
                      <a:pt x="8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5" name="Freeform 343"/>
              <p:cNvSpPr>
                <a:spLocks/>
              </p:cNvSpPr>
              <p:nvPr/>
            </p:nvSpPr>
            <p:spPr bwMode="auto">
              <a:xfrm>
                <a:off x="1317" y="1996"/>
                <a:ext cx="20" cy="11"/>
              </a:xfrm>
              <a:custGeom>
                <a:avLst/>
                <a:gdLst>
                  <a:gd name="T0" fmla="*/ 50 w 8"/>
                  <a:gd name="T1" fmla="*/ 22 h 4"/>
                  <a:gd name="T2" fmla="*/ 13 w 8"/>
                  <a:gd name="T3" fmla="*/ 8 h 4"/>
                  <a:gd name="T4" fmla="*/ 0 w 8"/>
                  <a:gd name="T5" fmla="*/ 0 h 4"/>
                  <a:gd name="T6" fmla="*/ 0 w 8"/>
                  <a:gd name="T7" fmla="*/ 0 h 4"/>
                  <a:gd name="T8" fmla="*/ 25 w 8"/>
                  <a:gd name="T9" fmla="*/ 8 h 4"/>
                  <a:gd name="T10" fmla="*/ 50 w 8"/>
                  <a:gd name="T11" fmla="*/ 30 h 4"/>
                  <a:gd name="T12" fmla="*/ 50 w 8"/>
                  <a:gd name="T13" fmla="*/ 22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8" y="3"/>
                    </a:moveTo>
                    <a:cubicBezTo>
                      <a:pt x="7" y="3"/>
                      <a:pt x="4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" y="0"/>
                      <a:pt x="4" y="1"/>
                    </a:cubicBezTo>
                    <a:cubicBezTo>
                      <a:pt x="6" y="2"/>
                      <a:pt x="7" y="2"/>
                      <a:pt x="8" y="4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6" name="Freeform 344"/>
              <p:cNvSpPr>
                <a:spLocks/>
              </p:cNvSpPr>
              <p:nvPr/>
            </p:nvSpPr>
            <p:spPr bwMode="auto">
              <a:xfrm>
                <a:off x="1312" y="2020"/>
                <a:ext cx="27" cy="27"/>
              </a:xfrm>
              <a:custGeom>
                <a:avLst/>
                <a:gdLst>
                  <a:gd name="T0" fmla="*/ 61 w 11"/>
                  <a:gd name="T1" fmla="*/ 73 h 10"/>
                  <a:gd name="T2" fmla="*/ 0 w 11"/>
                  <a:gd name="T3" fmla="*/ 30 h 10"/>
                  <a:gd name="T4" fmla="*/ 0 w 11"/>
                  <a:gd name="T5" fmla="*/ 0 h 10"/>
                  <a:gd name="T6" fmla="*/ 61 w 11"/>
                  <a:gd name="T7" fmla="*/ 51 h 10"/>
                  <a:gd name="T8" fmla="*/ 61 w 11"/>
                  <a:gd name="T9" fmla="*/ 7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10" y="10"/>
                    </a:moveTo>
                    <a:cubicBezTo>
                      <a:pt x="10" y="7"/>
                      <a:pt x="0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1" y="4"/>
                      <a:pt x="10" y="7"/>
                    </a:cubicBez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7" name="Freeform 345"/>
              <p:cNvSpPr>
                <a:spLocks/>
              </p:cNvSpPr>
              <p:nvPr/>
            </p:nvSpPr>
            <p:spPr bwMode="auto">
              <a:xfrm>
                <a:off x="1314" y="2028"/>
                <a:ext cx="20" cy="11"/>
              </a:xfrm>
              <a:custGeom>
                <a:avLst/>
                <a:gdLst>
                  <a:gd name="T0" fmla="*/ 50 w 8"/>
                  <a:gd name="T1" fmla="*/ 30 h 4"/>
                  <a:gd name="T2" fmla="*/ 20 w 8"/>
                  <a:gd name="T3" fmla="*/ 8 h 4"/>
                  <a:gd name="T4" fmla="*/ 0 w 8"/>
                  <a:gd name="T5" fmla="*/ 0 h 4"/>
                  <a:gd name="T6" fmla="*/ 0 w 8"/>
                  <a:gd name="T7" fmla="*/ 0 h 4"/>
                  <a:gd name="T8" fmla="*/ 25 w 8"/>
                  <a:gd name="T9" fmla="*/ 17 h 4"/>
                  <a:gd name="T10" fmla="*/ 50 w 8"/>
                  <a:gd name="T11" fmla="*/ 30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4">
                    <a:moveTo>
                      <a:pt x="8" y="4"/>
                    </a:moveTo>
                    <a:cubicBezTo>
                      <a:pt x="7" y="3"/>
                      <a:pt x="5" y="2"/>
                      <a:pt x="3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3" y="1"/>
                      <a:pt x="4" y="2"/>
                    </a:cubicBezTo>
                    <a:cubicBezTo>
                      <a:pt x="6" y="2"/>
                      <a:pt x="7" y="3"/>
                      <a:pt x="8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8" name="Freeform 346"/>
              <p:cNvSpPr>
                <a:spLocks/>
              </p:cNvSpPr>
              <p:nvPr/>
            </p:nvSpPr>
            <p:spPr bwMode="auto">
              <a:xfrm>
                <a:off x="1309" y="2041"/>
                <a:ext cx="33" cy="16"/>
              </a:xfrm>
              <a:custGeom>
                <a:avLst/>
                <a:gdLst>
                  <a:gd name="T0" fmla="*/ 84 w 13"/>
                  <a:gd name="T1" fmla="*/ 43 h 6"/>
                  <a:gd name="T2" fmla="*/ 8 w 13"/>
                  <a:gd name="T3" fmla="*/ 21 h 6"/>
                  <a:gd name="T4" fmla="*/ 0 w 13"/>
                  <a:gd name="T5" fmla="*/ 0 h 6"/>
                  <a:gd name="T6" fmla="*/ 76 w 13"/>
                  <a:gd name="T7" fmla="*/ 21 h 6"/>
                  <a:gd name="T8" fmla="*/ 84 w 13"/>
                  <a:gd name="T9" fmla="*/ 43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6">
                    <a:moveTo>
                      <a:pt x="13" y="6"/>
                    </a:moveTo>
                    <a:cubicBezTo>
                      <a:pt x="12" y="3"/>
                      <a:pt x="2" y="4"/>
                      <a:pt x="1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1" y="0"/>
                      <a:pt x="12" y="3"/>
                    </a:cubicBez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9" name="Freeform 347"/>
              <p:cNvSpPr>
                <a:spLocks/>
              </p:cNvSpPr>
              <p:nvPr/>
            </p:nvSpPr>
            <p:spPr bwMode="auto">
              <a:xfrm>
                <a:off x="1314" y="2047"/>
                <a:ext cx="23" cy="5"/>
              </a:xfrm>
              <a:custGeom>
                <a:avLst/>
                <a:gdLst>
                  <a:gd name="T0" fmla="*/ 59 w 9"/>
                  <a:gd name="T1" fmla="*/ 13 h 2"/>
                  <a:gd name="T2" fmla="*/ 20 w 9"/>
                  <a:gd name="T3" fmla="*/ 8 h 2"/>
                  <a:gd name="T4" fmla="*/ 0 w 9"/>
                  <a:gd name="T5" fmla="*/ 8 h 2"/>
                  <a:gd name="T6" fmla="*/ 0 w 9"/>
                  <a:gd name="T7" fmla="*/ 8 h 2"/>
                  <a:gd name="T8" fmla="*/ 33 w 9"/>
                  <a:gd name="T9" fmla="*/ 8 h 2"/>
                  <a:gd name="T10" fmla="*/ 59 w 9"/>
                  <a:gd name="T11" fmla="*/ 13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2">
                    <a:moveTo>
                      <a:pt x="9" y="2"/>
                    </a:moveTo>
                    <a:cubicBezTo>
                      <a:pt x="8" y="1"/>
                      <a:pt x="5" y="1"/>
                      <a:pt x="3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3" y="0"/>
                      <a:pt x="5" y="1"/>
                    </a:cubicBezTo>
                    <a:cubicBezTo>
                      <a:pt x="7" y="1"/>
                      <a:pt x="8" y="1"/>
                      <a:pt x="9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0" name="Freeform 348"/>
              <p:cNvSpPr>
                <a:spLocks/>
              </p:cNvSpPr>
              <p:nvPr/>
            </p:nvSpPr>
            <p:spPr bwMode="auto">
              <a:xfrm>
                <a:off x="1212" y="2119"/>
                <a:ext cx="15" cy="45"/>
              </a:xfrm>
              <a:custGeom>
                <a:avLst/>
                <a:gdLst>
                  <a:gd name="T0" fmla="*/ 25 w 6"/>
                  <a:gd name="T1" fmla="*/ 111 h 17"/>
                  <a:gd name="T2" fmla="*/ 38 w 6"/>
                  <a:gd name="T3" fmla="*/ 56 h 17"/>
                  <a:gd name="T4" fmla="*/ 33 w 6"/>
                  <a:gd name="T5" fmla="*/ 0 h 17"/>
                  <a:gd name="T6" fmla="*/ 13 w 6"/>
                  <a:gd name="T7" fmla="*/ 13 h 17"/>
                  <a:gd name="T8" fmla="*/ 13 w 6"/>
                  <a:gd name="T9" fmla="*/ 64 h 17"/>
                  <a:gd name="T10" fmla="*/ 0 w 6"/>
                  <a:gd name="T11" fmla="*/ 119 h 17"/>
                  <a:gd name="T12" fmla="*/ 25 w 6"/>
                  <a:gd name="T13" fmla="*/ 111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17">
                    <a:moveTo>
                      <a:pt x="4" y="16"/>
                    </a:moveTo>
                    <a:cubicBezTo>
                      <a:pt x="5" y="15"/>
                      <a:pt x="6" y="11"/>
                      <a:pt x="6" y="8"/>
                    </a:cubicBezTo>
                    <a:cubicBezTo>
                      <a:pt x="6" y="5"/>
                      <a:pt x="5" y="0"/>
                      <a:pt x="5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2" y="6"/>
                      <a:pt x="2" y="9"/>
                    </a:cubicBezTo>
                    <a:cubicBezTo>
                      <a:pt x="2" y="13"/>
                      <a:pt x="1" y="17"/>
                      <a:pt x="0" y="17"/>
                    </a:cubicBezTo>
                    <a:lnTo>
                      <a:pt x="4" y="16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1" name="Freeform 349"/>
              <p:cNvSpPr>
                <a:spLocks/>
              </p:cNvSpPr>
              <p:nvPr/>
            </p:nvSpPr>
            <p:spPr bwMode="auto">
              <a:xfrm>
                <a:off x="1259" y="2049"/>
                <a:ext cx="23" cy="48"/>
              </a:xfrm>
              <a:custGeom>
                <a:avLst/>
                <a:gdLst>
                  <a:gd name="T0" fmla="*/ 59 w 9"/>
                  <a:gd name="T1" fmla="*/ 107 h 18"/>
                  <a:gd name="T2" fmla="*/ 38 w 9"/>
                  <a:gd name="T3" fmla="*/ 51 h 18"/>
                  <a:gd name="T4" fmla="*/ 20 w 9"/>
                  <a:gd name="T5" fmla="*/ 0 h 18"/>
                  <a:gd name="T6" fmla="*/ 8 w 9"/>
                  <a:gd name="T7" fmla="*/ 21 h 18"/>
                  <a:gd name="T8" fmla="*/ 26 w 9"/>
                  <a:gd name="T9" fmla="*/ 72 h 18"/>
                  <a:gd name="T10" fmla="*/ 46 w 9"/>
                  <a:gd name="T11" fmla="*/ 128 h 18"/>
                  <a:gd name="T12" fmla="*/ 59 w 9"/>
                  <a:gd name="T13" fmla="*/ 107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18">
                    <a:moveTo>
                      <a:pt x="9" y="15"/>
                    </a:moveTo>
                    <a:cubicBezTo>
                      <a:pt x="9" y="14"/>
                      <a:pt x="8" y="10"/>
                      <a:pt x="6" y="7"/>
                    </a:cubicBezTo>
                    <a:cubicBezTo>
                      <a:pt x="5" y="4"/>
                      <a:pt x="3" y="0"/>
                      <a:pt x="3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2" y="7"/>
                      <a:pt x="4" y="10"/>
                    </a:cubicBezTo>
                    <a:cubicBezTo>
                      <a:pt x="6" y="14"/>
                      <a:pt x="7" y="17"/>
                      <a:pt x="7" y="18"/>
                    </a:cubicBezTo>
                    <a:lnTo>
                      <a:pt x="9" y="15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2" name="Freeform 350"/>
              <p:cNvSpPr>
                <a:spLocks/>
              </p:cNvSpPr>
              <p:nvPr/>
            </p:nvSpPr>
            <p:spPr bwMode="auto">
              <a:xfrm>
                <a:off x="1252" y="2065"/>
                <a:ext cx="22" cy="48"/>
              </a:xfrm>
              <a:custGeom>
                <a:avLst/>
                <a:gdLst>
                  <a:gd name="T0" fmla="*/ 49 w 9"/>
                  <a:gd name="T1" fmla="*/ 107 h 18"/>
                  <a:gd name="T2" fmla="*/ 37 w 9"/>
                  <a:gd name="T3" fmla="*/ 51 h 18"/>
                  <a:gd name="T4" fmla="*/ 17 w 9"/>
                  <a:gd name="T5" fmla="*/ 0 h 18"/>
                  <a:gd name="T6" fmla="*/ 5 w 9"/>
                  <a:gd name="T7" fmla="*/ 29 h 18"/>
                  <a:gd name="T8" fmla="*/ 24 w 9"/>
                  <a:gd name="T9" fmla="*/ 72 h 18"/>
                  <a:gd name="T10" fmla="*/ 37 w 9"/>
                  <a:gd name="T11" fmla="*/ 128 h 18"/>
                  <a:gd name="T12" fmla="*/ 49 w 9"/>
                  <a:gd name="T13" fmla="*/ 107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18">
                    <a:moveTo>
                      <a:pt x="8" y="15"/>
                    </a:moveTo>
                    <a:cubicBezTo>
                      <a:pt x="9" y="13"/>
                      <a:pt x="8" y="10"/>
                      <a:pt x="6" y="7"/>
                    </a:cubicBezTo>
                    <a:cubicBezTo>
                      <a:pt x="5" y="5"/>
                      <a:pt x="3" y="0"/>
                      <a:pt x="3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2" y="7"/>
                      <a:pt x="4" y="10"/>
                    </a:cubicBezTo>
                    <a:cubicBezTo>
                      <a:pt x="6" y="14"/>
                      <a:pt x="6" y="17"/>
                      <a:pt x="6" y="18"/>
                    </a:cubicBezTo>
                    <a:lnTo>
                      <a:pt x="8" y="15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3" name="Freeform 351"/>
              <p:cNvSpPr>
                <a:spLocks/>
              </p:cNvSpPr>
              <p:nvPr/>
            </p:nvSpPr>
            <p:spPr bwMode="auto">
              <a:xfrm>
                <a:off x="1237" y="2087"/>
                <a:ext cx="22" cy="45"/>
              </a:xfrm>
              <a:custGeom>
                <a:avLst/>
                <a:gdLst>
                  <a:gd name="T0" fmla="*/ 49 w 9"/>
                  <a:gd name="T1" fmla="*/ 98 h 17"/>
                  <a:gd name="T2" fmla="*/ 37 w 9"/>
                  <a:gd name="T3" fmla="*/ 50 h 17"/>
                  <a:gd name="T4" fmla="*/ 24 w 9"/>
                  <a:gd name="T5" fmla="*/ 0 h 17"/>
                  <a:gd name="T6" fmla="*/ 5 w 9"/>
                  <a:gd name="T7" fmla="*/ 21 h 17"/>
                  <a:gd name="T8" fmla="*/ 17 w 9"/>
                  <a:gd name="T9" fmla="*/ 69 h 17"/>
                  <a:gd name="T10" fmla="*/ 37 w 9"/>
                  <a:gd name="T11" fmla="*/ 119 h 17"/>
                  <a:gd name="T12" fmla="*/ 49 w 9"/>
                  <a:gd name="T13" fmla="*/ 98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17">
                    <a:moveTo>
                      <a:pt x="8" y="14"/>
                    </a:moveTo>
                    <a:cubicBezTo>
                      <a:pt x="9" y="14"/>
                      <a:pt x="7" y="11"/>
                      <a:pt x="6" y="7"/>
                    </a:cubicBezTo>
                    <a:cubicBezTo>
                      <a:pt x="6" y="5"/>
                      <a:pt x="4" y="0"/>
                      <a:pt x="4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2" y="7"/>
                      <a:pt x="3" y="10"/>
                    </a:cubicBezTo>
                    <a:cubicBezTo>
                      <a:pt x="4" y="14"/>
                      <a:pt x="7" y="16"/>
                      <a:pt x="6" y="17"/>
                    </a:cubicBezTo>
                    <a:lnTo>
                      <a:pt x="8" y="14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4" name="Freeform 352"/>
              <p:cNvSpPr>
                <a:spLocks/>
              </p:cNvSpPr>
              <p:nvPr/>
            </p:nvSpPr>
            <p:spPr bwMode="auto">
              <a:xfrm>
                <a:off x="1229" y="2100"/>
                <a:ext cx="15" cy="51"/>
              </a:xfrm>
              <a:custGeom>
                <a:avLst/>
                <a:gdLst>
                  <a:gd name="T0" fmla="*/ 33 w 6"/>
                  <a:gd name="T1" fmla="*/ 115 h 19"/>
                  <a:gd name="T2" fmla="*/ 38 w 6"/>
                  <a:gd name="T3" fmla="*/ 56 h 19"/>
                  <a:gd name="T4" fmla="*/ 25 w 6"/>
                  <a:gd name="T5" fmla="*/ 0 h 19"/>
                  <a:gd name="T6" fmla="*/ 8 w 6"/>
                  <a:gd name="T7" fmla="*/ 21 h 19"/>
                  <a:gd name="T8" fmla="*/ 13 w 6"/>
                  <a:gd name="T9" fmla="*/ 64 h 19"/>
                  <a:gd name="T10" fmla="*/ 13 w 6"/>
                  <a:gd name="T11" fmla="*/ 137 h 19"/>
                  <a:gd name="T12" fmla="*/ 33 w 6"/>
                  <a:gd name="T13" fmla="*/ 115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19">
                    <a:moveTo>
                      <a:pt x="5" y="16"/>
                    </a:moveTo>
                    <a:cubicBezTo>
                      <a:pt x="6" y="15"/>
                      <a:pt x="6" y="11"/>
                      <a:pt x="6" y="8"/>
                    </a:cubicBezTo>
                    <a:cubicBezTo>
                      <a:pt x="5" y="5"/>
                      <a:pt x="4" y="0"/>
                      <a:pt x="4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1" y="7"/>
                      <a:pt x="2" y="9"/>
                    </a:cubicBezTo>
                    <a:cubicBezTo>
                      <a:pt x="3" y="14"/>
                      <a:pt x="3" y="18"/>
                      <a:pt x="2" y="19"/>
                    </a:cubicBezTo>
                    <a:lnTo>
                      <a:pt x="5" y="16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5" name="Freeform 353"/>
              <p:cNvSpPr>
                <a:spLocks/>
              </p:cNvSpPr>
              <p:nvPr/>
            </p:nvSpPr>
            <p:spPr bwMode="auto">
              <a:xfrm>
                <a:off x="1242" y="2076"/>
                <a:ext cx="40" cy="24"/>
              </a:xfrm>
              <a:custGeom>
                <a:avLst/>
                <a:gdLst>
                  <a:gd name="T0" fmla="*/ 0 w 16"/>
                  <a:gd name="T1" fmla="*/ 51 h 9"/>
                  <a:gd name="T2" fmla="*/ 88 w 16"/>
                  <a:gd name="T3" fmla="*/ 56 h 9"/>
                  <a:gd name="T4" fmla="*/ 100 w 16"/>
                  <a:gd name="T5" fmla="*/ 35 h 9"/>
                  <a:gd name="T6" fmla="*/ 13 w 16"/>
                  <a:gd name="T7" fmla="*/ 21 h 9"/>
                  <a:gd name="T8" fmla="*/ 0 w 16"/>
                  <a:gd name="T9" fmla="*/ 51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9">
                    <a:moveTo>
                      <a:pt x="0" y="7"/>
                    </a:moveTo>
                    <a:cubicBezTo>
                      <a:pt x="1" y="4"/>
                      <a:pt x="13" y="9"/>
                      <a:pt x="14" y="8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6"/>
                      <a:pt x="4" y="0"/>
                      <a:pt x="2" y="3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6" name="Freeform 354"/>
              <p:cNvSpPr>
                <a:spLocks/>
              </p:cNvSpPr>
              <p:nvPr/>
            </p:nvSpPr>
            <p:spPr bwMode="auto">
              <a:xfrm>
                <a:off x="1232" y="2092"/>
                <a:ext cx="40" cy="24"/>
              </a:xfrm>
              <a:custGeom>
                <a:avLst/>
                <a:gdLst>
                  <a:gd name="T0" fmla="*/ 0 w 16"/>
                  <a:gd name="T1" fmla="*/ 43 h 9"/>
                  <a:gd name="T2" fmla="*/ 88 w 16"/>
                  <a:gd name="T3" fmla="*/ 56 h 9"/>
                  <a:gd name="T4" fmla="*/ 100 w 16"/>
                  <a:gd name="T5" fmla="*/ 29 h 9"/>
                  <a:gd name="T6" fmla="*/ 13 w 16"/>
                  <a:gd name="T7" fmla="*/ 21 h 9"/>
                  <a:gd name="T8" fmla="*/ 0 w 16"/>
                  <a:gd name="T9" fmla="*/ 43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9">
                    <a:moveTo>
                      <a:pt x="0" y="6"/>
                    </a:moveTo>
                    <a:cubicBezTo>
                      <a:pt x="2" y="4"/>
                      <a:pt x="13" y="9"/>
                      <a:pt x="14" y="8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4" y="0"/>
                      <a:pt x="2" y="3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7" name="Freeform 355"/>
              <p:cNvSpPr>
                <a:spLocks/>
              </p:cNvSpPr>
              <p:nvPr/>
            </p:nvSpPr>
            <p:spPr bwMode="auto">
              <a:xfrm>
                <a:off x="1237" y="2103"/>
                <a:ext cx="27" cy="8"/>
              </a:xfrm>
              <a:custGeom>
                <a:avLst/>
                <a:gdLst>
                  <a:gd name="T0" fmla="*/ 0 w 11"/>
                  <a:gd name="T1" fmla="*/ 0 h 3"/>
                  <a:gd name="T2" fmla="*/ 49 w 11"/>
                  <a:gd name="T3" fmla="*/ 13 h 3"/>
                  <a:gd name="T4" fmla="*/ 66 w 11"/>
                  <a:gd name="T5" fmla="*/ 21 h 3"/>
                  <a:gd name="T6" fmla="*/ 66 w 11"/>
                  <a:gd name="T7" fmla="*/ 21 h 3"/>
                  <a:gd name="T8" fmla="*/ 37 w 11"/>
                  <a:gd name="T9" fmla="*/ 8 h 3"/>
                  <a:gd name="T10" fmla="*/ 0 w 11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3">
                    <a:moveTo>
                      <a:pt x="0" y="0"/>
                    </a:moveTo>
                    <a:cubicBezTo>
                      <a:pt x="2" y="0"/>
                      <a:pt x="5" y="1"/>
                      <a:pt x="8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8" y="2"/>
                      <a:pt x="6" y="1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" name="Freeform 356"/>
              <p:cNvSpPr>
                <a:spLocks/>
              </p:cNvSpPr>
              <p:nvPr/>
            </p:nvSpPr>
            <p:spPr bwMode="auto">
              <a:xfrm>
                <a:off x="1244" y="2089"/>
                <a:ext cx="28" cy="8"/>
              </a:xfrm>
              <a:custGeom>
                <a:avLst/>
                <a:gdLst>
                  <a:gd name="T0" fmla="*/ 0 w 11"/>
                  <a:gd name="T1" fmla="*/ 0 h 3"/>
                  <a:gd name="T2" fmla="*/ 51 w 11"/>
                  <a:gd name="T3" fmla="*/ 13 h 3"/>
                  <a:gd name="T4" fmla="*/ 71 w 11"/>
                  <a:gd name="T5" fmla="*/ 21 h 3"/>
                  <a:gd name="T6" fmla="*/ 71 w 11"/>
                  <a:gd name="T7" fmla="*/ 21 h 3"/>
                  <a:gd name="T8" fmla="*/ 38 w 11"/>
                  <a:gd name="T9" fmla="*/ 0 h 3"/>
                  <a:gd name="T10" fmla="*/ 0 w 11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3">
                    <a:moveTo>
                      <a:pt x="0" y="0"/>
                    </a:moveTo>
                    <a:cubicBezTo>
                      <a:pt x="2" y="0"/>
                      <a:pt x="5" y="1"/>
                      <a:pt x="8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8" y="1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9" name="Freeform 357"/>
              <p:cNvSpPr>
                <a:spLocks/>
              </p:cNvSpPr>
              <p:nvPr/>
            </p:nvSpPr>
            <p:spPr bwMode="auto">
              <a:xfrm>
                <a:off x="1214" y="2111"/>
                <a:ext cx="45" cy="24"/>
              </a:xfrm>
              <a:custGeom>
                <a:avLst/>
                <a:gdLst>
                  <a:gd name="T0" fmla="*/ 0 w 18"/>
                  <a:gd name="T1" fmla="*/ 35 h 9"/>
                  <a:gd name="T2" fmla="*/ 100 w 18"/>
                  <a:gd name="T3" fmla="*/ 56 h 9"/>
                  <a:gd name="T4" fmla="*/ 113 w 18"/>
                  <a:gd name="T5" fmla="*/ 29 h 9"/>
                  <a:gd name="T6" fmla="*/ 20 w 18"/>
                  <a:gd name="T7" fmla="*/ 21 h 9"/>
                  <a:gd name="T8" fmla="*/ 0 w 18"/>
                  <a:gd name="T9" fmla="*/ 35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9">
                    <a:moveTo>
                      <a:pt x="0" y="5"/>
                    </a:moveTo>
                    <a:cubicBezTo>
                      <a:pt x="2" y="3"/>
                      <a:pt x="15" y="9"/>
                      <a:pt x="16" y="8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5"/>
                      <a:pt x="5" y="0"/>
                      <a:pt x="3" y="3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0" name="Freeform 358"/>
              <p:cNvSpPr>
                <a:spLocks/>
              </p:cNvSpPr>
              <p:nvPr/>
            </p:nvSpPr>
            <p:spPr bwMode="auto">
              <a:xfrm>
                <a:off x="1222" y="2121"/>
                <a:ext cx="30" cy="8"/>
              </a:xfrm>
              <a:custGeom>
                <a:avLst/>
                <a:gdLst>
                  <a:gd name="T0" fmla="*/ 0 w 12"/>
                  <a:gd name="T1" fmla="*/ 0 h 3"/>
                  <a:gd name="T2" fmla="*/ 45 w 12"/>
                  <a:gd name="T3" fmla="*/ 13 h 3"/>
                  <a:gd name="T4" fmla="*/ 75 w 12"/>
                  <a:gd name="T5" fmla="*/ 21 h 3"/>
                  <a:gd name="T6" fmla="*/ 75 w 12"/>
                  <a:gd name="T7" fmla="*/ 21 h 3"/>
                  <a:gd name="T8" fmla="*/ 38 w 12"/>
                  <a:gd name="T9" fmla="*/ 8 h 3"/>
                  <a:gd name="T10" fmla="*/ 0 w 1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3">
                    <a:moveTo>
                      <a:pt x="0" y="0"/>
                    </a:moveTo>
                    <a:cubicBezTo>
                      <a:pt x="2" y="0"/>
                      <a:pt x="5" y="1"/>
                      <a:pt x="7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8" y="1"/>
                      <a:pt x="6" y="1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1" name="Freeform 359"/>
              <p:cNvSpPr>
                <a:spLocks/>
              </p:cNvSpPr>
              <p:nvPr/>
            </p:nvSpPr>
            <p:spPr bwMode="auto">
              <a:xfrm>
                <a:off x="1192" y="2127"/>
                <a:ext cx="22" cy="45"/>
              </a:xfrm>
              <a:custGeom>
                <a:avLst/>
                <a:gdLst>
                  <a:gd name="T0" fmla="*/ 24 w 9"/>
                  <a:gd name="T1" fmla="*/ 111 h 17"/>
                  <a:gd name="T2" fmla="*/ 49 w 9"/>
                  <a:gd name="T3" fmla="*/ 56 h 17"/>
                  <a:gd name="T4" fmla="*/ 54 w 9"/>
                  <a:gd name="T5" fmla="*/ 0 h 17"/>
                  <a:gd name="T6" fmla="*/ 29 w 9"/>
                  <a:gd name="T7" fmla="*/ 13 h 17"/>
                  <a:gd name="T8" fmla="*/ 24 w 9"/>
                  <a:gd name="T9" fmla="*/ 56 h 17"/>
                  <a:gd name="T10" fmla="*/ 0 w 9"/>
                  <a:gd name="T11" fmla="*/ 119 h 17"/>
                  <a:gd name="T12" fmla="*/ 24 w 9"/>
                  <a:gd name="T13" fmla="*/ 111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17">
                    <a:moveTo>
                      <a:pt x="4" y="16"/>
                    </a:moveTo>
                    <a:cubicBezTo>
                      <a:pt x="6" y="15"/>
                      <a:pt x="7" y="11"/>
                      <a:pt x="8" y="8"/>
                    </a:cubicBezTo>
                    <a:cubicBezTo>
                      <a:pt x="8" y="5"/>
                      <a:pt x="9" y="0"/>
                      <a:pt x="9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6"/>
                      <a:pt x="4" y="8"/>
                    </a:cubicBezTo>
                    <a:cubicBezTo>
                      <a:pt x="3" y="13"/>
                      <a:pt x="1" y="17"/>
                      <a:pt x="0" y="17"/>
                    </a:cubicBezTo>
                    <a:lnTo>
                      <a:pt x="4" y="16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2" name="Freeform 360"/>
              <p:cNvSpPr>
                <a:spLocks/>
              </p:cNvSpPr>
              <p:nvPr/>
            </p:nvSpPr>
            <p:spPr bwMode="auto">
              <a:xfrm>
                <a:off x="1204" y="2121"/>
                <a:ext cx="40" cy="30"/>
              </a:xfrm>
              <a:custGeom>
                <a:avLst/>
                <a:gdLst>
                  <a:gd name="T0" fmla="*/ 0 w 16"/>
                  <a:gd name="T1" fmla="*/ 30 h 11"/>
                  <a:gd name="T2" fmla="*/ 75 w 16"/>
                  <a:gd name="T3" fmla="*/ 82 h 11"/>
                  <a:gd name="T4" fmla="*/ 100 w 16"/>
                  <a:gd name="T5" fmla="*/ 60 h 11"/>
                  <a:gd name="T6" fmla="*/ 20 w 16"/>
                  <a:gd name="T7" fmla="*/ 14 h 11"/>
                  <a:gd name="T8" fmla="*/ 0 w 16"/>
                  <a:gd name="T9" fmla="*/ 3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1">
                    <a:moveTo>
                      <a:pt x="0" y="4"/>
                    </a:moveTo>
                    <a:cubicBezTo>
                      <a:pt x="2" y="2"/>
                      <a:pt x="11" y="11"/>
                      <a:pt x="12" y="11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9"/>
                      <a:pt x="6" y="0"/>
                      <a:pt x="3" y="2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3" name="Freeform 361"/>
              <p:cNvSpPr>
                <a:spLocks/>
              </p:cNvSpPr>
              <p:nvPr/>
            </p:nvSpPr>
            <p:spPr bwMode="auto">
              <a:xfrm>
                <a:off x="1172" y="2137"/>
                <a:ext cx="20" cy="46"/>
              </a:xfrm>
              <a:custGeom>
                <a:avLst/>
                <a:gdLst>
                  <a:gd name="T0" fmla="*/ 25 w 8"/>
                  <a:gd name="T1" fmla="*/ 111 h 17"/>
                  <a:gd name="T2" fmla="*/ 45 w 8"/>
                  <a:gd name="T3" fmla="*/ 60 h 17"/>
                  <a:gd name="T4" fmla="*/ 50 w 8"/>
                  <a:gd name="T5" fmla="*/ 0 h 17"/>
                  <a:gd name="T6" fmla="*/ 33 w 8"/>
                  <a:gd name="T7" fmla="*/ 8 h 17"/>
                  <a:gd name="T8" fmla="*/ 20 w 8"/>
                  <a:gd name="T9" fmla="*/ 60 h 17"/>
                  <a:gd name="T10" fmla="*/ 0 w 8"/>
                  <a:gd name="T11" fmla="*/ 124 h 17"/>
                  <a:gd name="T12" fmla="*/ 25 w 8"/>
                  <a:gd name="T13" fmla="*/ 111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17">
                    <a:moveTo>
                      <a:pt x="4" y="15"/>
                    </a:moveTo>
                    <a:cubicBezTo>
                      <a:pt x="5" y="15"/>
                      <a:pt x="7" y="11"/>
                      <a:pt x="7" y="8"/>
                    </a:cubicBezTo>
                    <a:cubicBezTo>
                      <a:pt x="8" y="5"/>
                      <a:pt x="8" y="0"/>
                      <a:pt x="8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2"/>
                      <a:pt x="4" y="5"/>
                      <a:pt x="3" y="8"/>
                    </a:cubicBezTo>
                    <a:cubicBezTo>
                      <a:pt x="3" y="13"/>
                      <a:pt x="1" y="16"/>
                      <a:pt x="0" y="17"/>
                    </a:cubicBez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4" name="Freeform 362"/>
              <p:cNvSpPr>
                <a:spLocks/>
              </p:cNvSpPr>
              <p:nvPr/>
            </p:nvSpPr>
            <p:spPr bwMode="auto">
              <a:xfrm>
                <a:off x="1157" y="2145"/>
                <a:ext cx="20" cy="43"/>
              </a:xfrm>
              <a:custGeom>
                <a:avLst/>
                <a:gdLst>
                  <a:gd name="T0" fmla="*/ 25 w 8"/>
                  <a:gd name="T1" fmla="*/ 102 h 16"/>
                  <a:gd name="T2" fmla="*/ 45 w 8"/>
                  <a:gd name="T3" fmla="*/ 51 h 16"/>
                  <a:gd name="T4" fmla="*/ 50 w 8"/>
                  <a:gd name="T5" fmla="*/ 0 h 16"/>
                  <a:gd name="T6" fmla="*/ 25 w 8"/>
                  <a:gd name="T7" fmla="*/ 8 h 16"/>
                  <a:gd name="T8" fmla="*/ 20 w 8"/>
                  <a:gd name="T9" fmla="*/ 59 h 16"/>
                  <a:gd name="T10" fmla="*/ 0 w 8"/>
                  <a:gd name="T11" fmla="*/ 116 h 16"/>
                  <a:gd name="T12" fmla="*/ 25 w 8"/>
                  <a:gd name="T13" fmla="*/ 102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16">
                    <a:moveTo>
                      <a:pt x="4" y="14"/>
                    </a:moveTo>
                    <a:cubicBezTo>
                      <a:pt x="6" y="14"/>
                      <a:pt x="6" y="11"/>
                      <a:pt x="7" y="7"/>
                    </a:cubicBezTo>
                    <a:cubicBezTo>
                      <a:pt x="7" y="5"/>
                      <a:pt x="8" y="0"/>
                      <a:pt x="8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5"/>
                      <a:pt x="3" y="8"/>
                    </a:cubicBezTo>
                    <a:cubicBezTo>
                      <a:pt x="2" y="13"/>
                      <a:pt x="1" y="15"/>
                      <a:pt x="0" y="16"/>
                    </a:cubicBez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5" name="Freeform 363"/>
              <p:cNvSpPr>
                <a:spLocks/>
              </p:cNvSpPr>
              <p:nvPr/>
            </p:nvSpPr>
            <p:spPr bwMode="auto">
              <a:xfrm>
                <a:off x="1182" y="2135"/>
                <a:ext cx="37" cy="32"/>
              </a:xfrm>
              <a:custGeom>
                <a:avLst/>
                <a:gdLst>
                  <a:gd name="T0" fmla="*/ 0 w 15"/>
                  <a:gd name="T1" fmla="*/ 21 h 12"/>
                  <a:gd name="T2" fmla="*/ 67 w 15"/>
                  <a:gd name="T3" fmla="*/ 85 h 12"/>
                  <a:gd name="T4" fmla="*/ 91 w 15"/>
                  <a:gd name="T5" fmla="*/ 72 h 12"/>
                  <a:gd name="T6" fmla="*/ 25 w 15"/>
                  <a:gd name="T7" fmla="*/ 8 h 12"/>
                  <a:gd name="T8" fmla="*/ 0 w 15"/>
                  <a:gd name="T9" fmla="*/ 21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0" y="3"/>
                    </a:moveTo>
                    <a:cubicBezTo>
                      <a:pt x="3" y="1"/>
                      <a:pt x="10" y="12"/>
                      <a:pt x="11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1"/>
                      <a:pt x="7" y="0"/>
                      <a:pt x="4" y="1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6" name="Freeform 364"/>
              <p:cNvSpPr>
                <a:spLocks/>
              </p:cNvSpPr>
              <p:nvPr/>
            </p:nvSpPr>
            <p:spPr bwMode="auto">
              <a:xfrm>
                <a:off x="1167" y="2140"/>
                <a:ext cx="37" cy="35"/>
              </a:xfrm>
              <a:custGeom>
                <a:avLst/>
                <a:gdLst>
                  <a:gd name="T0" fmla="*/ 0 w 15"/>
                  <a:gd name="T1" fmla="*/ 22 h 13"/>
                  <a:gd name="T2" fmla="*/ 67 w 15"/>
                  <a:gd name="T3" fmla="*/ 86 h 13"/>
                  <a:gd name="T4" fmla="*/ 91 w 15"/>
                  <a:gd name="T5" fmla="*/ 81 h 13"/>
                  <a:gd name="T6" fmla="*/ 25 w 15"/>
                  <a:gd name="T7" fmla="*/ 13 h 13"/>
                  <a:gd name="T8" fmla="*/ 0 w 15"/>
                  <a:gd name="T9" fmla="*/ 22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0" y="3"/>
                    </a:moveTo>
                    <a:cubicBezTo>
                      <a:pt x="3" y="2"/>
                      <a:pt x="10" y="13"/>
                      <a:pt x="11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1"/>
                      <a:pt x="7" y="0"/>
                      <a:pt x="4" y="2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7" name="Freeform 365"/>
              <p:cNvSpPr>
                <a:spLocks/>
              </p:cNvSpPr>
              <p:nvPr/>
            </p:nvSpPr>
            <p:spPr bwMode="auto">
              <a:xfrm>
                <a:off x="1132" y="2153"/>
                <a:ext cx="27" cy="40"/>
              </a:xfrm>
              <a:custGeom>
                <a:avLst/>
                <a:gdLst>
                  <a:gd name="T0" fmla="*/ 25 w 11"/>
                  <a:gd name="T1" fmla="*/ 99 h 15"/>
                  <a:gd name="T2" fmla="*/ 54 w 11"/>
                  <a:gd name="T3" fmla="*/ 51 h 15"/>
                  <a:gd name="T4" fmla="*/ 66 w 11"/>
                  <a:gd name="T5" fmla="*/ 0 h 15"/>
                  <a:gd name="T6" fmla="*/ 42 w 11"/>
                  <a:gd name="T7" fmla="*/ 0 h 15"/>
                  <a:gd name="T8" fmla="*/ 29 w 11"/>
                  <a:gd name="T9" fmla="*/ 51 h 15"/>
                  <a:gd name="T10" fmla="*/ 0 w 11"/>
                  <a:gd name="T11" fmla="*/ 107 h 15"/>
                  <a:gd name="T12" fmla="*/ 25 w 11"/>
                  <a:gd name="T13" fmla="*/ 99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5">
                    <a:moveTo>
                      <a:pt x="4" y="14"/>
                    </a:moveTo>
                    <a:cubicBezTo>
                      <a:pt x="5" y="14"/>
                      <a:pt x="7" y="10"/>
                      <a:pt x="9" y="7"/>
                    </a:cubicBezTo>
                    <a:cubicBezTo>
                      <a:pt x="10" y="4"/>
                      <a:pt x="11" y="0"/>
                      <a:pt x="1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1"/>
                      <a:pt x="6" y="4"/>
                      <a:pt x="5" y="7"/>
                    </a:cubicBezTo>
                    <a:cubicBezTo>
                      <a:pt x="3" y="11"/>
                      <a:pt x="1" y="14"/>
                      <a:pt x="0" y="15"/>
                    </a:cubicBez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8" name="Freeform 366"/>
              <p:cNvSpPr>
                <a:spLocks/>
              </p:cNvSpPr>
              <p:nvPr/>
            </p:nvSpPr>
            <p:spPr bwMode="auto">
              <a:xfrm>
                <a:off x="1149" y="2148"/>
                <a:ext cx="33" cy="35"/>
              </a:xfrm>
              <a:custGeom>
                <a:avLst/>
                <a:gdLst>
                  <a:gd name="T0" fmla="*/ 0 w 13"/>
                  <a:gd name="T1" fmla="*/ 22 h 13"/>
                  <a:gd name="T2" fmla="*/ 63 w 13"/>
                  <a:gd name="T3" fmla="*/ 94 h 13"/>
                  <a:gd name="T4" fmla="*/ 84 w 13"/>
                  <a:gd name="T5" fmla="*/ 81 h 13"/>
                  <a:gd name="T6" fmla="*/ 20 w 13"/>
                  <a:gd name="T7" fmla="*/ 8 h 13"/>
                  <a:gd name="T8" fmla="*/ 0 w 13"/>
                  <a:gd name="T9" fmla="*/ 22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0" y="3"/>
                    </a:moveTo>
                    <a:cubicBezTo>
                      <a:pt x="3" y="2"/>
                      <a:pt x="8" y="13"/>
                      <a:pt x="10" y="13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2"/>
                      <a:pt x="7" y="0"/>
                      <a:pt x="3" y="1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9" name="Freeform 367"/>
              <p:cNvSpPr>
                <a:spLocks/>
              </p:cNvSpPr>
              <p:nvPr/>
            </p:nvSpPr>
            <p:spPr bwMode="auto">
              <a:xfrm>
                <a:off x="1139" y="2156"/>
                <a:ext cx="28" cy="32"/>
              </a:xfrm>
              <a:custGeom>
                <a:avLst/>
                <a:gdLst>
                  <a:gd name="T0" fmla="*/ 71 w 11"/>
                  <a:gd name="T1" fmla="*/ 77 h 12"/>
                  <a:gd name="T2" fmla="*/ 46 w 11"/>
                  <a:gd name="T3" fmla="*/ 85 h 12"/>
                  <a:gd name="T4" fmla="*/ 0 w 11"/>
                  <a:gd name="T5" fmla="*/ 21 h 12"/>
                  <a:gd name="T6" fmla="*/ 8 w 11"/>
                  <a:gd name="T7" fmla="*/ 0 h 12"/>
                  <a:gd name="T8" fmla="*/ 71 w 11"/>
                  <a:gd name="T9" fmla="*/ 77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2">
                    <a:moveTo>
                      <a:pt x="11" y="11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6" y="12"/>
                      <a:pt x="3" y="6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5" y="0"/>
                      <a:pt x="10" y="11"/>
                      <a:pt x="11" y="11"/>
                    </a:cubicBez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0" name="Freeform 368"/>
              <p:cNvSpPr>
                <a:spLocks/>
              </p:cNvSpPr>
              <p:nvPr/>
            </p:nvSpPr>
            <p:spPr bwMode="auto">
              <a:xfrm>
                <a:off x="1129" y="2177"/>
                <a:ext cx="13" cy="16"/>
              </a:xfrm>
              <a:custGeom>
                <a:avLst/>
                <a:gdLst>
                  <a:gd name="T0" fmla="*/ 8 w 5"/>
                  <a:gd name="T1" fmla="*/ 43 h 6"/>
                  <a:gd name="T2" fmla="*/ 0 w 5"/>
                  <a:gd name="T3" fmla="*/ 29 h 6"/>
                  <a:gd name="T4" fmla="*/ 13 w 5"/>
                  <a:gd name="T5" fmla="*/ 0 h 6"/>
                  <a:gd name="T6" fmla="*/ 34 w 5"/>
                  <a:gd name="T7" fmla="*/ 35 h 6"/>
                  <a:gd name="T8" fmla="*/ 8 w 5"/>
                  <a:gd name="T9" fmla="*/ 43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1" y="6"/>
                    </a:moveTo>
                    <a:cubicBezTo>
                      <a:pt x="1" y="6"/>
                      <a:pt x="1" y="5"/>
                      <a:pt x="0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2"/>
                      <a:pt x="5" y="5"/>
                      <a:pt x="5" y="5"/>
                    </a:cubicBez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1" name="Freeform 369"/>
              <p:cNvSpPr>
                <a:spLocks/>
              </p:cNvSpPr>
              <p:nvPr/>
            </p:nvSpPr>
            <p:spPr bwMode="auto">
              <a:xfrm>
                <a:off x="1174" y="2148"/>
                <a:ext cx="20" cy="21"/>
              </a:xfrm>
              <a:custGeom>
                <a:avLst/>
                <a:gdLst>
                  <a:gd name="T0" fmla="*/ 0 w 8"/>
                  <a:gd name="T1" fmla="*/ 0 h 8"/>
                  <a:gd name="T2" fmla="*/ 38 w 8"/>
                  <a:gd name="T3" fmla="*/ 42 h 8"/>
                  <a:gd name="T4" fmla="*/ 50 w 8"/>
                  <a:gd name="T5" fmla="*/ 55 h 8"/>
                  <a:gd name="T6" fmla="*/ 50 w 8"/>
                  <a:gd name="T7" fmla="*/ 55 h 8"/>
                  <a:gd name="T8" fmla="*/ 33 w 8"/>
                  <a:gd name="T9" fmla="*/ 29 h 8"/>
                  <a:gd name="T10" fmla="*/ 0 w 8"/>
                  <a:gd name="T11" fmla="*/ 0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2" y="1"/>
                      <a:pt x="4" y="4"/>
                      <a:pt x="6" y="6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6" y="5"/>
                      <a:pt x="5" y="4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2" name="Freeform 370"/>
              <p:cNvSpPr>
                <a:spLocks/>
              </p:cNvSpPr>
              <p:nvPr/>
            </p:nvSpPr>
            <p:spPr bwMode="auto">
              <a:xfrm>
                <a:off x="1157" y="2156"/>
                <a:ext cx="17" cy="24"/>
              </a:xfrm>
              <a:custGeom>
                <a:avLst/>
                <a:gdLst>
                  <a:gd name="T0" fmla="*/ 0 w 7"/>
                  <a:gd name="T1" fmla="*/ 0 h 9"/>
                  <a:gd name="T2" fmla="*/ 24 w 7"/>
                  <a:gd name="T3" fmla="*/ 43 h 9"/>
                  <a:gd name="T4" fmla="*/ 41 w 7"/>
                  <a:gd name="T5" fmla="*/ 64 h 9"/>
                  <a:gd name="T6" fmla="*/ 41 w 7"/>
                  <a:gd name="T7" fmla="*/ 56 h 9"/>
                  <a:gd name="T8" fmla="*/ 24 w 7"/>
                  <a:gd name="T9" fmla="*/ 29 h 9"/>
                  <a:gd name="T10" fmla="*/ 0 w 7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9">
                    <a:moveTo>
                      <a:pt x="0" y="0"/>
                    </a:moveTo>
                    <a:cubicBezTo>
                      <a:pt x="1" y="1"/>
                      <a:pt x="3" y="3"/>
                      <a:pt x="4" y="6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5" y="6"/>
                      <a:pt x="4" y="4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3" name="Freeform 371"/>
              <p:cNvSpPr>
                <a:spLocks/>
              </p:cNvSpPr>
              <p:nvPr/>
            </p:nvSpPr>
            <p:spPr bwMode="auto">
              <a:xfrm>
                <a:off x="1139" y="2161"/>
                <a:ext cx="18" cy="22"/>
              </a:xfrm>
              <a:custGeom>
                <a:avLst/>
                <a:gdLst>
                  <a:gd name="T0" fmla="*/ 0 w 7"/>
                  <a:gd name="T1" fmla="*/ 0 h 8"/>
                  <a:gd name="T2" fmla="*/ 33 w 7"/>
                  <a:gd name="T3" fmla="*/ 47 h 8"/>
                  <a:gd name="T4" fmla="*/ 46 w 7"/>
                  <a:gd name="T5" fmla="*/ 61 h 8"/>
                  <a:gd name="T6" fmla="*/ 46 w 7"/>
                  <a:gd name="T7" fmla="*/ 61 h 8"/>
                  <a:gd name="T8" fmla="*/ 33 w 7"/>
                  <a:gd name="T9" fmla="*/ 30 h 8"/>
                  <a:gd name="T10" fmla="*/ 0 w 7"/>
                  <a:gd name="T11" fmla="*/ 0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0" y="0"/>
                    </a:moveTo>
                    <a:cubicBezTo>
                      <a:pt x="2" y="1"/>
                      <a:pt x="4" y="3"/>
                      <a:pt x="5" y="6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5"/>
                      <a:pt x="5" y="4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4" name="Freeform 372"/>
              <p:cNvSpPr>
                <a:spLocks/>
              </p:cNvSpPr>
              <p:nvPr/>
            </p:nvSpPr>
            <p:spPr bwMode="auto">
              <a:xfrm>
                <a:off x="1189" y="2143"/>
                <a:ext cx="20" cy="21"/>
              </a:xfrm>
              <a:custGeom>
                <a:avLst/>
                <a:gdLst>
                  <a:gd name="T0" fmla="*/ 0 w 8"/>
                  <a:gd name="T1" fmla="*/ 0 h 8"/>
                  <a:gd name="T2" fmla="*/ 33 w 8"/>
                  <a:gd name="T3" fmla="*/ 34 h 8"/>
                  <a:gd name="T4" fmla="*/ 50 w 8"/>
                  <a:gd name="T5" fmla="*/ 55 h 8"/>
                  <a:gd name="T6" fmla="*/ 50 w 8"/>
                  <a:gd name="T7" fmla="*/ 55 h 8"/>
                  <a:gd name="T8" fmla="*/ 33 w 8"/>
                  <a:gd name="T9" fmla="*/ 21 h 8"/>
                  <a:gd name="T10" fmla="*/ 0 w 8"/>
                  <a:gd name="T11" fmla="*/ 0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2" y="1"/>
                      <a:pt x="4" y="3"/>
                      <a:pt x="5" y="5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6" y="5"/>
                      <a:pt x="5" y="3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5" name="Freeform 373"/>
              <p:cNvSpPr>
                <a:spLocks/>
              </p:cNvSpPr>
              <p:nvPr/>
            </p:nvSpPr>
            <p:spPr bwMode="auto">
              <a:xfrm>
                <a:off x="1212" y="2129"/>
                <a:ext cx="22" cy="19"/>
              </a:xfrm>
              <a:custGeom>
                <a:avLst/>
                <a:gdLst>
                  <a:gd name="T0" fmla="*/ 0 w 9"/>
                  <a:gd name="T1" fmla="*/ 0 h 7"/>
                  <a:gd name="T2" fmla="*/ 37 w 9"/>
                  <a:gd name="T3" fmla="*/ 38 h 7"/>
                  <a:gd name="T4" fmla="*/ 54 w 9"/>
                  <a:gd name="T5" fmla="*/ 52 h 7"/>
                  <a:gd name="T6" fmla="*/ 54 w 9"/>
                  <a:gd name="T7" fmla="*/ 52 h 7"/>
                  <a:gd name="T8" fmla="*/ 29 w 9"/>
                  <a:gd name="T9" fmla="*/ 22 h 7"/>
                  <a:gd name="T10" fmla="*/ 0 w 9"/>
                  <a:gd name="T11" fmla="*/ 0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7">
                    <a:moveTo>
                      <a:pt x="0" y="0"/>
                    </a:moveTo>
                    <a:cubicBezTo>
                      <a:pt x="1" y="1"/>
                      <a:pt x="4" y="3"/>
                      <a:pt x="6" y="5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7" y="4"/>
                      <a:pt x="5" y="3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6" name="Freeform 374"/>
              <p:cNvSpPr>
                <a:spLocks/>
              </p:cNvSpPr>
              <p:nvPr/>
            </p:nvSpPr>
            <p:spPr bwMode="auto">
              <a:xfrm>
                <a:off x="1264" y="1972"/>
                <a:ext cx="35" cy="37"/>
              </a:xfrm>
              <a:custGeom>
                <a:avLst/>
                <a:gdLst>
                  <a:gd name="T0" fmla="*/ 88 w 14"/>
                  <a:gd name="T1" fmla="*/ 69 h 14"/>
                  <a:gd name="T2" fmla="*/ 50 w 14"/>
                  <a:gd name="T3" fmla="*/ 29 h 14"/>
                  <a:gd name="T4" fmla="*/ 8 w 14"/>
                  <a:gd name="T5" fmla="*/ 0 h 14"/>
                  <a:gd name="T6" fmla="*/ 0 w 14"/>
                  <a:gd name="T7" fmla="*/ 29 h 14"/>
                  <a:gd name="T8" fmla="*/ 45 w 14"/>
                  <a:gd name="T9" fmla="*/ 56 h 14"/>
                  <a:gd name="T10" fmla="*/ 88 w 14"/>
                  <a:gd name="T11" fmla="*/ 98 h 14"/>
                  <a:gd name="T12" fmla="*/ 88 w 14"/>
                  <a:gd name="T13" fmla="*/ 69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14" y="10"/>
                    </a:moveTo>
                    <a:cubicBezTo>
                      <a:pt x="14" y="9"/>
                      <a:pt x="11" y="6"/>
                      <a:pt x="8" y="4"/>
                    </a:cubicBezTo>
                    <a:cubicBezTo>
                      <a:pt x="5" y="3"/>
                      <a:pt x="1" y="0"/>
                      <a:pt x="1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4" y="7"/>
                      <a:pt x="7" y="8"/>
                    </a:cubicBezTo>
                    <a:cubicBezTo>
                      <a:pt x="11" y="11"/>
                      <a:pt x="14" y="13"/>
                      <a:pt x="14" y="14"/>
                    </a:cubicBezTo>
                    <a:lnTo>
                      <a:pt x="14" y="10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7" name="Freeform 375"/>
              <p:cNvSpPr>
                <a:spLocks/>
              </p:cNvSpPr>
              <p:nvPr/>
            </p:nvSpPr>
            <p:spPr bwMode="auto">
              <a:xfrm>
                <a:off x="1269" y="1991"/>
                <a:ext cx="30" cy="37"/>
              </a:xfrm>
              <a:custGeom>
                <a:avLst/>
                <a:gdLst>
                  <a:gd name="T0" fmla="*/ 75 w 12"/>
                  <a:gd name="T1" fmla="*/ 69 h 14"/>
                  <a:gd name="T2" fmla="*/ 38 w 12"/>
                  <a:gd name="T3" fmla="*/ 29 h 14"/>
                  <a:gd name="T4" fmla="*/ 0 w 12"/>
                  <a:gd name="T5" fmla="*/ 0 h 14"/>
                  <a:gd name="T6" fmla="*/ 0 w 12"/>
                  <a:gd name="T7" fmla="*/ 29 h 14"/>
                  <a:gd name="T8" fmla="*/ 33 w 12"/>
                  <a:gd name="T9" fmla="*/ 56 h 14"/>
                  <a:gd name="T10" fmla="*/ 70 w 12"/>
                  <a:gd name="T11" fmla="*/ 98 h 14"/>
                  <a:gd name="T12" fmla="*/ 75 w 12"/>
                  <a:gd name="T13" fmla="*/ 69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14">
                    <a:moveTo>
                      <a:pt x="12" y="10"/>
                    </a:moveTo>
                    <a:cubicBezTo>
                      <a:pt x="12" y="8"/>
                      <a:pt x="9" y="6"/>
                      <a:pt x="6" y="4"/>
                    </a:cubicBezTo>
                    <a:cubicBezTo>
                      <a:pt x="4" y="3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3" y="7"/>
                      <a:pt x="5" y="8"/>
                    </a:cubicBezTo>
                    <a:cubicBezTo>
                      <a:pt x="10" y="11"/>
                      <a:pt x="11" y="13"/>
                      <a:pt x="11" y="14"/>
                    </a:cubicBezTo>
                    <a:lnTo>
                      <a:pt x="12" y="10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8" name="Freeform 376"/>
              <p:cNvSpPr>
                <a:spLocks/>
              </p:cNvSpPr>
              <p:nvPr/>
            </p:nvSpPr>
            <p:spPr bwMode="auto">
              <a:xfrm>
                <a:off x="1264" y="2015"/>
                <a:ext cx="30" cy="40"/>
              </a:xfrm>
              <a:custGeom>
                <a:avLst/>
                <a:gdLst>
                  <a:gd name="T0" fmla="*/ 70 w 12"/>
                  <a:gd name="T1" fmla="*/ 77 h 15"/>
                  <a:gd name="T2" fmla="*/ 45 w 12"/>
                  <a:gd name="T3" fmla="*/ 43 h 15"/>
                  <a:gd name="T4" fmla="*/ 13 w 12"/>
                  <a:gd name="T5" fmla="*/ 0 h 15"/>
                  <a:gd name="T6" fmla="*/ 8 w 12"/>
                  <a:gd name="T7" fmla="*/ 29 h 15"/>
                  <a:gd name="T8" fmla="*/ 33 w 12"/>
                  <a:gd name="T9" fmla="*/ 64 h 15"/>
                  <a:gd name="T10" fmla="*/ 70 w 12"/>
                  <a:gd name="T11" fmla="*/ 107 h 15"/>
                  <a:gd name="T12" fmla="*/ 70 w 12"/>
                  <a:gd name="T13" fmla="*/ 77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15">
                    <a:moveTo>
                      <a:pt x="11" y="11"/>
                    </a:moveTo>
                    <a:cubicBezTo>
                      <a:pt x="12" y="10"/>
                      <a:pt x="10" y="8"/>
                      <a:pt x="7" y="6"/>
                    </a:cubicBezTo>
                    <a:cubicBezTo>
                      <a:pt x="5" y="4"/>
                      <a:pt x="2" y="0"/>
                      <a:pt x="2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3" y="7"/>
                      <a:pt x="5" y="9"/>
                    </a:cubicBezTo>
                    <a:cubicBezTo>
                      <a:pt x="9" y="12"/>
                      <a:pt x="11" y="13"/>
                      <a:pt x="11" y="15"/>
                    </a:cubicBezTo>
                    <a:lnTo>
                      <a:pt x="11" y="11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9" name="Freeform 377"/>
              <p:cNvSpPr>
                <a:spLocks/>
              </p:cNvSpPr>
              <p:nvPr/>
            </p:nvSpPr>
            <p:spPr bwMode="auto">
              <a:xfrm>
                <a:off x="1264" y="2031"/>
                <a:ext cx="28" cy="48"/>
              </a:xfrm>
              <a:custGeom>
                <a:avLst/>
                <a:gdLst>
                  <a:gd name="T0" fmla="*/ 71 w 11"/>
                  <a:gd name="T1" fmla="*/ 93 h 18"/>
                  <a:gd name="T2" fmla="*/ 46 w 11"/>
                  <a:gd name="T3" fmla="*/ 43 h 18"/>
                  <a:gd name="T4" fmla="*/ 13 w 11"/>
                  <a:gd name="T5" fmla="*/ 0 h 18"/>
                  <a:gd name="T6" fmla="*/ 0 w 11"/>
                  <a:gd name="T7" fmla="*/ 29 h 18"/>
                  <a:gd name="T8" fmla="*/ 25 w 11"/>
                  <a:gd name="T9" fmla="*/ 64 h 18"/>
                  <a:gd name="T10" fmla="*/ 59 w 11"/>
                  <a:gd name="T11" fmla="*/ 128 h 18"/>
                  <a:gd name="T12" fmla="*/ 71 w 11"/>
                  <a:gd name="T13" fmla="*/ 93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8">
                    <a:moveTo>
                      <a:pt x="11" y="13"/>
                    </a:moveTo>
                    <a:cubicBezTo>
                      <a:pt x="11" y="12"/>
                      <a:pt x="9" y="8"/>
                      <a:pt x="7" y="6"/>
                    </a:cubicBezTo>
                    <a:cubicBezTo>
                      <a:pt x="5" y="4"/>
                      <a:pt x="1" y="0"/>
                      <a:pt x="2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2" y="7"/>
                      <a:pt x="4" y="9"/>
                    </a:cubicBezTo>
                    <a:cubicBezTo>
                      <a:pt x="8" y="13"/>
                      <a:pt x="9" y="16"/>
                      <a:pt x="9" y="18"/>
                    </a:cubicBezTo>
                    <a:lnTo>
                      <a:pt x="11" y="13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0" name="Freeform 378"/>
              <p:cNvSpPr>
                <a:spLocks/>
              </p:cNvSpPr>
              <p:nvPr/>
            </p:nvSpPr>
            <p:spPr bwMode="auto">
              <a:xfrm>
                <a:off x="1267" y="1999"/>
                <a:ext cx="32" cy="26"/>
              </a:xfrm>
              <a:custGeom>
                <a:avLst/>
                <a:gdLst>
                  <a:gd name="T0" fmla="*/ 0 w 13"/>
                  <a:gd name="T1" fmla="*/ 68 h 10"/>
                  <a:gd name="T2" fmla="*/ 79 w 13"/>
                  <a:gd name="T3" fmla="*/ 26 h 10"/>
                  <a:gd name="T4" fmla="*/ 79 w 13"/>
                  <a:gd name="T5" fmla="*/ 0 h 10"/>
                  <a:gd name="T6" fmla="*/ 0 w 13"/>
                  <a:gd name="T7" fmla="*/ 42 h 10"/>
                  <a:gd name="T8" fmla="*/ 0 w 13"/>
                  <a:gd name="T9" fmla="*/ 68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0">
                    <a:moveTo>
                      <a:pt x="0" y="10"/>
                    </a:moveTo>
                    <a:cubicBezTo>
                      <a:pt x="0" y="7"/>
                      <a:pt x="13" y="5"/>
                      <a:pt x="13" y="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1"/>
                      <a:pt x="0" y="2"/>
                      <a:pt x="0" y="6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1" name="Freeform 379"/>
              <p:cNvSpPr>
                <a:spLocks/>
              </p:cNvSpPr>
              <p:nvPr/>
            </p:nvSpPr>
            <p:spPr bwMode="auto">
              <a:xfrm>
                <a:off x="1264" y="2017"/>
                <a:ext cx="35" cy="24"/>
              </a:xfrm>
              <a:custGeom>
                <a:avLst/>
                <a:gdLst>
                  <a:gd name="T0" fmla="*/ 0 w 14"/>
                  <a:gd name="T1" fmla="*/ 64 h 9"/>
                  <a:gd name="T2" fmla="*/ 83 w 14"/>
                  <a:gd name="T3" fmla="*/ 29 h 9"/>
                  <a:gd name="T4" fmla="*/ 88 w 14"/>
                  <a:gd name="T5" fmla="*/ 0 h 9"/>
                  <a:gd name="T6" fmla="*/ 8 w 14"/>
                  <a:gd name="T7" fmla="*/ 35 h 9"/>
                  <a:gd name="T8" fmla="*/ 0 w 14"/>
                  <a:gd name="T9" fmla="*/ 64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9">
                    <a:moveTo>
                      <a:pt x="0" y="9"/>
                    </a:moveTo>
                    <a:cubicBezTo>
                      <a:pt x="0" y="6"/>
                      <a:pt x="13" y="5"/>
                      <a:pt x="13" y="4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1"/>
                      <a:pt x="1" y="2"/>
                      <a:pt x="1" y="5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2" name="Freeform 380"/>
              <p:cNvSpPr>
                <a:spLocks/>
              </p:cNvSpPr>
              <p:nvPr/>
            </p:nvSpPr>
            <p:spPr bwMode="auto">
              <a:xfrm>
                <a:off x="1267" y="2028"/>
                <a:ext cx="27" cy="8"/>
              </a:xfrm>
              <a:custGeom>
                <a:avLst/>
                <a:gdLst>
                  <a:gd name="T0" fmla="*/ 0 w 11"/>
                  <a:gd name="T1" fmla="*/ 21 h 3"/>
                  <a:gd name="T2" fmla="*/ 49 w 11"/>
                  <a:gd name="T3" fmla="*/ 8 h 3"/>
                  <a:gd name="T4" fmla="*/ 66 w 11"/>
                  <a:gd name="T5" fmla="*/ 0 h 3"/>
                  <a:gd name="T6" fmla="*/ 66 w 11"/>
                  <a:gd name="T7" fmla="*/ 0 h 3"/>
                  <a:gd name="T8" fmla="*/ 37 w 11"/>
                  <a:gd name="T9" fmla="*/ 0 h 3"/>
                  <a:gd name="T10" fmla="*/ 0 w 11"/>
                  <a:gd name="T11" fmla="*/ 21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3">
                    <a:moveTo>
                      <a:pt x="0" y="3"/>
                    </a:moveTo>
                    <a:cubicBezTo>
                      <a:pt x="2" y="2"/>
                      <a:pt x="5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8" y="0"/>
                      <a:pt x="6" y="0"/>
                    </a:cubicBezTo>
                    <a:cubicBezTo>
                      <a:pt x="3" y="1"/>
                      <a:pt x="2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3" name="Freeform 381"/>
              <p:cNvSpPr>
                <a:spLocks/>
              </p:cNvSpPr>
              <p:nvPr/>
            </p:nvSpPr>
            <p:spPr bwMode="auto">
              <a:xfrm>
                <a:off x="1267" y="2009"/>
                <a:ext cx="27" cy="8"/>
              </a:xfrm>
              <a:custGeom>
                <a:avLst/>
                <a:gdLst>
                  <a:gd name="T0" fmla="*/ 0 w 11"/>
                  <a:gd name="T1" fmla="*/ 21 h 3"/>
                  <a:gd name="T2" fmla="*/ 49 w 11"/>
                  <a:gd name="T3" fmla="*/ 8 h 3"/>
                  <a:gd name="T4" fmla="*/ 66 w 11"/>
                  <a:gd name="T5" fmla="*/ 0 h 3"/>
                  <a:gd name="T6" fmla="*/ 66 w 11"/>
                  <a:gd name="T7" fmla="*/ 0 h 3"/>
                  <a:gd name="T8" fmla="*/ 29 w 11"/>
                  <a:gd name="T9" fmla="*/ 8 h 3"/>
                  <a:gd name="T10" fmla="*/ 0 w 11"/>
                  <a:gd name="T11" fmla="*/ 21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3">
                    <a:moveTo>
                      <a:pt x="0" y="3"/>
                    </a:moveTo>
                    <a:cubicBezTo>
                      <a:pt x="2" y="2"/>
                      <a:pt x="5" y="2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8" y="0"/>
                      <a:pt x="5" y="1"/>
                    </a:cubicBezTo>
                    <a:cubicBezTo>
                      <a:pt x="3" y="1"/>
                      <a:pt x="2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4" name="Freeform 382"/>
              <p:cNvSpPr>
                <a:spLocks/>
              </p:cNvSpPr>
              <p:nvPr/>
            </p:nvSpPr>
            <p:spPr bwMode="auto">
              <a:xfrm>
                <a:off x="1259" y="2041"/>
                <a:ext cx="35" cy="24"/>
              </a:xfrm>
              <a:custGeom>
                <a:avLst/>
                <a:gdLst>
                  <a:gd name="T0" fmla="*/ 0 w 14"/>
                  <a:gd name="T1" fmla="*/ 64 h 9"/>
                  <a:gd name="T2" fmla="*/ 83 w 14"/>
                  <a:gd name="T3" fmla="*/ 29 h 9"/>
                  <a:gd name="T4" fmla="*/ 88 w 14"/>
                  <a:gd name="T5" fmla="*/ 0 h 9"/>
                  <a:gd name="T6" fmla="*/ 0 w 14"/>
                  <a:gd name="T7" fmla="*/ 43 h 9"/>
                  <a:gd name="T8" fmla="*/ 0 w 14"/>
                  <a:gd name="T9" fmla="*/ 64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9">
                    <a:moveTo>
                      <a:pt x="0" y="9"/>
                    </a:moveTo>
                    <a:cubicBezTo>
                      <a:pt x="0" y="6"/>
                      <a:pt x="13" y="5"/>
                      <a:pt x="13" y="4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1"/>
                      <a:pt x="1" y="2"/>
                      <a:pt x="0" y="6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5" name="Freeform 383"/>
              <p:cNvSpPr>
                <a:spLocks/>
              </p:cNvSpPr>
              <p:nvPr/>
            </p:nvSpPr>
            <p:spPr bwMode="auto">
              <a:xfrm>
                <a:off x="1262" y="2052"/>
                <a:ext cx="27" cy="8"/>
              </a:xfrm>
              <a:custGeom>
                <a:avLst/>
                <a:gdLst>
                  <a:gd name="T0" fmla="*/ 0 w 11"/>
                  <a:gd name="T1" fmla="*/ 21 h 3"/>
                  <a:gd name="T2" fmla="*/ 49 w 11"/>
                  <a:gd name="T3" fmla="*/ 0 h 3"/>
                  <a:gd name="T4" fmla="*/ 66 w 11"/>
                  <a:gd name="T5" fmla="*/ 0 h 3"/>
                  <a:gd name="T6" fmla="*/ 66 w 11"/>
                  <a:gd name="T7" fmla="*/ 0 h 3"/>
                  <a:gd name="T8" fmla="*/ 37 w 11"/>
                  <a:gd name="T9" fmla="*/ 0 h 3"/>
                  <a:gd name="T10" fmla="*/ 0 w 11"/>
                  <a:gd name="T11" fmla="*/ 21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3">
                    <a:moveTo>
                      <a:pt x="0" y="3"/>
                    </a:moveTo>
                    <a:cubicBezTo>
                      <a:pt x="2" y="2"/>
                      <a:pt x="5" y="1"/>
                      <a:pt x="8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8" y="0"/>
                      <a:pt x="6" y="0"/>
                    </a:cubicBezTo>
                    <a:cubicBezTo>
                      <a:pt x="3" y="1"/>
                      <a:pt x="2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6" name="Freeform 384"/>
              <p:cNvSpPr>
                <a:spLocks/>
              </p:cNvSpPr>
              <p:nvPr/>
            </p:nvSpPr>
            <p:spPr bwMode="auto">
              <a:xfrm>
                <a:off x="1252" y="2060"/>
                <a:ext cx="40" cy="19"/>
              </a:xfrm>
              <a:custGeom>
                <a:avLst/>
                <a:gdLst>
                  <a:gd name="T0" fmla="*/ 0 w 16"/>
                  <a:gd name="T1" fmla="*/ 52 h 7"/>
                  <a:gd name="T2" fmla="*/ 88 w 16"/>
                  <a:gd name="T3" fmla="*/ 43 h 7"/>
                  <a:gd name="T4" fmla="*/ 100 w 16"/>
                  <a:gd name="T5" fmla="*/ 14 h 7"/>
                  <a:gd name="T6" fmla="*/ 13 w 16"/>
                  <a:gd name="T7" fmla="*/ 22 h 7"/>
                  <a:gd name="T8" fmla="*/ 0 w 16"/>
                  <a:gd name="T9" fmla="*/ 52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7">
                    <a:moveTo>
                      <a:pt x="0" y="7"/>
                    </a:moveTo>
                    <a:cubicBezTo>
                      <a:pt x="2" y="4"/>
                      <a:pt x="14" y="7"/>
                      <a:pt x="14" y="6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3"/>
                      <a:pt x="3" y="0"/>
                      <a:pt x="2" y="3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7" name="Freeform 385"/>
              <p:cNvSpPr>
                <a:spLocks/>
              </p:cNvSpPr>
              <p:nvPr/>
            </p:nvSpPr>
            <p:spPr bwMode="auto">
              <a:xfrm>
                <a:off x="1257" y="2071"/>
                <a:ext cx="30" cy="5"/>
              </a:xfrm>
              <a:custGeom>
                <a:avLst/>
                <a:gdLst>
                  <a:gd name="T0" fmla="*/ 0 w 12"/>
                  <a:gd name="T1" fmla="*/ 8 h 2"/>
                  <a:gd name="T2" fmla="*/ 50 w 12"/>
                  <a:gd name="T3" fmla="*/ 8 h 2"/>
                  <a:gd name="T4" fmla="*/ 75 w 12"/>
                  <a:gd name="T5" fmla="*/ 13 h 2"/>
                  <a:gd name="T6" fmla="*/ 70 w 12"/>
                  <a:gd name="T7" fmla="*/ 13 h 2"/>
                  <a:gd name="T8" fmla="*/ 38 w 12"/>
                  <a:gd name="T9" fmla="*/ 0 h 2"/>
                  <a:gd name="T10" fmla="*/ 0 w 12"/>
                  <a:gd name="T11" fmla="*/ 8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2">
                    <a:moveTo>
                      <a:pt x="0" y="1"/>
                    </a:moveTo>
                    <a:cubicBezTo>
                      <a:pt x="2" y="0"/>
                      <a:pt x="5" y="1"/>
                      <a:pt x="8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8" y="1"/>
                      <a:pt x="6" y="0"/>
                    </a:cubicBezTo>
                    <a:cubicBezTo>
                      <a:pt x="4" y="0"/>
                      <a:pt x="2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8" name="Freeform 386"/>
              <p:cNvSpPr>
                <a:spLocks/>
              </p:cNvSpPr>
              <p:nvPr/>
            </p:nvSpPr>
            <p:spPr bwMode="auto">
              <a:xfrm>
                <a:off x="1249" y="1940"/>
                <a:ext cx="43" cy="21"/>
              </a:xfrm>
              <a:custGeom>
                <a:avLst/>
                <a:gdLst>
                  <a:gd name="T0" fmla="*/ 96 w 17"/>
                  <a:gd name="T1" fmla="*/ 34 h 8"/>
                  <a:gd name="T2" fmla="*/ 51 w 17"/>
                  <a:gd name="T3" fmla="*/ 8 h 8"/>
                  <a:gd name="T4" fmla="*/ 0 w 17"/>
                  <a:gd name="T5" fmla="*/ 0 h 8"/>
                  <a:gd name="T6" fmla="*/ 8 w 17"/>
                  <a:gd name="T7" fmla="*/ 21 h 8"/>
                  <a:gd name="T8" fmla="*/ 51 w 17"/>
                  <a:gd name="T9" fmla="*/ 34 h 8"/>
                  <a:gd name="T10" fmla="*/ 109 w 17"/>
                  <a:gd name="T11" fmla="*/ 55 h 8"/>
                  <a:gd name="T12" fmla="*/ 96 w 17"/>
                  <a:gd name="T13" fmla="*/ 34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8">
                    <a:moveTo>
                      <a:pt x="15" y="5"/>
                    </a:moveTo>
                    <a:cubicBezTo>
                      <a:pt x="15" y="3"/>
                      <a:pt x="11" y="2"/>
                      <a:pt x="8" y="1"/>
                    </a:cubicBezTo>
                    <a:cubicBezTo>
                      <a:pt x="5" y="1"/>
                      <a:pt x="0" y="0"/>
                      <a:pt x="0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5"/>
                      <a:pt x="5" y="5"/>
                      <a:pt x="8" y="5"/>
                    </a:cubicBezTo>
                    <a:cubicBezTo>
                      <a:pt x="13" y="6"/>
                      <a:pt x="16" y="7"/>
                      <a:pt x="17" y="8"/>
                    </a:cubicBez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9" name="Freeform 387"/>
              <p:cNvSpPr>
                <a:spLocks/>
              </p:cNvSpPr>
              <p:nvPr/>
            </p:nvSpPr>
            <p:spPr bwMode="auto">
              <a:xfrm>
                <a:off x="1257" y="1956"/>
                <a:ext cx="40" cy="24"/>
              </a:xfrm>
              <a:custGeom>
                <a:avLst/>
                <a:gdLst>
                  <a:gd name="T0" fmla="*/ 88 w 16"/>
                  <a:gd name="T1" fmla="*/ 35 h 9"/>
                  <a:gd name="T2" fmla="*/ 45 w 16"/>
                  <a:gd name="T3" fmla="*/ 8 h 9"/>
                  <a:gd name="T4" fmla="*/ 0 w 16"/>
                  <a:gd name="T5" fmla="*/ 0 h 9"/>
                  <a:gd name="T6" fmla="*/ 8 w 16"/>
                  <a:gd name="T7" fmla="*/ 29 h 9"/>
                  <a:gd name="T8" fmla="*/ 50 w 16"/>
                  <a:gd name="T9" fmla="*/ 35 h 9"/>
                  <a:gd name="T10" fmla="*/ 100 w 16"/>
                  <a:gd name="T11" fmla="*/ 64 h 9"/>
                  <a:gd name="T12" fmla="*/ 88 w 16"/>
                  <a:gd name="T13" fmla="*/ 35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9">
                    <a:moveTo>
                      <a:pt x="14" y="5"/>
                    </a:moveTo>
                    <a:cubicBezTo>
                      <a:pt x="14" y="3"/>
                      <a:pt x="11" y="2"/>
                      <a:pt x="7" y="1"/>
                    </a:cubicBezTo>
                    <a:cubicBezTo>
                      <a:pt x="5" y="1"/>
                      <a:pt x="0" y="0"/>
                      <a:pt x="0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5"/>
                      <a:pt x="5" y="5"/>
                      <a:pt x="8" y="5"/>
                    </a:cubicBezTo>
                    <a:cubicBezTo>
                      <a:pt x="13" y="6"/>
                      <a:pt x="15" y="8"/>
                      <a:pt x="16" y="9"/>
                    </a:cubicBezTo>
                    <a:lnTo>
                      <a:pt x="14" y="5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0" name="Freeform 388"/>
              <p:cNvSpPr>
                <a:spLocks/>
              </p:cNvSpPr>
              <p:nvPr/>
            </p:nvSpPr>
            <p:spPr bwMode="auto">
              <a:xfrm>
                <a:off x="1259" y="1951"/>
                <a:ext cx="33" cy="37"/>
              </a:xfrm>
              <a:custGeom>
                <a:avLst/>
                <a:gdLst>
                  <a:gd name="T0" fmla="*/ 13 w 13"/>
                  <a:gd name="T1" fmla="*/ 98 h 14"/>
                  <a:gd name="T2" fmla="*/ 84 w 13"/>
                  <a:gd name="T3" fmla="*/ 29 h 14"/>
                  <a:gd name="T4" fmla="*/ 71 w 13"/>
                  <a:gd name="T5" fmla="*/ 0 h 14"/>
                  <a:gd name="T6" fmla="*/ 8 w 13"/>
                  <a:gd name="T7" fmla="*/ 69 h 14"/>
                  <a:gd name="T8" fmla="*/ 13 w 13"/>
                  <a:gd name="T9" fmla="*/ 98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2" y="14"/>
                    </a:moveTo>
                    <a:cubicBezTo>
                      <a:pt x="1" y="11"/>
                      <a:pt x="13" y="5"/>
                      <a:pt x="13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1"/>
                      <a:pt x="0" y="7"/>
                      <a:pt x="1" y="10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1" name="Freeform 389"/>
              <p:cNvSpPr>
                <a:spLocks/>
              </p:cNvSpPr>
              <p:nvPr/>
            </p:nvSpPr>
            <p:spPr bwMode="auto">
              <a:xfrm>
                <a:off x="1264" y="1969"/>
                <a:ext cx="33" cy="35"/>
              </a:xfrm>
              <a:custGeom>
                <a:avLst/>
                <a:gdLst>
                  <a:gd name="T0" fmla="*/ 13 w 13"/>
                  <a:gd name="T1" fmla="*/ 94 h 13"/>
                  <a:gd name="T2" fmla="*/ 84 w 13"/>
                  <a:gd name="T3" fmla="*/ 22 h 13"/>
                  <a:gd name="T4" fmla="*/ 71 w 13"/>
                  <a:gd name="T5" fmla="*/ 0 h 13"/>
                  <a:gd name="T6" fmla="*/ 8 w 13"/>
                  <a:gd name="T7" fmla="*/ 73 h 13"/>
                  <a:gd name="T8" fmla="*/ 13 w 13"/>
                  <a:gd name="T9" fmla="*/ 94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2" y="13"/>
                    </a:moveTo>
                    <a:cubicBezTo>
                      <a:pt x="2" y="10"/>
                      <a:pt x="13" y="5"/>
                      <a:pt x="13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1"/>
                      <a:pt x="0" y="6"/>
                      <a:pt x="1" y="10"/>
                    </a:cubicBezTo>
                    <a:lnTo>
                      <a:pt x="2" y="13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2" name="Freeform 390"/>
              <p:cNvSpPr>
                <a:spLocks/>
              </p:cNvSpPr>
              <p:nvPr/>
            </p:nvSpPr>
            <p:spPr bwMode="auto">
              <a:xfrm>
                <a:off x="1272" y="1980"/>
                <a:ext cx="22" cy="16"/>
              </a:xfrm>
              <a:custGeom>
                <a:avLst/>
                <a:gdLst>
                  <a:gd name="T0" fmla="*/ 0 w 9"/>
                  <a:gd name="T1" fmla="*/ 43 h 6"/>
                  <a:gd name="T2" fmla="*/ 37 w 9"/>
                  <a:gd name="T3" fmla="*/ 13 h 6"/>
                  <a:gd name="T4" fmla="*/ 54 w 9"/>
                  <a:gd name="T5" fmla="*/ 0 h 6"/>
                  <a:gd name="T6" fmla="*/ 54 w 9"/>
                  <a:gd name="T7" fmla="*/ 0 h 6"/>
                  <a:gd name="T8" fmla="*/ 24 w 9"/>
                  <a:gd name="T9" fmla="*/ 13 h 6"/>
                  <a:gd name="T10" fmla="*/ 0 w 9"/>
                  <a:gd name="T11" fmla="*/ 43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6">
                    <a:moveTo>
                      <a:pt x="0" y="6"/>
                    </a:moveTo>
                    <a:cubicBezTo>
                      <a:pt x="1" y="5"/>
                      <a:pt x="3" y="3"/>
                      <a:pt x="6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6" y="1"/>
                      <a:pt x="4" y="2"/>
                    </a:cubicBezTo>
                    <a:cubicBezTo>
                      <a:pt x="2" y="4"/>
                      <a:pt x="1" y="5"/>
                      <a:pt x="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3" name="Freeform 391"/>
              <p:cNvSpPr>
                <a:spLocks/>
              </p:cNvSpPr>
              <p:nvPr/>
            </p:nvSpPr>
            <p:spPr bwMode="auto">
              <a:xfrm>
                <a:off x="1264" y="1964"/>
                <a:ext cx="23" cy="19"/>
              </a:xfrm>
              <a:custGeom>
                <a:avLst/>
                <a:gdLst>
                  <a:gd name="T0" fmla="*/ 0 w 9"/>
                  <a:gd name="T1" fmla="*/ 43 h 7"/>
                  <a:gd name="T2" fmla="*/ 38 w 9"/>
                  <a:gd name="T3" fmla="*/ 14 h 7"/>
                  <a:gd name="T4" fmla="*/ 59 w 9"/>
                  <a:gd name="T5" fmla="*/ 0 h 7"/>
                  <a:gd name="T6" fmla="*/ 59 w 9"/>
                  <a:gd name="T7" fmla="*/ 0 h 7"/>
                  <a:gd name="T8" fmla="*/ 26 w 9"/>
                  <a:gd name="T9" fmla="*/ 14 h 7"/>
                  <a:gd name="T10" fmla="*/ 0 w 9"/>
                  <a:gd name="T11" fmla="*/ 52 h 7"/>
                  <a:gd name="T12" fmla="*/ 0 w 9"/>
                  <a:gd name="T13" fmla="*/ 43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7">
                    <a:moveTo>
                      <a:pt x="0" y="6"/>
                    </a:moveTo>
                    <a:cubicBezTo>
                      <a:pt x="1" y="5"/>
                      <a:pt x="4" y="3"/>
                      <a:pt x="6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6" y="1"/>
                      <a:pt x="4" y="2"/>
                    </a:cubicBezTo>
                    <a:cubicBezTo>
                      <a:pt x="2" y="4"/>
                      <a:pt x="1" y="5"/>
                      <a:pt x="0" y="7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4" name="Freeform 392"/>
              <p:cNvSpPr>
                <a:spLocks/>
              </p:cNvSpPr>
              <p:nvPr/>
            </p:nvSpPr>
            <p:spPr bwMode="auto">
              <a:xfrm>
                <a:off x="1252" y="1929"/>
                <a:ext cx="32" cy="40"/>
              </a:xfrm>
              <a:custGeom>
                <a:avLst/>
                <a:gdLst>
                  <a:gd name="T0" fmla="*/ 25 w 13"/>
                  <a:gd name="T1" fmla="*/ 107 h 15"/>
                  <a:gd name="T2" fmla="*/ 74 w 13"/>
                  <a:gd name="T3" fmla="*/ 21 h 15"/>
                  <a:gd name="T4" fmla="*/ 62 w 13"/>
                  <a:gd name="T5" fmla="*/ 0 h 15"/>
                  <a:gd name="T6" fmla="*/ 12 w 13"/>
                  <a:gd name="T7" fmla="*/ 77 h 15"/>
                  <a:gd name="T8" fmla="*/ 25 w 13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4" y="15"/>
                    </a:moveTo>
                    <a:cubicBezTo>
                      <a:pt x="2" y="12"/>
                      <a:pt x="13" y="4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1"/>
                      <a:pt x="0" y="8"/>
                      <a:pt x="2" y="11"/>
                    </a:cubicBez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5" name="Freeform 393"/>
              <p:cNvSpPr>
                <a:spLocks/>
              </p:cNvSpPr>
              <p:nvPr/>
            </p:nvSpPr>
            <p:spPr bwMode="auto">
              <a:xfrm>
                <a:off x="1614" y="1980"/>
                <a:ext cx="10" cy="21"/>
              </a:xfrm>
              <a:custGeom>
                <a:avLst/>
                <a:gdLst>
                  <a:gd name="T0" fmla="*/ 20 w 4"/>
                  <a:gd name="T1" fmla="*/ 42 h 8"/>
                  <a:gd name="T2" fmla="*/ 13 w 4"/>
                  <a:gd name="T3" fmla="*/ 55 h 8"/>
                  <a:gd name="T4" fmla="*/ 0 w 4"/>
                  <a:gd name="T5" fmla="*/ 21 h 8"/>
                  <a:gd name="T6" fmla="*/ 0 w 4"/>
                  <a:gd name="T7" fmla="*/ 0 h 8"/>
                  <a:gd name="T8" fmla="*/ 20 w 4"/>
                  <a:gd name="T9" fmla="*/ 8 h 8"/>
                  <a:gd name="T10" fmla="*/ 20 w 4"/>
                  <a:gd name="T11" fmla="*/ 13 h 8"/>
                  <a:gd name="T12" fmla="*/ 20 w 4"/>
                  <a:gd name="T13" fmla="*/ 42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3" y="6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6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4"/>
                      <a:pt x="4" y="6"/>
                      <a:pt x="3" y="6"/>
                    </a:cubicBez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6" name="Freeform 394"/>
              <p:cNvSpPr>
                <a:spLocks/>
              </p:cNvSpPr>
              <p:nvPr/>
            </p:nvSpPr>
            <p:spPr bwMode="auto">
              <a:xfrm>
                <a:off x="1607" y="1980"/>
                <a:ext cx="10" cy="35"/>
              </a:xfrm>
              <a:custGeom>
                <a:avLst/>
                <a:gdLst>
                  <a:gd name="T0" fmla="*/ 20 w 4"/>
                  <a:gd name="T1" fmla="*/ 81 h 13"/>
                  <a:gd name="T2" fmla="*/ 20 w 4"/>
                  <a:gd name="T3" fmla="*/ 35 h 13"/>
                  <a:gd name="T4" fmla="*/ 13 w 4"/>
                  <a:gd name="T5" fmla="*/ 0 h 13"/>
                  <a:gd name="T6" fmla="*/ 0 w 4"/>
                  <a:gd name="T7" fmla="*/ 13 h 13"/>
                  <a:gd name="T8" fmla="*/ 8 w 4"/>
                  <a:gd name="T9" fmla="*/ 43 h 13"/>
                  <a:gd name="T10" fmla="*/ 0 w 4"/>
                  <a:gd name="T11" fmla="*/ 94 h 13"/>
                  <a:gd name="T12" fmla="*/ 20 w 4"/>
                  <a:gd name="T13" fmla="*/ 81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13">
                    <a:moveTo>
                      <a:pt x="3" y="11"/>
                    </a:moveTo>
                    <a:cubicBezTo>
                      <a:pt x="4" y="10"/>
                      <a:pt x="3" y="7"/>
                      <a:pt x="3" y="5"/>
                    </a:cubicBezTo>
                    <a:cubicBezTo>
                      <a:pt x="3" y="3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4"/>
                      <a:pt x="1" y="6"/>
                    </a:cubicBezTo>
                    <a:cubicBezTo>
                      <a:pt x="1" y="10"/>
                      <a:pt x="1" y="12"/>
                      <a:pt x="0" y="13"/>
                    </a:cubicBezTo>
                    <a:lnTo>
                      <a:pt x="3" y="11"/>
                    </a:lnTo>
                    <a:close/>
                  </a:path>
                </a:pathLst>
              </a:custGeom>
              <a:solidFill>
                <a:srgbClr val="70A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7" name="Freeform 395"/>
              <p:cNvSpPr>
                <a:spLocks/>
              </p:cNvSpPr>
              <p:nvPr/>
            </p:nvSpPr>
            <p:spPr bwMode="auto">
              <a:xfrm>
                <a:off x="1607" y="1975"/>
                <a:ext cx="27" cy="16"/>
              </a:xfrm>
              <a:custGeom>
                <a:avLst/>
                <a:gdLst>
                  <a:gd name="T0" fmla="*/ 0 w 11"/>
                  <a:gd name="T1" fmla="*/ 29 h 6"/>
                  <a:gd name="T2" fmla="*/ 61 w 11"/>
                  <a:gd name="T3" fmla="*/ 35 h 6"/>
                  <a:gd name="T4" fmla="*/ 66 w 11"/>
                  <a:gd name="T5" fmla="*/ 21 h 6"/>
                  <a:gd name="T6" fmla="*/ 12 w 11"/>
                  <a:gd name="T7" fmla="*/ 13 h 6"/>
                  <a:gd name="T8" fmla="*/ 0 w 11"/>
                  <a:gd name="T9" fmla="*/ 29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0" y="4"/>
                    </a:moveTo>
                    <a:cubicBezTo>
                      <a:pt x="1" y="2"/>
                      <a:pt x="9" y="6"/>
                      <a:pt x="10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4"/>
                      <a:pt x="3" y="0"/>
                      <a:pt x="2" y="2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8" name="Freeform 396"/>
              <p:cNvSpPr>
                <a:spLocks/>
              </p:cNvSpPr>
              <p:nvPr/>
            </p:nvSpPr>
            <p:spPr bwMode="auto">
              <a:xfrm>
                <a:off x="1612" y="1983"/>
                <a:ext cx="17" cy="5"/>
              </a:xfrm>
              <a:custGeom>
                <a:avLst/>
                <a:gdLst>
                  <a:gd name="T0" fmla="*/ 0 w 7"/>
                  <a:gd name="T1" fmla="*/ 0 h 2"/>
                  <a:gd name="T2" fmla="*/ 29 w 7"/>
                  <a:gd name="T3" fmla="*/ 8 h 2"/>
                  <a:gd name="T4" fmla="*/ 41 w 7"/>
                  <a:gd name="T5" fmla="*/ 13 h 2"/>
                  <a:gd name="T6" fmla="*/ 41 w 7"/>
                  <a:gd name="T7" fmla="*/ 13 h 2"/>
                  <a:gd name="T8" fmla="*/ 24 w 7"/>
                  <a:gd name="T9" fmla="*/ 0 h 2"/>
                  <a:gd name="T10" fmla="*/ 0 w 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1" y="0"/>
                      <a:pt x="3" y="1"/>
                      <a:pt x="5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5" y="1"/>
                      <a:pt x="4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9" name="Freeform 397"/>
              <p:cNvSpPr>
                <a:spLocks/>
              </p:cNvSpPr>
              <p:nvPr/>
            </p:nvSpPr>
            <p:spPr bwMode="auto">
              <a:xfrm>
                <a:off x="1597" y="1985"/>
                <a:ext cx="27" cy="19"/>
              </a:xfrm>
              <a:custGeom>
                <a:avLst/>
                <a:gdLst>
                  <a:gd name="T0" fmla="*/ 0 w 11"/>
                  <a:gd name="T1" fmla="*/ 30 h 7"/>
                  <a:gd name="T2" fmla="*/ 54 w 11"/>
                  <a:gd name="T3" fmla="*/ 43 h 7"/>
                  <a:gd name="T4" fmla="*/ 66 w 11"/>
                  <a:gd name="T5" fmla="*/ 30 h 7"/>
                  <a:gd name="T6" fmla="*/ 5 w 11"/>
                  <a:gd name="T7" fmla="*/ 14 h 7"/>
                  <a:gd name="T8" fmla="*/ 0 w 11"/>
                  <a:gd name="T9" fmla="*/ 3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0" y="4"/>
                    </a:moveTo>
                    <a:cubicBezTo>
                      <a:pt x="1" y="3"/>
                      <a:pt x="9" y="7"/>
                      <a:pt x="9" y="6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0" y="4"/>
                      <a:pt x="2" y="0"/>
                      <a:pt x="1" y="2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3D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0" name="Freeform 398"/>
              <p:cNvSpPr>
                <a:spLocks/>
              </p:cNvSpPr>
              <p:nvPr/>
            </p:nvSpPr>
            <p:spPr bwMode="auto">
              <a:xfrm>
                <a:off x="1599" y="1993"/>
                <a:ext cx="20" cy="6"/>
              </a:xfrm>
              <a:custGeom>
                <a:avLst/>
                <a:gdLst>
                  <a:gd name="T0" fmla="*/ 0 w 8"/>
                  <a:gd name="T1" fmla="*/ 0 h 2"/>
                  <a:gd name="T2" fmla="*/ 33 w 8"/>
                  <a:gd name="T3" fmla="*/ 18 h 2"/>
                  <a:gd name="T4" fmla="*/ 50 w 8"/>
                  <a:gd name="T5" fmla="*/ 18 h 2"/>
                  <a:gd name="T6" fmla="*/ 50 w 8"/>
                  <a:gd name="T7" fmla="*/ 18 h 2"/>
                  <a:gd name="T8" fmla="*/ 25 w 8"/>
                  <a:gd name="T9" fmla="*/ 9 h 2"/>
                  <a:gd name="T10" fmla="*/ 0 w 8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2" y="0"/>
                      <a:pt x="4" y="1"/>
                      <a:pt x="5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6" y="1"/>
                      <a:pt x="4" y="1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" name="Freeform 399"/>
              <p:cNvSpPr>
                <a:spLocks/>
              </p:cNvSpPr>
              <p:nvPr/>
            </p:nvSpPr>
            <p:spPr bwMode="auto">
              <a:xfrm>
                <a:off x="1592" y="1999"/>
                <a:ext cx="15" cy="13"/>
              </a:xfrm>
              <a:custGeom>
                <a:avLst/>
                <a:gdLst>
                  <a:gd name="T0" fmla="*/ 0 w 6"/>
                  <a:gd name="T1" fmla="*/ 0 h 5"/>
                  <a:gd name="T2" fmla="*/ 33 w 6"/>
                  <a:gd name="T3" fmla="*/ 21 h 5"/>
                  <a:gd name="T4" fmla="*/ 38 w 6"/>
                  <a:gd name="T5" fmla="*/ 34 h 5"/>
                  <a:gd name="T6" fmla="*/ 38 w 6"/>
                  <a:gd name="T7" fmla="*/ 34 h 5"/>
                  <a:gd name="T8" fmla="*/ 25 w 6"/>
                  <a:gd name="T9" fmla="*/ 13 h 5"/>
                  <a:gd name="T10" fmla="*/ 0 w 6"/>
                  <a:gd name="T11" fmla="*/ 0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cubicBezTo>
                      <a:pt x="2" y="1"/>
                      <a:pt x="3" y="2"/>
                      <a:pt x="5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3"/>
                      <a:pt x="4" y="2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" name="Freeform 400"/>
              <p:cNvSpPr>
                <a:spLocks/>
              </p:cNvSpPr>
              <p:nvPr/>
            </p:nvSpPr>
            <p:spPr bwMode="auto">
              <a:xfrm>
                <a:off x="1217" y="2111"/>
                <a:ext cx="15" cy="45"/>
              </a:xfrm>
              <a:custGeom>
                <a:avLst/>
                <a:gdLst>
                  <a:gd name="T0" fmla="*/ 0 w 6"/>
                  <a:gd name="T1" fmla="*/ 106 h 17"/>
                  <a:gd name="T2" fmla="*/ 8 w 6"/>
                  <a:gd name="T3" fmla="*/ 50 h 17"/>
                  <a:gd name="T4" fmla="*/ 20 w 6"/>
                  <a:gd name="T5" fmla="*/ 0 h 17"/>
                  <a:gd name="T6" fmla="*/ 33 w 6"/>
                  <a:gd name="T7" fmla="*/ 21 h 17"/>
                  <a:gd name="T8" fmla="*/ 25 w 6"/>
                  <a:gd name="T9" fmla="*/ 64 h 17"/>
                  <a:gd name="T10" fmla="*/ 20 w 6"/>
                  <a:gd name="T11" fmla="*/ 119 h 17"/>
                  <a:gd name="T12" fmla="*/ 0 w 6"/>
                  <a:gd name="T13" fmla="*/ 106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17">
                    <a:moveTo>
                      <a:pt x="0" y="15"/>
                    </a:moveTo>
                    <a:cubicBezTo>
                      <a:pt x="0" y="14"/>
                      <a:pt x="0" y="10"/>
                      <a:pt x="1" y="7"/>
                    </a:cubicBezTo>
                    <a:cubicBezTo>
                      <a:pt x="1" y="4"/>
                      <a:pt x="3" y="0"/>
                      <a:pt x="3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5" y="6"/>
                      <a:pt x="4" y="9"/>
                    </a:cubicBezTo>
                    <a:cubicBezTo>
                      <a:pt x="3" y="13"/>
                      <a:pt x="2" y="16"/>
                      <a:pt x="3" y="17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" name="Freeform 401"/>
              <p:cNvSpPr>
                <a:spLocks/>
              </p:cNvSpPr>
              <p:nvPr/>
            </p:nvSpPr>
            <p:spPr bwMode="auto">
              <a:xfrm>
                <a:off x="1179" y="2039"/>
                <a:ext cx="25" cy="42"/>
              </a:xfrm>
              <a:custGeom>
                <a:avLst/>
                <a:gdLst>
                  <a:gd name="T0" fmla="*/ 0 w 10"/>
                  <a:gd name="T1" fmla="*/ 84 h 16"/>
                  <a:gd name="T2" fmla="*/ 25 w 10"/>
                  <a:gd name="T3" fmla="*/ 42 h 16"/>
                  <a:gd name="T4" fmla="*/ 58 w 10"/>
                  <a:gd name="T5" fmla="*/ 0 h 16"/>
                  <a:gd name="T6" fmla="*/ 63 w 10"/>
                  <a:gd name="T7" fmla="*/ 29 h 16"/>
                  <a:gd name="T8" fmla="*/ 38 w 10"/>
                  <a:gd name="T9" fmla="*/ 63 h 16"/>
                  <a:gd name="T10" fmla="*/ 8 w 10"/>
                  <a:gd name="T11" fmla="*/ 110 h 16"/>
                  <a:gd name="T12" fmla="*/ 0 w 10"/>
                  <a:gd name="T13" fmla="*/ 84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16">
                    <a:moveTo>
                      <a:pt x="0" y="12"/>
                    </a:moveTo>
                    <a:cubicBezTo>
                      <a:pt x="0" y="11"/>
                      <a:pt x="2" y="8"/>
                      <a:pt x="4" y="6"/>
                    </a:cubicBezTo>
                    <a:cubicBezTo>
                      <a:pt x="6" y="4"/>
                      <a:pt x="9" y="0"/>
                      <a:pt x="9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8" y="7"/>
                      <a:pt x="6" y="9"/>
                    </a:cubicBezTo>
                    <a:cubicBezTo>
                      <a:pt x="3" y="12"/>
                      <a:pt x="1" y="15"/>
                      <a:pt x="1" y="16"/>
                    </a:cubicBez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" name="Freeform 402"/>
              <p:cNvSpPr>
                <a:spLocks/>
              </p:cNvSpPr>
              <p:nvPr/>
            </p:nvSpPr>
            <p:spPr bwMode="auto">
              <a:xfrm>
                <a:off x="1184" y="2057"/>
                <a:ext cx="25" cy="40"/>
              </a:xfrm>
              <a:custGeom>
                <a:avLst/>
                <a:gdLst>
                  <a:gd name="T0" fmla="*/ 0 w 10"/>
                  <a:gd name="T1" fmla="*/ 77 h 15"/>
                  <a:gd name="T2" fmla="*/ 20 w 10"/>
                  <a:gd name="T3" fmla="*/ 35 h 15"/>
                  <a:gd name="T4" fmla="*/ 50 w 10"/>
                  <a:gd name="T5" fmla="*/ 0 h 15"/>
                  <a:gd name="T6" fmla="*/ 58 w 10"/>
                  <a:gd name="T7" fmla="*/ 21 h 15"/>
                  <a:gd name="T8" fmla="*/ 33 w 10"/>
                  <a:gd name="T9" fmla="*/ 56 h 15"/>
                  <a:gd name="T10" fmla="*/ 8 w 10"/>
                  <a:gd name="T11" fmla="*/ 107 h 15"/>
                  <a:gd name="T12" fmla="*/ 0 w 10"/>
                  <a:gd name="T13" fmla="*/ 77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15">
                    <a:moveTo>
                      <a:pt x="0" y="11"/>
                    </a:moveTo>
                    <a:cubicBezTo>
                      <a:pt x="0" y="10"/>
                      <a:pt x="1" y="7"/>
                      <a:pt x="3" y="5"/>
                    </a:cubicBezTo>
                    <a:cubicBezTo>
                      <a:pt x="5" y="3"/>
                      <a:pt x="8" y="0"/>
                      <a:pt x="8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7" y="6"/>
                      <a:pt x="5" y="8"/>
                    </a:cubicBezTo>
                    <a:cubicBezTo>
                      <a:pt x="2" y="11"/>
                      <a:pt x="1" y="14"/>
                      <a:pt x="1" y="15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" name="Freeform 403"/>
              <p:cNvSpPr>
                <a:spLocks/>
              </p:cNvSpPr>
              <p:nvPr/>
            </p:nvSpPr>
            <p:spPr bwMode="auto">
              <a:xfrm>
                <a:off x="1192" y="2079"/>
                <a:ext cx="25" cy="40"/>
              </a:xfrm>
              <a:custGeom>
                <a:avLst/>
                <a:gdLst>
                  <a:gd name="T0" fmla="*/ 8 w 10"/>
                  <a:gd name="T1" fmla="*/ 85 h 15"/>
                  <a:gd name="T2" fmla="*/ 25 w 10"/>
                  <a:gd name="T3" fmla="*/ 43 h 15"/>
                  <a:gd name="T4" fmla="*/ 50 w 10"/>
                  <a:gd name="T5" fmla="*/ 0 h 15"/>
                  <a:gd name="T6" fmla="*/ 58 w 10"/>
                  <a:gd name="T7" fmla="*/ 21 h 15"/>
                  <a:gd name="T8" fmla="*/ 38 w 10"/>
                  <a:gd name="T9" fmla="*/ 56 h 15"/>
                  <a:gd name="T10" fmla="*/ 13 w 10"/>
                  <a:gd name="T11" fmla="*/ 107 h 15"/>
                  <a:gd name="T12" fmla="*/ 8 w 10"/>
                  <a:gd name="T13" fmla="*/ 85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15">
                    <a:moveTo>
                      <a:pt x="1" y="12"/>
                    </a:moveTo>
                    <a:cubicBezTo>
                      <a:pt x="0" y="11"/>
                      <a:pt x="2" y="8"/>
                      <a:pt x="4" y="6"/>
                    </a:cubicBezTo>
                    <a:cubicBezTo>
                      <a:pt x="5" y="4"/>
                      <a:pt x="8" y="0"/>
                      <a:pt x="8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8" y="6"/>
                      <a:pt x="6" y="8"/>
                    </a:cubicBezTo>
                    <a:cubicBezTo>
                      <a:pt x="4" y="12"/>
                      <a:pt x="2" y="14"/>
                      <a:pt x="2" y="15"/>
                    </a:cubicBezTo>
                    <a:lnTo>
                      <a:pt x="1" y="12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" name="Freeform 404"/>
              <p:cNvSpPr>
                <a:spLocks/>
              </p:cNvSpPr>
              <p:nvPr/>
            </p:nvSpPr>
            <p:spPr bwMode="auto">
              <a:xfrm>
                <a:off x="1202" y="2092"/>
                <a:ext cx="20" cy="45"/>
              </a:xfrm>
              <a:custGeom>
                <a:avLst/>
                <a:gdLst>
                  <a:gd name="T0" fmla="*/ 0 w 8"/>
                  <a:gd name="T1" fmla="*/ 98 h 17"/>
                  <a:gd name="T2" fmla="*/ 13 w 8"/>
                  <a:gd name="T3" fmla="*/ 42 h 17"/>
                  <a:gd name="T4" fmla="*/ 33 w 8"/>
                  <a:gd name="T5" fmla="*/ 0 h 17"/>
                  <a:gd name="T6" fmla="*/ 45 w 8"/>
                  <a:gd name="T7" fmla="*/ 21 h 17"/>
                  <a:gd name="T8" fmla="*/ 33 w 8"/>
                  <a:gd name="T9" fmla="*/ 64 h 17"/>
                  <a:gd name="T10" fmla="*/ 20 w 8"/>
                  <a:gd name="T11" fmla="*/ 119 h 17"/>
                  <a:gd name="T12" fmla="*/ 0 w 8"/>
                  <a:gd name="T13" fmla="*/ 98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17">
                    <a:moveTo>
                      <a:pt x="0" y="14"/>
                    </a:moveTo>
                    <a:cubicBezTo>
                      <a:pt x="0" y="13"/>
                      <a:pt x="1" y="9"/>
                      <a:pt x="2" y="6"/>
                    </a:cubicBezTo>
                    <a:cubicBezTo>
                      <a:pt x="3" y="4"/>
                      <a:pt x="5" y="0"/>
                      <a:pt x="5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4"/>
                      <a:pt x="6" y="6"/>
                      <a:pt x="5" y="9"/>
                    </a:cubicBezTo>
                    <a:cubicBezTo>
                      <a:pt x="3" y="13"/>
                      <a:pt x="2" y="16"/>
                      <a:pt x="3" y="17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" name="Freeform 405"/>
              <p:cNvSpPr>
                <a:spLocks/>
              </p:cNvSpPr>
              <p:nvPr/>
            </p:nvSpPr>
            <p:spPr bwMode="auto">
              <a:xfrm>
                <a:off x="1179" y="2068"/>
                <a:ext cx="35" cy="16"/>
              </a:xfrm>
              <a:custGeom>
                <a:avLst/>
                <a:gdLst>
                  <a:gd name="T0" fmla="*/ 88 w 14"/>
                  <a:gd name="T1" fmla="*/ 43 h 6"/>
                  <a:gd name="T2" fmla="*/ 8 w 14"/>
                  <a:gd name="T3" fmla="*/ 35 h 6"/>
                  <a:gd name="T4" fmla="*/ 0 w 14"/>
                  <a:gd name="T5" fmla="*/ 8 h 6"/>
                  <a:gd name="T6" fmla="*/ 83 w 14"/>
                  <a:gd name="T7" fmla="*/ 21 h 6"/>
                  <a:gd name="T8" fmla="*/ 88 w 14"/>
                  <a:gd name="T9" fmla="*/ 43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6">
                    <a:moveTo>
                      <a:pt x="14" y="6"/>
                    </a:moveTo>
                    <a:cubicBezTo>
                      <a:pt x="13" y="4"/>
                      <a:pt x="2" y="6"/>
                      <a:pt x="1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2" y="0"/>
                      <a:pt x="13" y="3"/>
                    </a:cubicBezTo>
                    <a:lnTo>
                      <a:pt x="14" y="6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6" name="Group 406"/>
            <p:cNvGrpSpPr>
              <a:grpSpLocks/>
            </p:cNvGrpSpPr>
            <p:nvPr/>
          </p:nvGrpSpPr>
          <p:grpSpPr bwMode="auto">
            <a:xfrm>
              <a:off x="1174" y="1889"/>
              <a:ext cx="473" cy="424"/>
              <a:chOff x="1174" y="1889"/>
              <a:chExt cx="473" cy="424"/>
            </a:xfrm>
          </p:grpSpPr>
          <p:sp>
            <p:nvSpPr>
              <p:cNvPr id="1248" name="Freeform 407"/>
              <p:cNvSpPr>
                <a:spLocks/>
              </p:cNvSpPr>
              <p:nvPr/>
            </p:nvSpPr>
            <p:spPr bwMode="auto">
              <a:xfrm>
                <a:off x="1184" y="2084"/>
                <a:ext cx="35" cy="16"/>
              </a:xfrm>
              <a:custGeom>
                <a:avLst/>
                <a:gdLst>
                  <a:gd name="T0" fmla="*/ 88 w 14"/>
                  <a:gd name="T1" fmla="*/ 43 h 6"/>
                  <a:gd name="T2" fmla="*/ 8 w 14"/>
                  <a:gd name="T3" fmla="*/ 35 h 6"/>
                  <a:gd name="T4" fmla="*/ 0 w 14"/>
                  <a:gd name="T5" fmla="*/ 8 h 6"/>
                  <a:gd name="T6" fmla="*/ 83 w 14"/>
                  <a:gd name="T7" fmla="*/ 21 h 6"/>
                  <a:gd name="T8" fmla="*/ 88 w 14"/>
                  <a:gd name="T9" fmla="*/ 43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6">
                    <a:moveTo>
                      <a:pt x="14" y="6"/>
                    </a:moveTo>
                    <a:cubicBezTo>
                      <a:pt x="13" y="4"/>
                      <a:pt x="2" y="6"/>
                      <a:pt x="1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2" y="0"/>
                      <a:pt x="13" y="3"/>
                    </a:cubicBezTo>
                    <a:lnTo>
                      <a:pt x="14" y="6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9" name="Freeform 408"/>
              <p:cNvSpPr>
                <a:spLocks/>
              </p:cNvSpPr>
              <p:nvPr/>
            </p:nvSpPr>
            <p:spPr bwMode="auto">
              <a:xfrm>
                <a:off x="1189" y="2092"/>
                <a:ext cx="28" cy="3"/>
              </a:xfrm>
              <a:custGeom>
                <a:avLst/>
                <a:gdLst>
                  <a:gd name="T0" fmla="*/ 71 w 11"/>
                  <a:gd name="T1" fmla="*/ 9 h 1"/>
                  <a:gd name="T2" fmla="*/ 20 w 11"/>
                  <a:gd name="T3" fmla="*/ 9 h 1"/>
                  <a:gd name="T4" fmla="*/ 0 w 11"/>
                  <a:gd name="T5" fmla="*/ 9 h 1"/>
                  <a:gd name="T6" fmla="*/ 0 w 11"/>
                  <a:gd name="T7" fmla="*/ 9 h 1"/>
                  <a:gd name="T8" fmla="*/ 33 w 11"/>
                  <a:gd name="T9" fmla="*/ 0 h 1"/>
                  <a:gd name="T10" fmla="*/ 71 w 11"/>
                  <a:gd name="T11" fmla="*/ 9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cubicBezTo>
                      <a:pt x="9" y="1"/>
                      <a:pt x="6" y="1"/>
                      <a:pt x="3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3" y="1"/>
                      <a:pt x="5" y="0"/>
                    </a:cubicBezTo>
                    <a:cubicBezTo>
                      <a:pt x="7" y="0"/>
                      <a:pt x="9" y="1"/>
                      <a:pt x="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0" name="Freeform 409"/>
              <p:cNvSpPr>
                <a:spLocks/>
              </p:cNvSpPr>
              <p:nvPr/>
            </p:nvSpPr>
            <p:spPr bwMode="auto">
              <a:xfrm>
                <a:off x="1187" y="2076"/>
                <a:ext cx="25" cy="5"/>
              </a:xfrm>
              <a:custGeom>
                <a:avLst/>
                <a:gdLst>
                  <a:gd name="T0" fmla="*/ 63 w 10"/>
                  <a:gd name="T1" fmla="*/ 8 h 2"/>
                  <a:gd name="T2" fmla="*/ 20 w 10"/>
                  <a:gd name="T3" fmla="*/ 8 h 2"/>
                  <a:gd name="T4" fmla="*/ 0 w 10"/>
                  <a:gd name="T5" fmla="*/ 13 h 2"/>
                  <a:gd name="T6" fmla="*/ 0 w 10"/>
                  <a:gd name="T7" fmla="*/ 8 h 2"/>
                  <a:gd name="T8" fmla="*/ 33 w 10"/>
                  <a:gd name="T9" fmla="*/ 8 h 2"/>
                  <a:gd name="T10" fmla="*/ 63 w 10"/>
                  <a:gd name="T11" fmla="*/ 8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2">
                    <a:moveTo>
                      <a:pt x="10" y="1"/>
                    </a:moveTo>
                    <a:cubicBezTo>
                      <a:pt x="8" y="1"/>
                      <a:pt x="6" y="1"/>
                      <a:pt x="3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3" y="1"/>
                      <a:pt x="5" y="1"/>
                    </a:cubicBezTo>
                    <a:cubicBezTo>
                      <a:pt x="7" y="0"/>
                      <a:pt x="8" y="1"/>
                      <a:pt x="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1" name="Freeform 410"/>
              <p:cNvSpPr>
                <a:spLocks/>
              </p:cNvSpPr>
              <p:nvPr/>
            </p:nvSpPr>
            <p:spPr bwMode="auto">
              <a:xfrm>
                <a:off x="1192" y="2103"/>
                <a:ext cx="40" cy="16"/>
              </a:xfrm>
              <a:custGeom>
                <a:avLst/>
                <a:gdLst>
                  <a:gd name="T0" fmla="*/ 100 w 16"/>
                  <a:gd name="T1" fmla="*/ 43 h 6"/>
                  <a:gd name="T2" fmla="*/ 8 w 16"/>
                  <a:gd name="T3" fmla="*/ 35 h 6"/>
                  <a:gd name="T4" fmla="*/ 0 w 16"/>
                  <a:gd name="T5" fmla="*/ 13 h 6"/>
                  <a:gd name="T6" fmla="*/ 88 w 16"/>
                  <a:gd name="T7" fmla="*/ 29 h 6"/>
                  <a:gd name="T8" fmla="*/ 100 w 16"/>
                  <a:gd name="T9" fmla="*/ 43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6">
                    <a:moveTo>
                      <a:pt x="16" y="6"/>
                    </a:moveTo>
                    <a:cubicBezTo>
                      <a:pt x="15" y="4"/>
                      <a:pt x="2" y="6"/>
                      <a:pt x="1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3" y="0"/>
                      <a:pt x="14" y="4"/>
                    </a:cubicBez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2" name="Freeform 411"/>
              <p:cNvSpPr>
                <a:spLocks/>
              </p:cNvSpPr>
              <p:nvPr/>
            </p:nvSpPr>
            <p:spPr bwMode="auto">
              <a:xfrm>
                <a:off x="1197" y="2113"/>
                <a:ext cx="30" cy="3"/>
              </a:xfrm>
              <a:custGeom>
                <a:avLst/>
                <a:gdLst>
                  <a:gd name="T0" fmla="*/ 75 w 12"/>
                  <a:gd name="T1" fmla="*/ 9 h 1"/>
                  <a:gd name="T2" fmla="*/ 25 w 12"/>
                  <a:gd name="T3" fmla="*/ 9 h 1"/>
                  <a:gd name="T4" fmla="*/ 0 w 12"/>
                  <a:gd name="T5" fmla="*/ 0 h 1"/>
                  <a:gd name="T6" fmla="*/ 0 w 12"/>
                  <a:gd name="T7" fmla="*/ 0 h 1"/>
                  <a:gd name="T8" fmla="*/ 38 w 12"/>
                  <a:gd name="T9" fmla="*/ 0 h 1"/>
                  <a:gd name="T10" fmla="*/ 75 w 12"/>
                  <a:gd name="T11" fmla="*/ 9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">
                    <a:moveTo>
                      <a:pt x="12" y="1"/>
                    </a:moveTo>
                    <a:cubicBezTo>
                      <a:pt x="10" y="0"/>
                      <a:pt x="7" y="0"/>
                      <a:pt x="4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0"/>
                      <a:pt x="6" y="0"/>
                    </a:cubicBezTo>
                    <a:cubicBezTo>
                      <a:pt x="9" y="0"/>
                      <a:pt x="10" y="0"/>
                      <a:pt x="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3" name="Freeform 412"/>
              <p:cNvSpPr>
                <a:spLocks/>
              </p:cNvSpPr>
              <p:nvPr/>
            </p:nvSpPr>
            <p:spPr bwMode="auto">
              <a:xfrm>
                <a:off x="1317" y="2183"/>
                <a:ext cx="32" cy="29"/>
              </a:xfrm>
              <a:custGeom>
                <a:avLst/>
                <a:gdLst>
                  <a:gd name="T0" fmla="*/ 62 w 13"/>
                  <a:gd name="T1" fmla="*/ 76 h 11"/>
                  <a:gd name="T2" fmla="*/ 25 w 13"/>
                  <a:gd name="T3" fmla="*/ 42 h 11"/>
                  <a:gd name="T4" fmla="*/ 0 w 13"/>
                  <a:gd name="T5" fmla="*/ 0 h 11"/>
                  <a:gd name="T6" fmla="*/ 25 w 13"/>
                  <a:gd name="T7" fmla="*/ 0 h 11"/>
                  <a:gd name="T8" fmla="*/ 49 w 13"/>
                  <a:gd name="T9" fmla="*/ 34 h 11"/>
                  <a:gd name="T10" fmla="*/ 79 w 13"/>
                  <a:gd name="T11" fmla="*/ 76 h 11"/>
                  <a:gd name="T12" fmla="*/ 62 w 13"/>
                  <a:gd name="T13" fmla="*/ 76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11">
                    <a:moveTo>
                      <a:pt x="10" y="11"/>
                    </a:moveTo>
                    <a:cubicBezTo>
                      <a:pt x="8" y="11"/>
                      <a:pt x="6" y="8"/>
                      <a:pt x="4" y="6"/>
                    </a:cubicBezTo>
                    <a:cubicBezTo>
                      <a:pt x="3" y="4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3"/>
                      <a:pt x="8" y="5"/>
                    </a:cubicBezTo>
                    <a:cubicBezTo>
                      <a:pt x="10" y="9"/>
                      <a:pt x="12" y="11"/>
                      <a:pt x="13" y="11"/>
                    </a:cubicBezTo>
                    <a:lnTo>
                      <a:pt x="10" y="11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4" name="Freeform 413"/>
              <p:cNvSpPr>
                <a:spLocks/>
              </p:cNvSpPr>
              <p:nvPr/>
            </p:nvSpPr>
            <p:spPr bwMode="auto">
              <a:xfrm>
                <a:off x="1229" y="2121"/>
                <a:ext cx="13" cy="48"/>
              </a:xfrm>
              <a:custGeom>
                <a:avLst/>
                <a:gdLst>
                  <a:gd name="T0" fmla="*/ 8 w 5"/>
                  <a:gd name="T1" fmla="*/ 107 h 18"/>
                  <a:gd name="T2" fmla="*/ 0 w 5"/>
                  <a:gd name="T3" fmla="*/ 56 h 18"/>
                  <a:gd name="T4" fmla="*/ 8 w 5"/>
                  <a:gd name="T5" fmla="*/ 0 h 18"/>
                  <a:gd name="T6" fmla="*/ 26 w 5"/>
                  <a:gd name="T7" fmla="*/ 13 h 18"/>
                  <a:gd name="T8" fmla="*/ 26 w 5"/>
                  <a:gd name="T9" fmla="*/ 64 h 18"/>
                  <a:gd name="T10" fmla="*/ 34 w 5"/>
                  <a:gd name="T11" fmla="*/ 128 h 18"/>
                  <a:gd name="T12" fmla="*/ 8 w 5"/>
                  <a:gd name="T13" fmla="*/ 107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18">
                    <a:moveTo>
                      <a:pt x="1" y="15"/>
                    </a:moveTo>
                    <a:cubicBezTo>
                      <a:pt x="0" y="14"/>
                      <a:pt x="0" y="11"/>
                      <a:pt x="0" y="8"/>
                    </a:cubicBezTo>
                    <a:cubicBezTo>
                      <a:pt x="0" y="5"/>
                      <a:pt x="1" y="0"/>
                      <a:pt x="1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4" y="6"/>
                      <a:pt x="4" y="9"/>
                    </a:cubicBezTo>
                    <a:cubicBezTo>
                      <a:pt x="3" y="14"/>
                      <a:pt x="4" y="17"/>
                      <a:pt x="5" y="18"/>
                    </a:cubicBezTo>
                    <a:lnTo>
                      <a:pt x="1" y="15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5" name="Freeform 414"/>
              <p:cNvSpPr>
                <a:spLocks/>
              </p:cNvSpPr>
              <p:nvPr/>
            </p:nvSpPr>
            <p:spPr bwMode="auto">
              <a:xfrm>
                <a:off x="1202" y="2116"/>
                <a:ext cx="37" cy="24"/>
              </a:xfrm>
              <a:custGeom>
                <a:avLst/>
                <a:gdLst>
                  <a:gd name="T0" fmla="*/ 91 w 15"/>
                  <a:gd name="T1" fmla="*/ 35 h 9"/>
                  <a:gd name="T2" fmla="*/ 12 w 15"/>
                  <a:gd name="T3" fmla="*/ 56 h 9"/>
                  <a:gd name="T4" fmla="*/ 0 w 15"/>
                  <a:gd name="T5" fmla="*/ 35 h 9"/>
                  <a:gd name="T6" fmla="*/ 79 w 15"/>
                  <a:gd name="T7" fmla="*/ 13 h 9"/>
                  <a:gd name="T8" fmla="*/ 91 w 15"/>
                  <a:gd name="T9" fmla="*/ 35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9">
                    <a:moveTo>
                      <a:pt x="15" y="5"/>
                    </a:moveTo>
                    <a:cubicBezTo>
                      <a:pt x="13" y="3"/>
                      <a:pt x="3" y="9"/>
                      <a:pt x="2" y="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1" y="0"/>
                      <a:pt x="13" y="2"/>
                    </a:cubicBez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6" name="Freeform 415"/>
              <p:cNvSpPr>
                <a:spLocks/>
              </p:cNvSpPr>
              <p:nvPr/>
            </p:nvSpPr>
            <p:spPr bwMode="auto">
              <a:xfrm>
                <a:off x="1247" y="2135"/>
                <a:ext cx="12" cy="48"/>
              </a:xfrm>
              <a:custGeom>
                <a:avLst/>
                <a:gdLst>
                  <a:gd name="T0" fmla="*/ 5 w 5"/>
                  <a:gd name="T1" fmla="*/ 115 h 18"/>
                  <a:gd name="T2" fmla="*/ 0 w 5"/>
                  <a:gd name="T3" fmla="*/ 56 h 18"/>
                  <a:gd name="T4" fmla="*/ 5 w 5"/>
                  <a:gd name="T5" fmla="*/ 0 h 18"/>
                  <a:gd name="T6" fmla="*/ 24 w 5"/>
                  <a:gd name="T7" fmla="*/ 21 h 18"/>
                  <a:gd name="T8" fmla="*/ 17 w 5"/>
                  <a:gd name="T9" fmla="*/ 64 h 18"/>
                  <a:gd name="T10" fmla="*/ 24 w 5"/>
                  <a:gd name="T11" fmla="*/ 128 h 18"/>
                  <a:gd name="T12" fmla="*/ 5 w 5"/>
                  <a:gd name="T13" fmla="*/ 115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18">
                    <a:moveTo>
                      <a:pt x="1" y="16"/>
                    </a:moveTo>
                    <a:cubicBezTo>
                      <a:pt x="0" y="15"/>
                      <a:pt x="0" y="11"/>
                      <a:pt x="0" y="8"/>
                    </a:cubicBezTo>
                    <a:cubicBezTo>
                      <a:pt x="0" y="5"/>
                      <a:pt x="1" y="1"/>
                      <a:pt x="1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4"/>
                      <a:pt x="4" y="6"/>
                      <a:pt x="3" y="9"/>
                    </a:cubicBezTo>
                    <a:cubicBezTo>
                      <a:pt x="3" y="13"/>
                      <a:pt x="3" y="17"/>
                      <a:pt x="4" y="18"/>
                    </a:cubicBezTo>
                    <a:lnTo>
                      <a:pt x="1" y="16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7" name="Freeform 416"/>
              <p:cNvSpPr>
                <a:spLocks/>
              </p:cNvSpPr>
              <p:nvPr/>
            </p:nvSpPr>
            <p:spPr bwMode="auto">
              <a:xfrm>
                <a:off x="1259" y="2148"/>
                <a:ext cx="13" cy="43"/>
              </a:xfrm>
              <a:custGeom>
                <a:avLst/>
                <a:gdLst>
                  <a:gd name="T0" fmla="*/ 8 w 5"/>
                  <a:gd name="T1" fmla="*/ 102 h 16"/>
                  <a:gd name="T2" fmla="*/ 0 w 5"/>
                  <a:gd name="T3" fmla="*/ 51 h 16"/>
                  <a:gd name="T4" fmla="*/ 8 w 5"/>
                  <a:gd name="T5" fmla="*/ 0 h 16"/>
                  <a:gd name="T6" fmla="*/ 26 w 5"/>
                  <a:gd name="T7" fmla="*/ 13 h 16"/>
                  <a:gd name="T8" fmla="*/ 26 w 5"/>
                  <a:gd name="T9" fmla="*/ 59 h 16"/>
                  <a:gd name="T10" fmla="*/ 26 w 5"/>
                  <a:gd name="T11" fmla="*/ 116 h 16"/>
                  <a:gd name="T12" fmla="*/ 8 w 5"/>
                  <a:gd name="T13" fmla="*/ 102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16">
                    <a:moveTo>
                      <a:pt x="1" y="14"/>
                    </a:moveTo>
                    <a:cubicBezTo>
                      <a:pt x="0" y="13"/>
                      <a:pt x="0" y="10"/>
                      <a:pt x="0" y="7"/>
                    </a:cubicBezTo>
                    <a:cubicBezTo>
                      <a:pt x="0" y="4"/>
                      <a:pt x="1" y="0"/>
                      <a:pt x="1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4" y="5"/>
                      <a:pt x="4" y="8"/>
                    </a:cubicBezTo>
                    <a:cubicBezTo>
                      <a:pt x="3" y="13"/>
                      <a:pt x="4" y="15"/>
                      <a:pt x="4" y="16"/>
                    </a:cubicBezTo>
                    <a:lnTo>
                      <a:pt x="1" y="14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8" name="Freeform 417"/>
              <p:cNvSpPr>
                <a:spLocks/>
              </p:cNvSpPr>
              <p:nvPr/>
            </p:nvSpPr>
            <p:spPr bwMode="auto">
              <a:xfrm>
                <a:off x="1219" y="2132"/>
                <a:ext cx="38" cy="27"/>
              </a:xfrm>
              <a:custGeom>
                <a:avLst/>
                <a:gdLst>
                  <a:gd name="T0" fmla="*/ 96 w 15"/>
                  <a:gd name="T1" fmla="*/ 30 h 10"/>
                  <a:gd name="T2" fmla="*/ 20 w 15"/>
                  <a:gd name="T3" fmla="*/ 73 h 10"/>
                  <a:gd name="T4" fmla="*/ 0 w 15"/>
                  <a:gd name="T5" fmla="*/ 51 h 10"/>
                  <a:gd name="T6" fmla="*/ 76 w 15"/>
                  <a:gd name="T7" fmla="*/ 14 h 10"/>
                  <a:gd name="T8" fmla="*/ 96 w 15"/>
                  <a:gd name="T9" fmla="*/ 3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0">
                    <a:moveTo>
                      <a:pt x="15" y="4"/>
                    </a:moveTo>
                    <a:cubicBezTo>
                      <a:pt x="13" y="2"/>
                      <a:pt x="4" y="10"/>
                      <a:pt x="3" y="1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0" y="0"/>
                      <a:pt x="12" y="2"/>
                    </a:cubicBez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9" name="Freeform 418"/>
              <p:cNvSpPr>
                <a:spLocks/>
              </p:cNvSpPr>
              <p:nvPr/>
            </p:nvSpPr>
            <p:spPr bwMode="auto">
              <a:xfrm>
                <a:off x="1232" y="2143"/>
                <a:ext cx="37" cy="26"/>
              </a:xfrm>
              <a:custGeom>
                <a:avLst/>
                <a:gdLst>
                  <a:gd name="T0" fmla="*/ 91 w 15"/>
                  <a:gd name="T1" fmla="*/ 26 h 10"/>
                  <a:gd name="T2" fmla="*/ 17 w 15"/>
                  <a:gd name="T3" fmla="*/ 68 h 10"/>
                  <a:gd name="T4" fmla="*/ 0 w 15"/>
                  <a:gd name="T5" fmla="*/ 47 h 10"/>
                  <a:gd name="T6" fmla="*/ 74 w 15"/>
                  <a:gd name="T7" fmla="*/ 13 h 10"/>
                  <a:gd name="T8" fmla="*/ 91 w 15"/>
                  <a:gd name="T9" fmla="*/ 26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0">
                    <a:moveTo>
                      <a:pt x="15" y="4"/>
                    </a:moveTo>
                    <a:cubicBezTo>
                      <a:pt x="13" y="2"/>
                      <a:pt x="4" y="10"/>
                      <a:pt x="3" y="1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9" y="0"/>
                      <a:pt x="12" y="2"/>
                    </a:cubicBez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" name="Freeform 419"/>
              <p:cNvSpPr>
                <a:spLocks/>
              </p:cNvSpPr>
              <p:nvPr/>
            </p:nvSpPr>
            <p:spPr bwMode="auto">
              <a:xfrm>
                <a:off x="1274" y="2159"/>
                <a:ext cx="18" cy="42"/>
              </a:xfrm>
              <a:custGeom>
                <a:avLst/>
                <a:gdLst>
                  <a:gd name="T0" fmla="*/ 21 w 7"/>
                  <a:gd name="T1" fmla="*/ 97 h 16"/>
                  <a:gd name="T2" fmla="*/ 8 w 7"/>
                  <a:gd name="T3" fmla="*/ 47 h 16"/>
                  <a:gd name="T4" fmla="*/ 0 w 7"/>
                  <a:gd name="T5" fmla="*/ 0 h 16"/>
                  <a:gd name="T6" fmla="*/ 21 w 7"/>
                  <a:gd name="T7" fmla="*/ 8 h 16"/>
                  <a:gd name="T8" fmla="*/ 26 w 7"/>
                  <a:gd name="T9" fmla="*/ 55 h 16"/>
                  <a:gd name="T10" fmla="*/ 46 w 7"/>
                  <a:gd name="T11" fmla="*/ 110 h 16"/>
                  <a:gd name="T12" fmla="*/ 21 w 7"/>
                  <a:gd name="T13" fmla="*/ 97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" h="16">
                    <a:moveTo>
                      <a:pt x="3" y="14"/>
                    </a:moveTo>
                    <a:cubicBezTo>
                      <a:pt x="2" y="14"/>
                      <a:pt x="1" y="10"/>
                      <a:pt x="1" y="7"/>
                    </a:cubicBezTo>
                    <a:cubicBezTo>
                      <a:pt x="1" y="4"/>
                      <a:pt x="0" y="0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5" y="2"/>
                      <a:pt x="4" y="5"/>
                      <a:pt x="4" y="8"/>
                    </a:cubicBezTo>
                    <a:cubicBezTo>
                      <a:pt x="5" y="12"/>
                      <a:pt x="6" y="15"/>
                      <a:pt x="7" y="16"/>
                    </a:cubicBezTo>
                    <a:lnTo>
                      <a:pt x="3" y="14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" name="Freeform 420"/>
              <p:cNvSpPr>
                <a:spLocks/>
              </p:cNvSpPr>
              <p:nvPr/>
            </p:nvSpPr>
            <p:spPr bwMode="auto">
              <a:xfrm>
                <a:off x="1289" y="2167"/>
                <a:ext cx="18" cy="40"/>
              </a:xfrm>
              <a:custGeom>
                <a:avLst/>
                <a:gdLst>
                  <a:gd name="T0" fmla="*/ 21 w 7"/>
                  <a:gd name="T1" fmla="*/ 99 h 15"/>
                  <a:gd name="T2" fmla="*/ 0 w 7"/>
                  <a:gd name="T3" fmla="*/ 51 h 15"/>
                  <a:gd name="T4" fmla="*/ 0 w 7"/>
                  <a:gd name="T5" fmla="*/ 0 h 15"/>
                  <a:gd name="T6" fmla="*/ 21 w 7"/>
                  <a:gd name="T7" fmla="*/ 13 h 15"/>
                  <a:gd name="T8" fmla="*/ 26 w 7"/>
                  <a:gd name="T9" fmla="*/ 56 h 15"/>
                  <a:gd name="T10" fmla="*/ 46 w 7"/>
                  <a:gd name="T11" fmla="*/ 107 h 15"/>
                  <a:gd name="T12" fmla="*/ 21 w 7"/>
                  <a:gd name="T13" fmla="*/ 99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" h="15">
                    <a:moveTo>
                      <a:pt x="3" y="14"/>
                    </a:moveTo>
                    <a:cubicBezTo>
                      <a:pt x="1" y="13"/>
                      <a:pt x="1" y="10"/>
                      <a:pt x="0" y="7"/>
                    </a:cubicBezTo>
                    <a:cubicBezTo>
                      <a:pt x="0" y="5"/>
                      <a:pt x="0" y="0"/>
                      <a:pt x="0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5"/>
                      <a:pt x="4" y="8"/>
                    </a:cubicBezTo>
                    <a:cubicBezTo>
                      <a:pt x="4" y="13"/>
                      <a:pt x="6" y="15"/>
                      <a:pt x="7" y="15"/>
                    </a:cubicBezTo>
                    <a:lnTo>
                      <a:pt x="3" y="14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2" name="Freeform 421"/>
              <p:cNvSpPr>
                <a:spLocks/>
              </p:cNvSpPr>
              <p:nvPr/>
            </p:nvSpPr>
            <p:spPr bwMode="auto">
              <a:xfrm>
                <a:off x="1249" y="2153"/>
                <a:ext cx="35" cy="30"/>
              </a:xfrm>
              <a:custGeom>
                <a:avLst/>
                <a:gdLst>
                  <a:gd name="T0" fmla="*/ 88 w 14"/>
                  <a:gd name="T1" fmla="*/ 30 h 11"/>
                  <a:gd name="T2" fmla="*/ 20 w 14"/>
                  <a:gd name="T3" fmla="*/ 74 h 11"/>
                  <a:gd name="T4" fmla="*/ 0 w 14"/>
                  <a:gd name="T5" fmla="*/ 60 h 11"/>
                  <a:gd name="T6" fmla="*/ 70 w 14"/>
                  <a:gd name="T7" fmla="*/ 14 h 11"/>
                  <a:gd name="T8" fmla="*/ 88 w 14"/>
                  <a:gd name="T9" fmla="*/ 3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1">
                    <a:moveTo>
                      <a:pt x="14" y="4"/>
                    </a:moveTo>
                    <a:cubicBezTo>
                      <a:pt x="12" y="2"/>
                      <a:pt x="4" y="11"/>
                      <a:pt x="3" y="1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9"/>
                      <a:pt x="8" y="0"/>
                      <a:pt x="11" y="2"/>
                    </a:cubicBezTo>
                    <a:lnTo>
                      <a:pt x="14" y="4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" name="Freeform 422"/>
              <p:cNvSpPr>
                <a:spLocks/>
              </p:cNvSpPr>
              <p:nvPr/>
            </p:nvSpPr>
            <p:spPr bwMode="auto">
              <a:xfrm>
                <a:off x="1262" y="2161"/>
                <a:ext cx="35" cy="30"/>
              </a:xfrm>
              <a:custGeom>
                <a:avLst/>
                <a:gdLst>
                  <a:gd name="T0" fmla="*/ 88 w 14"/>
                  <a:gd name="T1" fmla="*/ 30 h 11"/>
                  <a:gd name="T2" fmla="*/ 20 w 14"/>
                  <a:gd name="T3" fmla="*/ 82 h 11"/>
                  <a:gd name="T4" fmla="*/ 0 w 14"/>
                  <a:gd name="T5" fmla="*/ 68 h 11"/>
                  <a:gd name="T6" fmla="*/ 70 w 14"/>
                  <a:gd name="T7" fmla="*/ 14 h 11"/>
                  <a:gd name="T8" fmla="*/ 88 w 14"/>
                  <a:gd name="T9" fmla="*/ 3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1">
                    <a:moveTo>
                      <a:pt x="14" y="4"/>
                    </a:moveTo>
                    <a:cubicBezTo>
                      <a:pt x="12" y="2"/>
                      <a:pt x="4" y="11"/>
                      <a:pt x="3" y="1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9" y="0"/>
                      <a:pt x="11" y="2"/>
                    </a:cubicBezTo>
                    <a:lnTo>
                      <a:pt x="14" y="4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4" name="Freeform 423"/>
              <p:cNvSpPr>
                <a:spLocks/>
              </p:cNvSpPr>
              <p:nvPr/>
            </p:nvSpPr>
            <p:spPr bwMode="auto">
              <a:xfrm>
                <a:off x="1304" y="2175"/>
                <a:ext cx="23" cy="37"/>
              </a:xfrm>
              <a:custGeom>
                <a:avLst/>
                <a:gdLst>
                  <a:gd name="T0" fmla="*/ 38 w 9"/>
                  <a:gd name="T1" fmla="*/ 98 h 14"/>
                  <a:gd name="T2" fmla="*/ 13 w 9"/>
                  <a:gd name="T3" fmla="*/ 50 h 14"/>
                  <a:gd name="T4" fmla="*/ 0 w 9"/>
                  <a:gd name="T5" fmla="*/ 0 h 14"/>
                  <a:gd name="T6" fmla="*/ 26 w 9"/>
                  <a:gd name="T7" fmla="*/ 8 h 14"/>
                  <a:gd name="T8" fmla="*/ 38 w 9"/>
                  <a:gd name="T9" fmla="*/ 50 h 14"/>
                  <a:gd name="T10" fmla="*/ 59 w 9"/>
                  <a:gd name="T11" fmla="*/ 98 h 14"/>
                  <a:gd name="T12" fmla="*/ 38 w 9"/>
                  <a:gd name="T13" fmla="*/ 98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5" y="14"/>
                      <a:pt x="3" y="10"/>
                      <a:pt x="2" y="7"/>
                    </a:cubicBezTo>
                    <a:cubicBezTo>
                      <a:pt x="1" y="4"/>
                      <a:pt x="0" y="0"/>
                      <a:pt x="0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5" y="4"/>
                      <a:pt x="6" y="7"/>
                    </a:cubicBezTo>
                    <a:cubicBezTo>
                      <a:pt x="7" y="11"/>
                      <a:pt x="8" y="14"/>
                      <a:pt x="9" y="14"/>
                    </a:cubicBezTo>
                    <a:lnTo>
                      <a:pt x="6" y="14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5" name="Freeform 424"/>
              <p:cNvSpPr>
                <a:spLocks/>
              </p:cNvSpPr>
              <p:nvPr/>
            </p:nvSpPr>
            <p:spPr bwMode="auto">
              <a:xfrm>
                <a:off x="1282" y="2172"/>
                <a:ext cx="32" cy="29"/>
              </a:xfrm>
              <a:custGeom>
                <a:avLst/>
                <a:gdLst>
                  <a:gd name="T0" fmla="*/ 79 w 13"/>
                  <a:gd name="T1" fmla="*/ 13 h 11"/>
                  <a:gd name="T2" fmla="*/ 17 w 13"/>
                  <a:gd name="T3" fmla="*/ 76 h 11"/>
                  <a:gd name="T4" fmla="*/ 0 w 13"/>
                  <a:gd name="T5" fmla="*/ 63 h 11"/>
                  <a:gd name="T6" fmla="*/ 62 w 13"/>
                  <a:gd name="T7" fmla="*/ 8 h 11"/>
                  <a:gd name="T8" fmla="*/ 79 w 13"/>
                  <a:gd name="T9" fmla="*/ 13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1">
                    <a:moveTo>
                      <a:pt x="13" y="2"/>
                    </a:moveTo>
                    <a:cubicBezTo>
                      <a:pt x="11" y="1"/>
                      <a:pt x="4" y="11"/>
                      <a:pt x="3" y="1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7" y="0"/>
                      <a:pt x="10" y="1"/>
                    </a:cubicBezTo>
                    <a:lnTo>
                      <a:pt x="13" y="2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6" name="Freeform 425"/>
              <p:cNvSpPr>
                <a:spLocks/>
              </p:cNvSpPr>
              <p:nvPr/>
            </p:nvSpPr>
            <p:spPr bwMode="auto">
              <a:xfrm>
                <a:off x="1297" y="2177"/>
                <a:ext cx="32" cy="32"/>
              </a:xfrm>
              <a:custGeom>
                <a:avLst/>
                <a:gdLst>
                  <a:gd name="T0" fmla="*/ 79 w 13"/>
                  <a:gd name="T1" fmla="*/ 21 h 12"/>
                  <a:gd name="T2" fmla="*/ 17 w 13"/>
                  <a:gd name="T3" fmla="*/ 77 h 12"/>
                  <a:gd name="T4" fmla="*/ 0 w 13"/>
                  <a:gd name="T5" fmla="*/ 72 h 12"/>
                  <a:gd name="T6" fmla="*/ 62 w 13"/>
                  <a:gd name="T7" fmla="*/ 8 h 12"/>
                  <a:gd name="T8" fmla="*/ 79 w 13"/>
                  <a:gd name="T9" fmla="*/ 21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13" y="3"/>
                    </a:moveTo>
                    <a:cubicBezTo>
                      <a:pt x="11" y="1"/>
                      <a:pt x="4" y="12"/>
                      <a:pt x="3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7" y="0"/>
                      <a:pt x="10" y="1"/>
                    </a:cubicBez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7" name="Freeform 426"/>
              <p:cNvSpPr>
                <a:spLocks/>
              </p:cNvSpPr>
              <p:nvPr/>
            </p:nvSpPr>
            <p:spPr bwMode="auto">
              <a:xfrm>
                <a:off x="1239" y="2151"/>
                <a:ext cx="23" cy="13"/>
              </a:xfrm>
              <a:custGeom>
                <a:avLst/>
                <a:gdLst>
                  <a:gd name="T0" fmla="*/ 59 w 9"/>
                  <a:gd name="T1" fmla="*/ 0 h 5"/>
                  <a:gd name="T2" fmla="*/ 20 w 9"/>
                  <a:gd name="T3" fmla="*/ 26 h 5"/>
                  <a:gd name="T4" fmla="*/ 0 w 9"/>
                  <a:gd name="T5" fmla="*/ 34 h 5"/>
                  <a:gd name="T6" fmla="*/ 0 w 9"/>
                  <a:gd name="T7" fmla="*/ 34 h 5"/>
                  <a:gd name="T8" fmla="*/ 26 w 9"/>
                  <a:gd name="T9" fmla="*/ 13 h 5"/>
                  <a:gd name="T10" fmla="*/ 59 w 9"/>
                  <a:gd name="T11" fmla="*/ 0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cubicBezTo>
                      <a:pt x="8" y="1"/>
                      <a:pt x="5" y="2"/>
                      <a:pt x="3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3" y="3"/>
                      <a:pt x="4" y="2"/>
                    </a:cubicBezTo>
                    <a:cubicBezTo>
                      <a:pt x="6" y="1"/>
                      <a:pt x="7" y="1"/>
                      <a:pt x="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8" name="Freeform 427"/>
              <p:cNvSpPr>
                <a:spLocks/>
              </p:cNvSpPr>
              <p:nvPr/>
            </p:nvSpPr>
            <p:spPr bwMode="auto">
              <a:xfrm>
                <a:off x="1257" y="2161"/>
                <a:ext cx="20" cy="16"/>
              </a:xfrm>
              <a:custGeom>
                <a:avLst/>
                <a:gdLst>
                  <a:gd name="T0" fmla="*/ 50 w 8"/>
                  <a:gd name="T1" fmla="*/ 0 h 6"/>
                  <a:gd name="T2" fmla="*/ 20 w 8"/>
                  <a:gd name="T3" fmla="*/ 29 h 6"/>
                  <a:gd name="T4" fmla="*/ 0 w 8"/>
                  <a:gd name="T5" fmla="*/ 43 h 6"/>
                  <a:gd name="T6" fmla="*/ 0 w 8"/>
                  <a:gd name="T7" fmla="*/ 43 h 6"/>
                  <a:gd name="T8" fmla="*/ 25 w 8"/>
                  <a:gd name="T9" fmla="*/ 21 h 6"/>
                  <a:gd name="T10" fmla="*/ 50 w 8"/>
                  <a:gd name="T11" fmla="*/ 0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8" y="0"/>
                    </a:moveTo>
                    <a:cubicBezTo>
                      <a:pt x="7" y="1"/>
                      <a:pt x="5" y="3"/>
                      <a:pt x="3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2" y="4"/>
                      <a:pt x="4" y="3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9" name="Freeform 428"/>
              <p:cNvSpPr>
                <a:spLocks/>
              </p:cNvSpPr>
              <p:nvPr/>
            </p:nvSpPr>
            <p:spPr bwMode="auto">
              <a:xfrm>
                <a:off x="1269" y="2169"/>
                <a:ext cx="23" cy="19"/>
              </a:xfrm>
              <a:custGeom>
                <a:avLst/>
                <a:gdLst>
                  <a:gd name="T0" fmla="*/ 59 w 9"/>
                  <a:gd name="T1" fmla="*/ 0 h 7"/>
                  <a:gd name="T2" fmla="*/ 20 w 9"/>
                  <a:gd name="T3" fmla="*/ 30 h 7"/>
                  <a:gd name="T4" fmla="*/ 0 w 9"/>
                  <a:gd name="T5" fmla="*/ 52 h 7"/>
                  <a:gd name="T6" fmla="*/ 0 w 9"/>
                  <a:gd name="T7" fmla="*/ 43 h 7"/>
                  <a:gd name="T8" fmla="*/ 26 w 9"/>
                  <a:gd name="T9" fmla="*/ 22 h 7"/>
                  <a:gd name="T10" fmla="*/ 59 w 9"/>
                  <a:gd name="T11" fmla="*/ 0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7">
                    <a:moveTo>
                      <a:pt x="9" y="0"/>
                    </a:moveTo>
                    <a:cubicBezTo>
                      <a:pt x="7" y="1"/>
                      <a:pt x="5" y="3"/>
                      <a:pt x="3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2" y="4"/>
                      <a:pt x="4" y="3"/>
                    </a:cubicBezTo>
                    <a:cubicBezTo>
                      <a:pt x="6" y="1"/>
                      <a:pt x="7" y="1"/>
                      <a:pt x="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0" name="Freeform 429"/>
              <p:cNvSpPr>
                <a:spLocks/>
              </p:cNvSpPr>
              <p:nvPr/>
            </p:nvSpPr>
            <p:spPr bwMode="auto">
              <a:xfrm>
                <a:off x="1292" y="2177"/>
                <a:ext cx="17" cy="22"/>
              </a:xfrm>
              <a:custGeom>
                <a:avLst/>
                <a:gdLst>
                  <a:gd name="T0" fmla="*/ 41 w 7"/>
                  <a:gd name="T1" fmla="*/ 0 h 8"/>
                  <a:gd name="T2" fmla="*/ 12 w 7"/>
                  <a:gd name="T3" fmla="*/ 39 h 8"/>
                  <a:gd name="T4" fmla="*/ 0 w 7"/>
                  <a:gd name="T5" fmla="*/ 61 h 8"/>
                  <a:gd name="T6" fmla="*/ 0 w 7"/>
                  <a:gd name="T7" fmla="*/ 61 h 8"/>
                  <a:gd name="T8" fmla="*/ 17 w 7"/>
                  <a:gd name="T9" fmla="*/ 22 h 8"/>
                  <a:gd name="T10" fmla="*/ 41 w 7"/>
                  <a:gd name="T11" fmla="*/ 0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7" y="0"/>
                    </a:moveTo>
                    <a:cubicBezTo>
                      <a:pt x="5" y="1"/>
                      <a:pt x="4" y="3"/>
                      <a:pt x="2" y="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4" y="2"/>
                      <a:pt x="5" y="1"/>
                      <a:pt x="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1" name="Freeform 430"/>
              <p:cNvSpPr>
                <a:spLocks/>
              </p:cNvSpPr>
              <p:nvPr/>
            </p:nvSpPr>
            <p:spPr bwMode="auto">
              <a:xfrm>
                <a:off x="1307" y="2183"/>
                <a:ext cx="15" cy="21"/>
              </a:xfrm>
              <a:custGeom>
                <a:avLst/>
                <a:gdLst>
                  <a:gd name="T0" fmla="*/ 38 w 6"/>
                  <a:gd name="T1" fmla="*/ 0 h 8"/>
                  <a:gd name="T2" fmla="*/ 13 w 6"/>
                  <a:gd name="T3" fmla="*/ 34 h 8"/>
                  <a:gd name="T4" fmla="*/ 0 w 6"/>
                  <a:gd name="T5" fmla="*/ 55 h 8"/>
                  <a:gd name="T6" fmla="*/ 0 w 6"/>
                  <a:gd name="T7" fmla="*/ 55 h 8"/>
                  <a:gd name="T8" fmla="*/ 13 w 6"/>
                  <a:gd name="T9" fmla="*/ 29 h 8"/>
                  <a:gd name="T10" fmla="*/ 38 w 6"/>
                  <a:gd name="T11" fmla="*/ 0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6" y="0"/>
                    </a:moveTo>
                    <a:cubicBezTo>
                      <a:pt x="5" y="1"/>
                      <a:pt x="3" y="3"/>
                      <a:pt x="2" y="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5"/>
                      <a:pt x="2" y="4"/>
                    </a:cubicBezTo>
                    <a:cubicBezTo>
                      <a:pt x="4" y="2"/>
                      <a:pt x="5" y="1"/>
                      <a:pt x="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2" name="Freeform 431"/>
              <p:cNvSpPr>
                <a:spLocks/>
              </p:cNvSpPr>
              <p:nvPr/>
            </p:nvSpPr>
            <p:spPr bwMode="auto">
              <a:xfrm>
                <a:off x="1229" y="2143"/>
                <a:ext cx="23" cy="13"/>
              </a:xfrm>
              <a:custGeom>
                <a:avLst/>
                <a:gdLst>
                  <a:gd name="T0" fmla="*/ 59 w 9"/>
                  <a:gd name="T1" fmla="*/ 0 h 5"/>
                  <a:gd name="T2" fmla="*/ 13 w 9"/>
                  <a:gd name="T3" fmla="*/ 21 h 5"/>
                  <a:gd name="T4" fmla="*/ 0 w 9"/>
                  <a:gd name="T5" fmla="*/ 34 h 5"/>
                  <a:gd name="T6" fmla="*/ 0 w 9"/>
                  <a:gd name="T7" fmla="*/ 34 h 5"/>
                  <a:gd name="T8" fmla="*/ 26 w 9"/>
                  <a:gd name="T9" fmla="*/ 8 h 5"/>
                  <a:gd name="T10" fmla="*/ 59 w 9"/>
                  <a:gd name="T11" fmla="*/ 0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cubicBezTo>
                      <a:pt x="7" y="0"/>
                      <a:pt x="5" y="2"/>
                      <a:pt x="2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2" y="3"/>
                      <a:pt x="4" y="1"/>
                    </a:cubicBezTo>
                    <a:cubicBezTo>
                      <a:pt x="5" y="0"/>
                      <a:pt x="7" y="0"/>
                      <a:pt x="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3" name="Freeform 432"/>
              <p:cNvSpPr>
                <a:spLocks/>
              </p:cNvSpPr>
              <p:nvPr/>
            </p:nvSpPr>
            <p:spPr bwMode="auto">
              <a:xfrm>
                <a:off x="1209" y="2127"/>
                <a:ext cx="25" cy="8"/>
              </a:xfrm>
              <a:custGeom>
                <a:avLst/>
                <a:gdLst>
                  <a:gd name="T0" fmla="*/ 63 w 10"/>
                  <a:gd name="T1" fmla="*/ 0 h 3"/>
                  <a:gd name="T2" fmla="*/ 20 w 10"/>
                  <a:gd name="T3" fmla="*/ 13 h 3"/>
                  <a:gd name="T4" fmla="*/ 0 w 10"/>
                  <a:gd name="T5" fmla="*/ 21 h 3"/>
                  <a:gd name="T6" fmla="*/ 0 w 10"/>
                  <a:gd name="T7" fmla="*/ 21 h 3"/>
                  <a:gd name="T8" fmla="*/ 33 w 10"/>
                  <a:gd name="T9" fmla="*/ 8 h 3"/>
                  <a:gd name="T10" fmla="*/ 63 w 10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10" y="0"/>
                    </a:moveTo>
                    <a:cubicBezTo>
                      <a:pt x="8" y="0"/>
                      <a:pt x="5" y="1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3" y="2"/>
                      <a:pt x="5" y="1"/>
                    </a:cubicBezTo>
                    <a:cubicBezTo>
                      <a:pt x="7" y="0"/>
                      <a:pt x="8" y="0"/>
                      <a:pt x="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4" name="Freeform 433"/>
              <p:cNvSpPr>
                <a:spLocks/>
              </p:cNvSpPr>
              <p:nvPr/>
            </p:nvSpPr>
            <p:spPr bwMode="auto">
              <a:xfrm>
                <a:off x="1182" y="1969"/>
                <a:ext cx="35" cy="27"/>
              </a:xfrm>
              <a:custGeom>
                <a:avLst/>
                <a:gdLst>
                  <a:gd name="T0" fmla="*/ 0 w 14"/>
                  <a:gd name="T1" fmla="*/ 43 h 10"/>
                  <a:gd name="T2" fmla="*/ 45 w 14"/>
                  <a:gd name="T3" fmla="*/ 14 h 10"/>
                  <a:gd name="T4" fmla="*/ 88 w 14"/>
                  <a:gd name="T5" fmla="*/ 0 h 10"/>
                  <a:gd name="T6" fmla="*/ 88 w 14"/>
                  <a:gd name="T7" fmla="*/ 30 h 10"/>
                  <a:gd name="T8" fmla="*/ 45 w 14"/>
                  <a:gd name="T9" fmla="*/ 43 h 10"/>
                  <a:gd name="T10" fmla="*/ 0 w 14"/>
                  <a:gd name="T11" fmla="*/ 73 h 10"/>
                  <a:gd name="T12" fmla="*/ 0 w 14"/>
                  <a:gd name="T13" fmla="*/ 43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10">
                    <a:moveTo>
                      <a:pt x="0" y="6"/>
                    </a:moveTo>
                    <a:cubicBezTo>
                      <a:pt x="1" y="5"/>
                      <a:pt x="4" y="3"/>
                      <a:pt x="7" y="2"/>
                    </a:cubicBezTo>
                    <a:cubicBezTo>
                      <a:pt x="10" y="2"/>
                      <a:pt x="14" y="1"/>
                      <a:pt x="14" y="0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5"/>
                      <a:pt x="10" y="5"/>
                      <a:pt x="7" y="6"/>
                    </a:cubicBezTo>
                    <a:cubicBezTo>
                      <a:pt x="3" y="7"/>
                      <a:pt x="0" y="9"/>
                      <a:pt x="0" y="1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5" name="Freeform 434"/>
              <p:cNvSpPr>
                <a:spLocks/>
              </p:cNvSpPr>
              <p:nvPr/>
            </p:nvSpPr>
            <p:spPr bwMode="auto">
              <a:xfrm>
                <a:off x="1179" y="1985"/>
                <a:ext cx="33" cy="27"/>
              </a:xfrm>
              <a:custGeom>
                <a:avLst/>
                <a:gdLst>
                  <a:gd name="T0" fmla="*/ 0 w 13"/>
                  <a:gd name="T1" fmla="*/ 43 h 10"/>
                  <a:gd name="T2" fmla="*/ 38 w 13"/>
                  <a:gd name="T3" fmla="*/ 14 h 10"/>
                  <a:gd name="T4" fmla="*/ 84 w 13"/>
                  <a:gd name="T5" fmla="*/ 0 h 10"/>
                  <a:gd name="T6" fmla="*/ 76 w 13"/>
                  <a:gd name="T7" fmla="*/ 30 h 10"/>
                  <a:gd name="T8" fmla="*/ 38 w 13"/>
                  <a:gd name="T9" fmla="*/ 43 h 10"/>
                  <a:gd name="T10" fmla="*/ 0 w 13"/>
                  <a:gd name="T11" fmla="*/ 73 h 10"/>
                  <a:gd name="T12" fmla="*/ 0 w 13"/>
                  <a:gd name="T13" fmla="*/ 43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10">
                    <a:moveTo>
                      <a:pt x="0" y="6"/>
                    </a:moveTo>
                    <a:cubicBezTo>
                      <a:pt x="1" y="5"/>
                      <a:pt x="3" y="3"/>
                      <a:pt x="6" y="2"/>
                    </a:cubicBezTo>
                    <a:cubicBezTo>
                      <a:pt x="9" y="2"/>
                      <a:pt x="13" y="0"/>
                      <a:pt x="13" y="0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9" y="5"/>
                      <a:pt x="6" y="6"/>
                    </a:cubicBezTo>
                    <a:cubicBezTo>
                      <a:pt x="2" y="7"/>
                      <a:pt x="0" y="9"/>
                      <a:pt x="0" y="1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6" name="Freeform 435"/>
              <p:cNvSpPr>
                <a:spLocks/>
              </p:cNvSpPr>
              <p:nvPr/>
            </p:nvSpPr>
            <p:spPr bwMode="auto">
              <a:xfrm>
                <a:off x="1179" y="2007"/>
                <a:ext cx="28" cy="29"/>
              </a:xfrm>
              <a:custGeom>
                <a:avLst/>
                <a:gdLst>
                  <a:gd name="T0" fmla="*/ 0 w 11"/>
                  <a:gd name="T1" fmla="*/ 55 h 11"/>
                  <a:gd name="T2" fmla="*/ 33 w 11"/>
                  <a:gd name="T3" fmla="*/ 29 h 11"/>
                  <a:gd name="T4" fmla="*/ 71 w 11"/>
                  <a:gd name="T5" fmla="*/ 0 h 11"/>
                  <a:gd name="T6" fmla="*/ 71 w 11"/>
                  <a:gd name="T7" fmla="*/ 29 h 11"/>
                  <a:gd name="T8" fmla="*/ 38 w 11"/>
                  <a:gd name="T9" fmla="*/ 55 h 11"/>
                  <a:gd name="T10" fmla="*/ 0 w 11"/>
                  <a:gd name="T11" fmla="*/ 76 h 11"/>
                  <a:gd name="T12" fmla="*/ 0 w 11"/>
                  <a:gd name="T13" fmla="*/ 55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cubicBezTo>
                      <a:pt x="0" y="7"/>
                      <a:pt x="2" y="6"/>
                      <a:pt x="5" y="4"/>
                    </a:cubicBezTo>
                    <a:cubicBezTo>
                      <a:pt x="7" y="3"/>
                      <a:pt x="11" y="1"/>
                      <a:pt x="11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6"/>
                      <a:pt x="8" y="6"/>
                      <a:pt x="6" y="8"/>
                    </a:cubicBezTo>
                    <a:cubicBezTo>
                      <a:pt x="2" y="10"/>
                      <a:pt x="0" y="10"/>
                      <a:pt x="0" y="11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7" name="Freeform 436"/>
              <p:cNvSpPr>
                <a:spLocks/>
              </p:cNvSpPr>
              <p:nvPr/>
            </p:nvSpPr>
            <p:spPr bwMode="auto">
              <a:xfrm>
                <a:off x="1177" y="2023"/>
                <a:ext cx="27" cy="37"/>
              </a:xfrm>
              <a:custGeom>
                <a:avLst/>
                <a:gdLst>
                  <a:gd name="T0" fmla="*/ 0 w 11"/>
                  <a:gd name="T1" fmla="*/ 69 h 14"/>
                  <a:gd name="T2" fmla="*/ 29 w 11"/>
                  <a:gd name="T3" fmla="*/ 29 h 14"/>
                  <a:gd name="T4" fmla="*/ 66 w 11"/>
                  <a:gd name="T5" fmla="*/ 0 h 14"/>
                  <a:gd name="T6" fmla="*/ 66 w 11"/>
                  <a:gd name="T7" fmla="*/ 21 h 14"/>
                  <a:gd name="T8" fmla="*/ 37 w 11"/>
                  <a:gd name="T9" fmla="*/ 50 h 14"/>
                  <a:gd name="T10" fmla="*/ 0 w 11"/>
                  <a:gd name="T11" fmla="*/ 98 h 14"/>
                  <a:gd name="T12" fmla="*/ 0 w 11"/>
                  <a:gd name="T13" fmla="*/ 69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4">
                    <a:moveTo>
                      <a:pt x="0" y="10"/>
                    </a:moveTo>
                    <a:cubicBezTo>
                      <a:pt x="0" y="8"/>
                      <a:pt x="2" y="6"/>
                      <a:pt x="5" y="4"/>
                    </a:cubicBezTo>
                    <a:cubicBezTo>
                      <a:pt x="7" y="2"/>
                      <a:pt x="11" y="0"/>
                      <a:pt x="11" y="0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5"/>
                      <a:pt x="8" y="6"/>
                      <a:pt x="6" y="7"/>
                    </a:cubicBezTo>
                    <a:cubicBezTo>
                      <a:pt x="2" y="10"/>
                      <a:pt x="0" y="13"/>
                      <a:pt x="0" y="14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8" name="Freeform 437"/>
              <p:cNvSpPr>
                <a:spLocks/>
              </p:cNvSpPr>
              <p:nvPr/>
            </p:nvSpPr>
            <p:spPr bwMode="auto">
              <a:xfrm>
                <a:off x="1179" y="1985"/>
                <a:ext cx="30" cy="32"/>
              </a:xfrm>
              <a:custGeom>
                <a:avLst/>
                <a:gdLst>
                  <a:gd name="T0" fmla="*/ 70 w 12"/>
                  <a:gd name="T1" fmla="*/ 85 h 12"/>
                  <a:gd name="T2" fmla="*/ 8 w 12"/>
                  <a:gd name="T3" fmla="*/ 29 h 12"/>
                  <a:gd name="T4" fmla="*/ 8 w 12"/>
                  <a:gd name="T5" fmla="*/ 0 h 12"/>
                  <a:gd name="T6" fmla="*/ 75 w 12"/>
                  <a:gd name="T7" fmla="*/ 56 h 12"/>
                  <a:gd name="T8" fmla="*/ 70 w 12"/>
                  <a:gd name="T9" fmla="*/ 85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11" y="12"/>
                    </a:moveTo>
                    <a:cubicBezTo>
                      <a:pt x="12" y="9"/>
                      <a:pt x="0" y="5"/>
                      <a:pt x="1" y="4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2" y="5"/>
                      <a:pt x="12" y="8"/>
                    </a:cubicBezTo>
                    <a:lnTo>
                      <a:pt x="11" y="12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9" name="Freeform 438"/>
              <p:cNvSpPr>
                <a:spLocks/>
              </p:cNvSpPr>
              <p:nvPr/>
            </p:nvSpPr>
            <p:spPr bwMode="auto">
              <a:xfrm>
                <a:off x="1177" y="2001"/>
                <a:ext cx="30" cy="32"/>
              </a:xfrm>
              <a:custGeom>
                <a:avLst/>
                <a:gdLst>
                  <a:gd name="T0" fmla="*/ 70 w 12"/>
                  <a:gd name="T1" fmla="*/ 85 h 12"/>
                  <a:gd name="T2" fmla="*/ 8 w 12"/>
                  <a:gd name="T3" fmla="*/ 29 h 12"/>
                  <a:gd name="T4" fmla="*/ 8 w 12"/>
                  <a:gd name="T5" fmla="*/ 0 h 12"/>
                  <a:gd name="T6" fmla="*/ 75 w 12"/>
                  <a:gd name="T7" fmla="*/ 56 h 12"/>
                  <a:gd name="T8" fmla="*/ 70 w 12"/>
                  <a:gd name="T9" fmla="*/ 85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11" y="12"/>
                    </a:moveTo>
                    <a:cubicBezTo>
                      <a:pt x="12" y="9"/>
                      <a:pt x="0" y="5"/>
                      <a:pt x="1" y="4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2" y="5"/>
                      <a:pt x="12" y="8"/>
                    </a:cubicBezTo>
                    <a:lnTo>
                      <a:pt x="11" y="12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0" name="Freeform 439"/>
              <p:cNvSpPr>
                <a:spLocks/>
              </p:cNvSpPr>
              <p:nvPr/>
            </p:nvSpPr>
            <p:spPr bwMode="auto">
              <a:xfrm>
                <a:off x="1179" y="2012"/>
                <a:ext cx="25" cy="13"/>
              </a:xfrm>
              <a:custGeom>
                <a:avLst/>
                <a:gdLst>
                  <a:gd name="T0" fmla="*/ 63 w 10"/>
                  <a:gd name="T1" fmla="*/ 34 h 5"/>
                  <a:gd name="T2" fmla="*/ 20 w 10"/>
                  <a:gd name="T3" fmla="*/ 13 h 5"/>
                  <a:gd name="T4" fmla="*/ 0 w 10"/>
                  <a:gd name="T5" fmla="*/ 0 h 5"/>
                  <a:gd name="T6" fmla="*/ 8 w 10"/>
                  <a:gd name="T7" fmla="*/ 0 h 5"/>
                  <a:gd name="T8" fmla="*/ 33 w 10"/>
                  <a:gd name="T9" fmla="*/ 13 h 5"/>
                  <a:gd name="T10" fmla="*/ 63 w 10"/>
                  <a:gd name="T11" fmla="*/ 34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5">
                    <a:moveTo>
                      <a:pt x="10" y="5"/>
                    </a:moveTo>
                    <a:cubicBezTo>
                      <a:pt x="8" y="4"/>
                      <a:pt x="6" y="3"/>
                      <a:pt x="3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3" y="1"/>
                      <a:pt x="5" y="2"/>
                    </a:cubicBezTo>
                    <a:cubicBezTo>
                      <a:pt x="7" y="3"/>
                      <a:pt x="8" y="4"/>
                      <a:pt x="1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1" name="Freeform 440"/>
              <p:cNvSpPr>
                <a:spLocks/>
              </p:cNvSpPr>
              <p:nvPr/>
            </p:nvSpPr>
            <p:spPr bwMode="auto">
              <a:xfrm>
                <a:off x="1184" y="1996"/>
                <a:ext cx="23" cy="13"/>
              </a:xfrm>
              <a:custGeom>
                <a:avLst/>
                <a:gdLst>
                  <a:gd name="T0" fmla="*/ 59 w 9"/>
                  <a:gd name="T1" fmla="*/ 34 h 5"/>
                  <a:gd name="T2" fmla="*/ 20 w 9"/>
                  <a:gd name="T3" fmla="*/ 13 h 5"/>
                  <a:gd name="T4" fmla="*/ 0 w 9"/>
                  <a:gd name="T5" fmla="*/ 0 h 5"/>
                  <a:gd name="T6" fmla="*/ 0 w 9"/>
                  <a:gd name="T7" fmla="*/ 0 h 5"/>
                  <a:gd name="T8" fmla="*/ 33 w 9"/>
                  <a:gd name="T9" fmla="*/ 13 h 5"/>
                  <a:gd name="T10" fmla="*/ 59 w 9"/>
                  <a:gd name="T11" fmla="*/ 34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9" y="5"/>
                    </a:moveTo>
                    <a:cubicBezTo>
                      <a:pt x="8" y="4"/>
                      <a:pt x="5" y="3"/>
                      <a:pt x="3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3" y="1"/>
                      <a:pt x="5" y="2"/>
                    </a:cubicBezTo>
                    <a:cubicBezTo>
                      <a:pt x="7" y="3"/>
                      <a:pt x="8" y="4"/>
                      <a:pt x="9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2" name="Freeform 441"/>
              <p:cNvSpPr>
                <a:spLocks/>
              </p:cNvSpPr>
              <p:nvPr/>
            </p:nvSpPr>
            <p:spPr bwMode="auto">
              <a:xfrm>
                <a:off x="1177" y="2025"/>
                <a:ext cx="30" cy="32"/>
              </a:xfrm>
              <a:custGeom>
                <a:avLst/>
                <a:gdLst>
                  <a:gd name="T0" fmla="*/ 70 w 12"/>
                  <a:gd name="T1" fmla="*/ 85 h 12"/>
                  <a:gd name="T2" fmla="*/ 0 w 12"/>
                  <a:gd name="T3" fmla="*/ 29 h 12"/>
                  <a:gd name="T4" fmla="*/ 8 w 12"/>
                  <a:gd name="T5" fmla="*/ 0 h 12"/>
                  <a:gd name="T6" fmla="*/ 70 w 12"/>
                  <a:gd name="T7" fmla="*/ 56 h 12"/>
                  <a:gd name="T8" fmla="*/ 70 w 12"/>
                  <a:gd name="T9" fmla="*/ 85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11" y="12"/>
                    </a:moveTo>
                    <a:cubicBezTo>
                      <a:pt x="11" y="9"/>
                      <a:pt x="0" y="5"/>
                      <a:pt x="0" y="4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2" y="5"/>
                      <a:pt x="11" y="8"/>
                    </a:cubicBezTo>
                    <a:lnTo>
                      <a:pt x="11" y="12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3" name="Freeform 442"/>
              <p:cNvSpPr>
                <a:spLocks/>
              </p:cNvSpPr>
              <p:nvPr/>
            </p:nvSpPr>
            <p:spPr bwMode="auto">
              <a:xfrm>
                <a:off x="1179" y="2036"/>
                <a:ext cx="23" cy="13"/>
              </a:xfrm>
              <a:custGeom>
                <a:avLst/>
                <a:gdLst>
                  <a:gd name="T0" fmla="*/ 59 w 9"/>
                  <a:gd name="T1" fmla="*/ 34 h 5"/>
                  <a:gd name="T2" fmla="*/ 20 w 9"/>
                  <a:gd name="T3" fmla="*/ 8 h 5"/>
                  <a:gd name="T4" fmla="*/ 0 w 9"/>
                  <a:gd name="T5" fmla="*/ 0 h 5"/>
                  <a:gd name="T6" fmla="*/ 0 w 9"/>
                  <a:gd name="T7" fmla="*/ 0 h 5"/>
                  <a:gd name="T8" fmla="*/ 33 w 9"/>
                  <a:gd name="T9" fmla="*/ 8 h 5"/>
                  <a:gd name="T10" fmla="*/ 59 w 9"/>
                  <a:gd name="T11" fmla="*/ 34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9" y="5"/>
                    </a:moveTo>
                    <a:cubicBezTo>
                      <a:pt x="8" y="3"/>
                      <a:pt x="5" y="2"/>
                      <a:pt x="3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3" y="0"/>
                      <a:pt x="5" y="1"/>
                    </a:cubicBezTo>
                    <a:cubicBezTo>
                      <a:pt x="7" y="2"/>
                      <a:pt x="8" y="3"/>
                      <a:pt x="9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4" name="Freeform 443"/>
              <p:cNvSpPr>
                <a:spLocks/>
              </p:cNvSpPr>
              <p:nvPr/>
            </p:nvSpPr>
            <p:spPr bwMode="auto">
              <a:xfrm>
                <a:off x="1174" y="2047"/>
                <a:ext cx="33" cy="21"/>
              </a:xfrm>
              <a:custGeom>
                <a:avLst/>
                <a:gdLst>
                  <a:gd name="T0" fmla="*/ 84 w 13"/>
                  <a:gd name="T1" fmla="*/ 55 h 8"/>
                  <a:gd name="T2" fmla="*/ 8 w 13"/>
                  <a:gd name="T3" fmla="*/ 29 h 8"/>
                  <a:gd name="T4" fmla="*/ 0 w 13"/>
                  <a:gd name="T5" fmla="*/ 0 h 8"/>
                  <a:gd name="T6" fmla="*/ 84 w 13"/>
                  <a:gd name="T7" fmla="*/ 34 h 8"/>
                  <a:gd name="T8" fmla="*/ 84 w 13"/>
                  <a:gd name="T9" fmla="*/ 55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8">
                    <a:moveTo>
                      <a:pt x="13" y="8"/>
                    </a:moveTo>
                    <a:cubicBezTo>
                      <a:pt x="13" y="5"/>
                      <a:pt x="1" y="5"/>
                      <a:pt x="1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2" y="1"/>
                      <a:pt x="13" y="5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5" name="Freeform 444"/>
              <p:cNvSpPr>
                <a:spLocks/>
              </p:cNvSpPr>
              <p:nvPr/>
            </p:nvSpPr>
            <p:spPr bwMode="auto">
              <a:xfrm>
                <a:off x="1179" y="2057"/>
                <a:ext cx="25" cy="6"/>
              </a:xfrm>
              <a:custGeom>
                <a:avLst/>
                <a:gdLst>
                  <a:gd name="T0" fmla="*/ 63 w 10"/>
                  <a:gd name="T1" fmla="*/ 18 h 2"/>
                  <a:gd name="T2" fmla="*/ 2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33 w 10"/>
                  <a:gd name="T9" fmla="*/ 0 h 2"/>
                  <a:gd name="T10" fmla="*/ 63 w 10"/>
                  <a:gd name="T11" fmla="*/ 18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2">
                    <a:moveTo>
                      <a:pt x="10" y="2"/>
                    </a:moveTo>
                    <a:cubicBezTo>
                      <a:pt x="8" y="1"/>
                      <a:pt x="6" y="1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3" y="0"/>
                      <a:pt x="5" y="0"/>
                    </a:cubicBezTo>
                    <a:cubicBezTo>
                      <a:pt x="7" y="0"/>
                      <a:pt x="8" y="1"/>
                      <a:pt x="1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6" name="Freeform 445"/>
              <p:cNvSpPr>
                <a:spLocks/>
              </p:cNvSpPr>
              <p:nvPr/>
            </p:nvSpPr>
            <p:spPr bwMode="auto">
              <a:xfrm>
                <a:off x="1199" y="1943"/>
                <a:ext cx="43" cy="13"/>
              </a:xfrm>
              <a:custGeom>
                <a:avLst/>
                <a:gdLst>
                  <a:gd name="T0" fmla="*/ 13 w 17"/>
                  <a:gd name="T1" fmla="*/ 13 h 5"/>
                  <a:gd name="T2" fmla="*/ 58 w 17"/>
                  <a:gd name="T3" fmla="*/ 0 h 5"/>
                  <a:gd name="T4" fmla="*/ 109 w 17"/>
                  <a:gd name="T5" fmla="*/ 8 h 5"/>
                  <a:gd name="T6" fmla="*/ 96 w 17"/>
                  <a:gd name="T7" fmla="*/ 26 h 5"/>
                  <a:gd name="T8" fmla="*/ 51 w 17"/>
                  <a:gd name="T9" fmla="*/ 26 h 5"/>
                  <a:gd name="T10" fmla="*/ 0 w 17"/>
                  <a:gd name="T11" fmla="*/ 34 h 5"/>
                  <a:gd name="T12" fmla="*/ 13 w 17"/>
                  <a:gd name="T13" fmla="*/ 13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5">
                    <a:moveTo>
                      <a:pt x="2" y="2"/>
                    </a:moveTo>
                    <a:cubicBezTo>
                      <a:pt x="2" y="1"/>
                      <a:pt x="6" y="0"/>
                      <a:pt x="9" y="0"/>
                    </a:cubicBezTo>
                    <a:cubicBezTo>
                      <a:pt x="12" y="0"/>
                      <a:pt x="17" y="1"/>
                      <a:pt x="17" y="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1" y="4"/>
                      <a:pt x="8" y="4"/>
                    </a:cubicBezTo>
                    <a:cubicBezTo>
                      <a:pt x="4" y="3"/>
                      <a:pt x="0" y="4"/>
                      <a:pt x="0" y="5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7" name="Freeform 446"/>
              <p:cNvSpPr>
                <a:spLocks/>
              </p:cNvSpPr>
              <p:nvPr/>
            </p:nvSpPr>
            <p:spPr bwMode="auto">
              <a:xfrm>
                <a:off x="1189" y="1956"/>
                <a:ext cx="43" cy="13"/>
              </a:xfrm>
              <a:custGeom>
                <a:avLst/>
                <a:gdLst>
                  <a:gd name="T0" fmla="*/ 13 w 17"/>
                  <a:gd name="T1" fmla="*/ 13 h 5"/>
                  <a:gd name="T2" fmla="*/ 58 w 17"/>
                  <a:gd name="T3" fmla="*/ 0 h 5"/>
                  <a:gd name="T4" fmla="*/ 109 w 17"/>
                  <a:gd name="T5" fmla="*/ 8 h 5"/>
                  <a:gd name="T6" fmla="*/ 89 w 17"/>
                  <a:gd name="T7" fmla="*/ 26 h 5"/>
                  <a:gd name="T8" fmla="*/ 51 w 17"/>
                  <a:gd name="T9" fmla="*/ 26 h 5"/>
                  <a:gd name="T10" fmla="*/ 0 w 17"/>
                  <a:gd name="T11" fmla="*/ 34 h 5"/>
                  <a:gd name="T12" fmla="*/ 13 w 17"/>
                  <a:gd name="T13" fmla="*/ 13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5">
                    <a:moveTo>
                      <a:pt x="2" y="2"/>
                    </a:moveTo>
                    <a:cubicBezTo>
                      <a:pt x="3" y="0"/>
                      <a:pt x="6" y="0"/>
                      <a:pt x="9" y="0"/>
                    </a:cubicBezTo>
                    <a:cubicBezTo>
                      <a:pt x="12" y="0"/>
                      <a:pt x="17" y="1"/>
                      <a:pt x="17" y="1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5"/>
                      <a:pt x="11" y="4"/>
                      <a:pt x="8" y="4"/>
                    </a:cubicBezTo>
                    <a:cubicBezTo>
                      <a:pt x="3" y="3"/>
                      <a:pt x="1" y="4"/>
                      <a:pt x="0" y="5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8" name="Freeform 447"/>
              <p:cNvSpPr>
                <a:spLocks/>
              </p:cNvSpPr>
              <p:nvPr/>
            </p:nvSpPr>
            <p:spPr bwMode="auto">
              <a:xfrm>
                <a:off x="1197" y="1945"/>
                <a:ext cx="27" cy="40"/>
              </a:xfrm>
              <a:custGeom>
                <a:avLst/>
                <a:gdLst>
                  <a:gd name="T0" fmla="*/ 49 w 11"/>
                  <a:gd name="T1" fmla="*/ 107 h 15"/>
                  <a:gd name="T2" fmla="*/ 5 w 11"/>
                  <a:gd name="T3" fmla="*/ 21 h 15"/>
                  <a:gd name="T4" fmla="*/ 17 w 11"/>
                  <a:gd name="T5" fmla="*/ 0 h 15"/>
                  <a:gd name="T6" fmla="*/ 54 w 11"/>
                  <a:gd name="T7" fmla="*/ 85 h 15"/>
                  <a:gd name="T8" fmla="*/ 49 w 11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8" y="15"/>
                    </a:moveTo>
                    <a:cubicBezTo>
                      <a:pt x="9" y="12"/>
                      <a:pt x="0" y="4"/>
                      <a:pt x="1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1" y="9"/>
                      <a:pt x="9" y="12"/>
                    </a:cubicBezTo>
                    <a:lnTo>
                      <a:pt x="8" y="15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9" name="Freeform 448"/>
              <p:cNvSpPr>
                <a:spLocks/>
              </p:cNvSpPr>
              <p:nvPr/>
            </p:nvSpPr>
            <p:spPr bwMode="auto">
              <a:xfrm>
                <a:off x="1189" y="1959"/>
                <a:ext cx="28" cy="40"/>
              </a:xfrm>
              <a:custGeom>
                <a:avLst/>
                <a:gdLst>
                  <a:gd name="T0" fmla="*/ 46 w 11"/>
                  <a:gd name="T1" fmla="*/ 107 h 15"/>
                  <a:gd name="T2" fmla="*/ 0 w 11"/>
                  <a:gd name="T3" fmla="*/ 29 h 15"/>
                  <a:gd name="T4" fmla="*/ 13 w 11"/>
                  <a:gd name="T5" fmla="*/ 0 h 15"/>
                  <a:gd name="T6" fmla="*/ 59 w 11"/>
                  <a:gd name="T7" fmla="*/ 85 h 15"/>
                  <a:gd name="T8" fmla="*/ 46 w 11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7" y="15"/>
                    </a:moveTo>
                    <a:cubicBezTo>
                      <a:pt x="9" y="13"/>
                      <a:pt x="0" y="5"/>
                      <a:pt x="0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1" y="9"/>
                      <a:pt x="9" y="12"/>
                    </a:cubicBezTo>
                    <a:lnTo>
                      <a:pt x="7" y="15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0" name="Freeform 449"/>
              <p:cNvSpPr>
                <a:spLocks/>
              </p:cNvSpPr>
              <p:nvPr/>
            </p:nvSpPr>
            <p:spPr bwMode="auto">
              <a:xfrm>
                <a:off x="1192" y="1969"/>
                <a:ext cx="17" cy="22"/>
              </a:xfrm>
              <a:custGeom>
                <a:avLst/>
                <a:gdLst>
                  <a:gd name="T0" fmla="*/ 41 w 7"/>
                  <a:gd name="T1" fmla="*/ 61 h 8"/>
                  <a:gd name="T2" fmla="*/ 12 w 7"/>
                  <a:gd name="T3" fmla="*/ 22 h 8"/>
                  <a:gd name="T4" fmla="*/ 0 w 7"/>
                  <a:gd name="T5" fmla="*/ 0 h 8"/>
                  <a:gd name="T6" fmla="*/ 0 w 7"/>
                  <a:gd name="T7" fmla="*/ 0 h 8"/>
                  <a:gd name="T8" fmla="*/ 24 w 7"/>
                  <a:gd name="T9" fmla="*/ 30 h 8"/>
                  <a:gd name="T10" fmla="*/ 41 w 7"/>
                  <a:gd name="T11" fmla="*/ 61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7" y="8"/>
                    </a:moveTo>
                    <a:cubicBezTo>
                      <a:pt x="6" y="7"/>
                      <a:pt x="4" y="5"/>
                      <a:pt x="2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3" y="2"/>
                      <a:pt x="4" y="4"/>
                    </a:cubicBezTo>
                    <a:cubicBezTo>
                      <a:pt x="6" y="5"/>
                      <a:pt x="6" y="7"/>
                      <a:pt x="7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1" name="Freeform 450"/>
              <p:cNvSpPr>
                <a:spLocks/>
              </p:cNvSpPr>
              <p:nvPr/>
            </p:nvSpPr>
            <p:spPr bwMode="auto">
              <a:xfrm>
                <a:off x="1202" y="1956"/>
                <a:ext cx="15" cy="24"/>
              </a:xfrm>
              <a:custGeom>
                <a:avLst/>
                <a:gdLst>
                  <a:gd name="T0" fmla="*/ 38 w 6"/>
                  <a:gd name="T1" fmla="*/ 56 h 9"/>
                  <a:gd name="T2" fmla="*/ 13 w 6"/>
                  <a:gd name="T3" fmla="*/ 21 h 9"/>
                  <a:gd name="T4" fmla="*/ 0 w 6"/>
                  <a:gd name="T5" fmla="*/ 0 h 9"/>
                  <a:gd name="T6" fmla="*/ 0 w 6"/>
                  <a:gd name="T7" fmla="*/ 0 h 9"/>
                  <a:gd name="T8" fmla="*/ 25 w 6"/>
                  <a:gd name="T9" fmla="*/ 29 h 9"/>
                  <a:gd name="T10" fmla="*/ 38 w 6"/>
                  <a:gd name="T11" fmla="*/ 64 h 9"/>
                  <a:gd name="T12" fmla="*/ 38 w 6"/>
                  <a:gd name="T13" fmla="*/ 56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6" y="8"/>
                    </a:moveTo>
                    <a:cubicBezTo>
                      <a:pt x="6" y="7"/>
                      <a:pt x="4" y="5"/>
                      <a:pt x="2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" y="2"/>
                      <a:pt x="4" y="4"/>
                    </a:cubicBezTo>
                    <a:cubicBezTo>
                      <a:pt x="5" y="5"/>
                      <a:pt x="6" y="7"/>
                      <a:pt x="6" y="9"/>
                    </a:cubicBezTo>
                    <a:lnTo>
                      <a:pt x="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2" name="Freeform 451"/>
              <p:cNvSpPr>
                <a:spLocks/>
              </p:cNvSpPr>
              <p:nvPr/>
            </p:nvSpPr>
            <p:spPr bwMode="auto">
              <a:xfrm>
                <a:off x="1259" y="1895"/>
                <a:ext cx="43" cy="26"/>
              </a:xfrm>
              <a:custGeom>
                <a:avLst/>
                <a:gdLst>
                  <a:gd name="T0" fmla="*/ 20 w 17"/>
                  <a:gd name="T1" fmla="*/ 8 h 10"/>
                  <a:gd name="T2" fmla="*/ 71 w 17"/>
                  <a:gd name="T3" fmla="*/ 21 h 10"/>
                  <a:gd name="T4" fmla="*/ 109 w 17"/>
                  <a:gd name="T5" fmla="*/ 55 h 10"/>
                  <a:gd name="T6" fmla="*/ 83 w 17"/>
                  <a:gd name="T7" fmla="*/ 60 h 10"/>
                  <a:gd name="T8" fmla="*/ 51 w 17"/>
                  <a:gd name="T9" fmla="*/ 42 h 10"/>
                  <a:gd name="T10" fmla="*/ 0 w 17"/>
                  <a:gd name="T11" fmla="*/ 13 h 10"/>
                  <a:gd name="T12" fmla="*/ 20 w 17"/>
                  <a:gd name="T13" fmla="*/ 8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10">
                    <a:moveTo>
                      <a:pt x="3" y="1"/>
                    </a:moveTo>
                    <a:cubicBezTo>
                      <a:pt x="5" y="0"/>
                      <a:pt x="8" y="2"/>
                      <a:pt x="11" y="3"/>
                    </a:cubicBezTo>
                    <a:cubicBezTo>
                      <a:pt x="13" y="5"/>
                      <a:pt x="17" y="8"/>
                      <a:pt x="17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0"/>
                      <a:pt x="10" y="7"/>
                      <a:pt x="8" y="6"/>
                    </a:cubicBezTo>
                    <a:cubicBezTo>
                      <a:pt x="4" y="3"/>
                      <a:pt x="1" y="2"/>
                      <a:pt x="0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3" name="Freeform 452"/>
              <p:cNvSpPr>
                <a:spLocks/>
              </p:cNvSpPr>
              <p:nvPr/>
            </p:nvSpPr>
            <p:spPr bwMode="auto">
              <a:xfrm>
                <a:off x="1247" y="1903"/>
                <a:ext cx="40" cy="24"/>
              </a:xfrm>
              <a:custGeom>
                <a:avLst/>
                <a:gdLst>
                  <a:gd name="T0" fmla="*/ 20 w 16"/>
                  <a:gd name="T1" fmla="*/ 0 h 9"/>
                  <a:gd name="T2" fmla="*/ 63 w 16"/>
                  <a:gd name="T3" fmla="*/ 21 h 9"/>
                  <a:gd name="T4" fmla="*/ 100 w 16"/>
                  <a:gd name="T5" fmla="*/ 51 h 9"/>
                  <a:gd name="T6" fmla="*/ 83 w 16"/>
                  <a:gd name="T7" fmla="*/ 56 h 9"/>
                  <a:gd name="T8" fmla="*/ 45 w 16"/>
                  <a:gd name="T9" fmla="*/ 35 h 9"/>
                  <a:gd name="T10" fmla="*/ 0 w 16"/>
                  <a:gd name="T11" fmla="*/ 13 h 9"/>
                  <a:gd name="T12" fmla="*/ 20 w 16"/>
                  <a:gd name="T13" fmla="*/ 0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9">
                    <a:moveTo>
                      <a:pt x="3" y="0"/>
                    </a:moveTo>
                    <a:cubicBezTo>
                      <a:pt x="5" y="0"/>
                      <a:pt x="7" y="1"/>
                      <a:pt x="10" y="3"/>
                    </a:cubicBezTo>
                    <a:cubicBezTo>
                      <a:pt x="12" y="4"/>
                      <a:pt x="16" y="7"/>
                      <a:pt x="16" y="7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1" y="9"/>
                      <a:pt x="9" y="6"/>
                      <a:pt x="7" y="5"/>
                    </a:cubicBezTo>
                    <a:cubicBezTo>
                      <a:pt x="3" y="2"/>
                      <a:pt x="1" y="2"/>
                      <a:pt x="0" y="2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4" name="Freeform 453"/>
              <p:cNvSpPr>
                <a:spLocks/>
              </p:cNvSpPr>
              <p:nvPr/>
            </p:nvSpPr>
            <p:spPr bwMode="auto">
              <a:xfrm>
                <a:off x="1229" y="1919"/>
                <a:ext cx="38" cy="18"/>
              </a:xfrm>
              <a:custGeom>
                <a:avLst/>
                <a:gdLst>
                  <a:gd name="T0" fmla="*/ 13 w 15"/>
                  <a:gd name="T1" fmla="*/ 0 h 7"/>
                  <a:gd name="T2" fmla="*/ 58 w 15"/>
                  <a:gd name="T3" fmla="*/ 8 h 7"/>
                  <a:gd name="T4" fmla="*/ 96 w 15"/>
                  <a:gd name="T5" fmla="*/ 26 h 7"/>
                  <a:gd name="T6" fmla="*/ 76 w 15"/>
                  <a:gd name="T7" fmla="*/ 39 h 7"/>
                  <a:gd name="T8" fmla="*/ 38 w 15"/>
                  <a:gd name="T9" fmla="*/ 26 h 7"/>
                  <a:gd name="T10" fmla="*/ 0 w 15"/>
                  <a:gd name="T11" fmla="*/ 13 h 7"/>
                  <a:gd name="T12" fmla="*/ 13 w 15"/>
                  <a:gd name="T13" fmla="*/ 0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7">
                    <a:moveTo>
                      <a:pt x="2" y="0"/>
                    </a:moveTo>
                    <a:cubicBezTo>
                      <a:pt x="3" y="0"/>
                      <a:pt x="6" y="0"/>
                      <a:pt x="9" y="1"/>
                    </a:cubicBezTo>
                    <a:cubicBezTo>
                      <a:pt x="11" y="2"/>
                      <a:pt x="15" y="4"/>
                      <a:pt x="15" y="4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7"/>
                      <a:pt x="9" y="5"/>
                      <a:pt x="6" y="4"/>
                    </a:cubicBezTo>
                    <a:cubicBezTo>
                      <a:pt x="2" y="3"/>
                      <a:pt x="0" y="1"/>
                      <a:pt x="0" y="2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5" name="Freeform 454"/>
              <p:cNvSpPr>
                <a:spLocks/>
              </p:cNvSpPr>
              <p:nvPr/>
            </p:nvSpPr>
            <p:spPr bwMode="auto">
              <a:xfrm>
                <a:off x="1212" y="1927"/>
                <a:ext cx="42" cy="18"/>
              </a:xfrm>
              <a:custGeom>
                <a:avLst/>
                <a:gdLst>
                  <a:gd name="T0" fmla="*/ 17 w 17"/>
                  <a:gd name="T1" fmla="*/ 8 h 7"/>
                  <a:gd name="T2" fmla="*/ 62 w 17"/>
                  <a:gd name="T3" fmla="*/ 8 h 7"/>
                  <a:gd name="T4" fmla="*/ 104 w 17"/>
                  <a:gd name="T5" fmla="*/ 21 h 7"/>
                  <a:gd name="T6" fmla="*/ 91 w 17"/>
                  <a:gd name="T7" fmla="*/ 39 h 7"/>
                  <a:gd name="T8" fmla="*/ 49 w 17"/>
                  <a:gd name="T9" fmla="*/ 33 h 7"/>
                  <a:gd name="T10" fmla="*/ 0 w 17"/>
                  <a:gd name="T11" fmla="*/ 26 h 7"/>
                  <a:gd name="T12" fmla="*/ 17 w 17"/>
                  <a:gd name="T13" fmla="*/ 8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7">
                    <a:moveTo>
                      <a:pt x="3" y="1"/>
                    </a:moveTo>
                    <a:cubicBezTo>
                      <a:pt x="4" y="0"/>
                      <a:pt x="7" y="1"/>
                      <a:pt x="10" y="1"/>
                    </a:cubicBezTo>
                    <a:cubicBezTo>
                      <a:pt x="13" y="2"/>
                      <a:pt x="17" y="4"/>
                      <a:pt x="17" y="3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7"/>
                      <a:pt x="11" y="5"/>
                      <a:pt x="8" y="5"/>
                    </a:cubicBezTo>
                    <a:cubicBezTo>
                      <a:pt x="4" y="3"/>
                      <a:pt x="0" y="3"/>
                      <a:pt x="0" y="4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6" name="Freeform 455"/>
              <p:cNvSpPr>
                <a:spLocks/>
              </p:cNvSpPr>
              <p:nvPr/>
            </p:nvSpPr>
            <p:spPr bwMode="auto">
              <a:xfrm>
                <a:off x="1257" y="1895"/>
                <a:ext cx="20" cy="40"/>
              </a:xfrm>
              <a:custGeom>
                <a:avLst/>
                <a:gdLst>
                  <a:gd name="T0" fmla="*/ 13 w 8"/>
                  <a:gd name="T1" fmla="*/ 107 h 15"/>
                  <a:gd name="T2" fmla="*/ 8 w 8"/>
                  <a:gd name="T3" fmla="*/ 13 h 15"/>
                  <a:gd name="T4" fmla="*/ 33 w 8"/>
                  <a:gd name="T5" fmla="*/ 0 h 15"/>
                  <a:gd name="T6" fmla="*/ 33 w 8"/>
                  <a:gd name="T7" fmla="*/ 99 h 15"/>
                  <a:gd name="T8" fmla="*/ 13 w 8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2" y="15"/>
                    </a:moveTo>
                    <a:cubicBezTo>
                      <a:pt x="4" y="14"/>
                      <a:pt x="0" y="3"/>
                      <a:pt x="1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8" y="12"/>
                      <a:pt x="5" y="14"/>
                    </a:cubicBezTo>
                    <a:lnTo>
                      <a:pt x="2" y="15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7" name="Freeform 456"/>
              <p:cNvSpPr>
                <a:spLocks/>
              </p:cNvSpPr>
              <p:nvPr/>
            </p:nvSpPr>
            <p:spPr bwMode="auto">
              <a:xfrm>
                <a:off x="1244" y="1903"/>
                <a:ext cx="18" cy="40"/>
              </a:xfrm>
              <a:custGeom>
                <a:avLst/>
                <a:gdLst>
                  <a:gd name="T0" fmla="*/ 8 w 7"/>
                  <a:gd name="T1" fmla="*/ 107 h 15"/>
                  <a:gd name="T2" fmla="*/ 8 w 7"/>
                  <a:gd name="T3" fmla="*/ 13 h 15"/>
                  <a:gd name="T4" fmla="*/ 26 w 7"/>
                  <a:gd name="T5" fmla="*/ 0 h 15"/>
                  <a:gd name="T6" fmla="*/ 26 w 7"/>
                  <a:gd name="T7" fmla="*/ 99 h 15"/>
                  <a:gd name="T8" fmla="*/ 8 w 7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1" y="15"/>
                    </a:moveTo>
                    <a:cubicBezTo>
                      <a:pt x="4" y="14"/>
                      <a:pt x="0" y="3"/>
                      <a:pt x="1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7" y="12"/>
                      <a:pt x="4" y="14"/>
                    </a:cubicBezTo>
                    <a:lnTo>
                      <a:pt x="1" y="15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8" name="Freeform 457"/>
              <p:cNvSpPr>
                <a:spLocks/>
              </p:cNvSpPr>
              <p:nvPr/>
            </p:nvSpPr>
            <p:spPr bwMode="auto">
              <a:xfrm>
                <a:off x="1247" y="1911"/>
                <a:ext cx="5" cy="26"/>
              </a:xfrm>
              <a:custGeom>
                <a:avLst/>
                <a:gdLst>
                  <a:gd name="T0" fmla="*/ 13 w 2"/>
                  <a:gd name="T1" fmla="*/ 68 h 10"/>
                  <a:gd name="T2" fmla="*/ 8 w 2"/>
                  <a:gd name="T3" fmla="*/ 21 h 10"/>
                  <a:gd name="T4" fmla="*/ 0 w 2"/>
                  <a:gd name="T5" fmla="*/ 0 h 10"/>
                  <a:gd name="T6" fmla="*/ 0 w 2"/>
                  <a:gd name="T7" fmla="*/ 0 h 10"/>
                  <a:gd name="T8" fmla="*/ 13 w 2"/>
                  <a:gd name="T9" fmla="*/ 34 h 10"/>
                  <a:gd name="T10" fmla="*/ 13 w 2"/>
                  <a:gd name="T11" fmla="*/ 68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10">
                    <a:moveTo>
                      <a:pt x="2" y="10"/>
                    </a:moveTo>
                    <a:cubicBezTo>
                      <a:pt x="2" y="8"/>
                      <a:pt x="1" y="6"/>
                      <a:pt x="1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3"/>
                      <a:pt x="2" y="5"/>
                    </a:cubicBezTo>
                    <a:cubicBezTo>
                      <a:pt x="2" y="7"/>
                      <a:pt x="2" y="8"/>
                      <a:pt x="2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9" name="Freeform 458"/>
              <p:cNvSpPr>
                <a:spLocks/>
              </p:cNvSpPr>
              <p:nvPr/>
            </p:nvSpPr>
            <p:spPr bwMode="auto">
              <a:xfrm>
                <a:off x="1262" y="1905"/>
                <a:ext cx="5" cy="27"/>
              </a:xfrm>
              <a:custGeom>
                <a:avLst/>
                <a:gdLst>
                  <a:gd name="T0" fmla="*/ 13 w 2"/>
                  <a:gd name="T1" fmla="*/ 73 h 10"/>
                  <a:gd name="T2" fmla="*/ 0 w 2"/>
                  <a:gd name="T3" fmla="*/ 22 h 10"/>
                  <a:gd name="T4" fmla="*/ 0 w 2"/>
                  <a:gd name="T5" fmla="*/ 0 h 10"/>
                  <a:gd name="T6" fmla="*/ 0 w 2"/>
                  <a:gd name="T7" fmla="*/ 0 h 10"/>
                  <a:gd name="T8" fmla="*/ 13 w 2"/>
                  <a:gd name="T9" fmla="*/ 38 h 10"/>
                  <a:gd name="T10" fmla="*/ 13 w 2"/>
                  <a:gd name="T11" fmla="*/ 73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10">
                    <a:moveTo>
                      <a:pt x="2" y="10"/>
                    </a:moveTo>
                    <a:cubicBezTo>
                      <a:pt x="2" y="8"/>
                      <a:pt x="1" y="5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2"/>
                      <a:pt x="2" y="5"/>
                    </a:cubicBezTo>
                    <a:cubicBezTo>
                      <a:pt x="2" y="7"/>
                      <a:pt x="2" y="8"/>
                      <a:pt x="2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0" name="Freeform 459"/>
              <p:cNvSpPr>
                <a:spLocks/>
              </p:cNvSpPr>
              <p:nvPr/>
            </p:nvSpPr>
            <p:spPr bwMode="auto">
              <a:xfrm>
                <a:off x="1227" y="1919"/>
                <a:ext cx="17" cy="37"/>
              </a:xfrm>
              <a:custGeom>
                <a:avLst/>
                <a:gdLst>
                  <a:gd name="T0" fmla="*/ 5 w 7"/>
                  <a:gd name="T1" fmla="*/ 98 h 14"/>
                  <a:gd name="T2" fmla="*/ 5 w 7"/>
                  <a:gd name="T3" fmla="*/ 8 h 14"/>
                  <a:gd name="T4" fmla="*/ 24 w 7"/>
                  <a:gd name="T5" fmla="*/ 0 h 14"/>
                  <a:gd name="T6" fmla="*/ 24 w 7"/>
                  <a:gd name="T7" fmla="*/ 90 h 14"/>
                  <a:gd name="T8" fmla="*/ 5 w 7"/>
                  <a:gd name="T9" fmla="*/ 98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14">
                    <a:moveTo>
                      <a:pt x="1" y="14"/>
                    </a:moveTo>
                    <a:cubicBezTo>
                      <a:pt x="4" y="13"/>
                      <a:pt x="0" y="2"/>
                      <a:pt x="1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7" y="11"/>
                      <a:pt x="4" y="13"/>
                    </a:cubicBezTo>
                    <a:lnTo>
                      <a:pt x="1" y="14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1" name="Freeform 460"/>
              <p:cNvSpPr>
                <a:spLocks/>
              </p:cNvSpPr>
              <p:nvPr/>
            </p:nvSpPr>
            <p:spPr bwMode="auto">
              <a:xfrm>
                <a:off x="1232" y="1924"/>
                <a:ext cx="5" cy="27"/>
              </a:xfrm>
              <a:custGeom>
                <a:avLst/>
                <a:gdLst>
                  <a:gd name="T0" fmla="*/ 8 w 2"/>
                  <a:gd name="T1" fmla="*/ 73 h 10"/>
                  <a:gd name="T2" fmla="*/ 0 w 2"/>
                  <a:gd name="T3" fmla="*/ 22 h 10"/>
                  <a:gd name="T4" fmla="*/ 0 w 2"/>
                  <a:gd name="T5" fmla="*/ 0 h 10"/>
                  <a:gd name="T6" fmla="*/ 0 w 2"/>
                  <a:gd name="T7" fmla="*/ 0 h 10"/>
                  <a:gd name="T8" fmla="*/ 8 w 2"/>
                  <a:gd name="T9" fmla="*/ 38 h 10"/>
                  <a:gd name="T10" fmla="*/ 8 w 2"/>
                  <a:gd name="T11" fmla="*/ 73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10">
                    <a:moveTo>
                      <a:pt x="1" y="10"/>
                    </a:moveTo>
                    <a:cubicBezTo>
                      <a:pt x="1" y="8"/>
                      <a:pt x="1" y="6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3"/>
                      <a:pt x="1" y="5"/>
                    </a:cubicBezTo>
                    <a:cubicBezTo>
                      <a:pt x="2" y="7"/>
                      <a:pt x="1" y="8"/>
                      <a:pt x="1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2" name="Freeform 461"/>
              <p:cNvSpPr>
                <a:spLocks/>
              </p:cNvSpPr>
              <p:nvPr/>
            </p:nvSpPr>
            <p:spPr bwMode="auto">
              <a:xfrm>
                <a:off x="1209" y="1927"/>
                <a:ext cx="25" cy="40"/>
              </a:xfrm>
              <a:custGeom>
                <a:avLst/>
                <a:gdLst>
                  <a:gd name="T0" fmla="*/ 38 w 10"/>
                  <a:gd name="T1" fmla="*/ 107 h 15"/>
                  <a:gd name="T2" fmla="*/ 8 w 10"/>
                  <a:gd name="T3" fmla="*/ 21 h 15"/>
                  <a:gd name="T4" fmla="*/ 20 w 10"/>
                  <a:gd name="T5" fmla="*/ 0 h 15"/>
                  <a:gd name="T6" fmla="*/ 50 w 10"/>
                  <a:gd name="T7" fmla="*/ 93 h 15"/>
                  <a:gd name="T8" fmla="*/ 38 w 10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6" y="15"/>
                    </a:moveTo>
                    <a:cubicBezTo>
                      <a:pt x="8" y="13"/>
                      <a:pt x="0" y="4"/>
                      <a:pt x="1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10" y="10"/>
                      <a:pt x="8" y="13"/>
                    </a:cubicBez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3" name="Freeform 462"/>
              <p:cNvSpPr>
                <a:spLocks/>
              </p:cNvSpPr>
              <p:nvPr/>
            </p:nvSpPr>
            <p:spPr bwMode="auto">
              <a:xfrm>
                <a:off x="1214" y="1937"/>
                <a:ext cx="13" cy="24"/>
              </a:xfrm>
              <a:custGeom>
                <a:avLst/>
                <a:gdLst>
                  <a:gd name="T0" fmla="*/ 34 w 5"/>
                  <a:gd name="T1" fmla="*/ 64 h 9"/>
                  <a:gd name="T2" fmla="*/ 8 w 5"/>
                  <a:gd name="T3" fmla="*/ 21 h 9"/>
                  <a:gd name="T4" fmla="*/ 0 w 5"/>
                  <a:gd name="T5" fmla="*/ 0 h 9"/>
                  <a:gd name="T6" fmla="*/ 0 w 5"/>
                  <a:gd name="T7" fmla="*/ 0 h 9"/>
                  <a:gd name="T8" fmla="*/ 21 w 5"/>
                  <a:gd name="T9" fmla="*/ 29 h 9"/>
                  <a:gd name="T10" fmla="*/ 34 w 5"/>
                  <a:gd name="T11" fmla="*/ 64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9">
                    <a:moveTo>
                      <a:pt x="5" y="9"/>
                    </a:moveTo>
                    <a:cubicBezTo>
                      <a:pt x="4" y="7"/>
                      <a:pt x="3" y="5"/>
                      <a:pt x="1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" y="2"/>
                      <a:pt x="3" y="4"/>
                    </a:cubicBezTo>
                    <a:cubicBezTo>
                      <a:pt x="4" y="6"/>
                      <a:pt x="4" y="7"/>
                      <a:pt x="5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4" name="Freeform 463"/>
              <p:cNvSpPr>
                <a:spLocks/>
              </p:cNvSpPr>
              <p:nvPr/>
            </p:nvSpPr>
            <p:spPr bwMode="auto">
              <a:xfrm>
                <a:off x="1342" y="1897"/>
                <a:ext cx="25" cy="40"/>
              </a:xfrm>
              <a:custGeom>
                <a:avLst/>
                <a:gdLst>
                  <a:gd name="T0" fmla="*/ 25 w 10"/>
                  <a:gd name="T1" fmla="*/ 8 h 15"/>
                  <a:gd name="T2" fmla="*/ 50 w 10"/>
                  <a:gd name="T3" fmla="*/ 56 h 15"/>
                  <a:gd name="T4" fmla="*/ 63 w 10"/>
                  <a:gd name="T5" fmla="*/ 107 h 15"/>
                  <a:gd name="T6" fmla="*/ 38 w 10"/>
                  <a:gd name="T7" fmla="*/ 99 h 15"/>
                  <a:gd name="T8" fmla="*/ 25 w 10"/>
                  <a:gd name="T9" fmla="*/ 56 h 15"/>
                  <a:gd name="T10" fmla="*/ 0 w 10"/>
                  <a:gd name="T11" fmla="*/ 0 h 15"/>
                  <a:gd name="T12" fmla="*/ 25 w 10"/>
                  <a:gd name="T13" fmla="*/ 8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15">
                    <a:moveTo>
                      <a:pt x="4" y="1"/>
                    </a:moveTo>
                    <a:cubicBezTo>
                      <a:pt x="5" y="1"/>
                      <a:pt x="7" y="5"/>
                      <a:pt x="8" y="8"/>
                    </a:cubicBezTo>
                    <a:cubicBezTo>
                      <a:pt x="8" y="10"/>
                      <a:pt x="9" y="15"/>
                      <a:pt x="10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3"/>
                      <a:pt x="5" y="10"/>
                      <a:pt x="4" y="8"/>
                    </a:cubicBezTo>
                    <a:cubicBezTo>
                      <a:pt x="3" y="3"/>
                      <a:pt x="1" y="0"/>
                      <a:pt x="0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5" name="Freeform 464"/>
              <p:cNvSpPr>
                <a:spLocks/>
              </p:cNvSpPr>
              <p:nvPr/>
            </p:nvSpPr>
            <p:spPr bwMode="auto">
              <a:xfrm>
                <a:off x="1327" y="1895"/>
                <a:ext cx="25" cy="34"/>
              </a:xfrm>
              <a:custGeom>
                <a:avLst/>
                <a:gdLst>
                  <a:gd name="T0" fmla="*/ 25 w 10"/>
                  <a:gd name="T1" fmla="*/ 0 h 13"/>
                  <a:gd name="T2" fmla="*/ 50 w 10"/>
                  <a:gd name="T3" fmla="*/ 42 h 13"/>
                  <a:gd name="T4" fmla="*/ 63 w 10"/>
                  <a:gd name="T5" fmla="*/ 89 h 13"/>
                  <a:gd name="T6" fmla="*/ 38 w 10"/>
                  <a:gd name="T7" fmla="*/ 81 h 13"/>
                  <a:gd name="T8" fmla="*/ 25 w 10"/>
                  <a:gd name="T9" fmla="*/ 42 h 13"/>
                  <a:gd name="T10" fmla="*/ 0 w 10"/>
                  <a:gd name="T11" fmla="*/ 0 h 13"/>
                  <a:gd name="T12" fmla="*/ 25 w 10"/>
                  <a:gd name="T13" fmla="*/ 0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5" y="1"/>
                      <a:pt x="7" y="3"/>
                      <a:pt x="8" y="6"/>
                    </a:cubicBezTo>
                    <a:cubicBezTo>
                      <a:pt x="8" y="9"/>
                      <a:pt x="9" y="13"/>
                      <a:pt x="10" y="13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9"/>
                      <a:pt x="4" y="6"/>
                    </a:cubicBezTo>
                    <a:cubicBezTo>
                      <a:pt x="3" y="2"/>
                      <a:pt x="1" y="0"/>
                      <a:pt x="0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6" name="Freeform 465"/>
              <p:cNvSpPr>
                <a:spLocks/>
              </p:cNvSpPr>
              <p:nvPr/>
            </p:nvSpPr>
            <p:spPr bwMode="auto">
              <a:xfrm>
                <a:off x="1304" y="1892"/>
                <a:ext cx="25" cy="32"/>
              </a:xfrm>
              <a:custGeom>
                <a:avLst/>
                <a:gdLst>
                  <a:gd name="T0" fmla="*/ 25 w 10"/>
                  <a:gd name="T1" fmla="*/ 0 h 12"/>
                  <a:gd name="T2" fmla="*/ 45 w 10"/>
                  <a:gd name="T3" fmla="*/ 43 h 12"/>
                  <a:gd name="T4" fmla="*/ 63 w 10"/>
                  <a:gd name="T5" fmla="*/ 85 h 12"/>
                  <a:gd name="T6" fmla="*/ 45 w 10"/>
                  <a:gd name="T7" fmla="*/ 85 h 12"/>
                  <a:gd name="T8" fmla="*/ 20 w 10"/>
                  <a:gd name="T9" fmla="*/ 51 h 12"/>
                  <a:gd name="T10" fmla="*/ 0 w 10"/>
                  <a:gd name="T11" fmla="*/ 0 h 12"/>
                  <a:gd name="T12" fmla="*/ 25 w 10"/>
                  <a:gd name="T13" fmla="*/ 0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12">
                    <a:moveTo>
                      <a:pt x="4" y="0"/>
                    </a:moveTo>
                    <a:cubicBezTo>
                      <a:pt x="5" y="0"/>
                      <a:pt x="5" y="3"/>
                      <a:pt x="7" y="6"/>
                    </a:cubicBezTo>
                    <a:cubicBezTo>
                      <a:pt x="8" y="8"/>
                      <a:pt x="10" y="12"/>
                      <a:pt x="10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2"/>
                      <a:pt x="5" y="9"/>
                      <a:pt x="3" y="7"/>
                    </a:cubicBezTo>
                    <a:cubicBezTo>
                      <a:pt x="1" y="3"/>
                      <a:pt x="2" y="0"/>
                      <a:pt x="0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7" name="Freeform 466"/>
              <p:cNvSpPr>
                <a:spLocks/>
              </p:cNvSpPr>
              <p:nvPr/>
            </p:nvSpPr>
            <p:spPr bwMode="auto">
              <a:xfrm>
                <a:off x="1282" y="1892"/>
                <a:ext cx="35" cy="29"/>
              </a:xfrm>
              <a:custGeom>
                <a:avLst/>
                <a:gdLst>
                  <a:gd name="T0" fmla="*/ 25 w 14"/>
                  <a:gd name="T1" fmla="*/ 0 h 11"/>
                  <a:gd name="T2" fmla="*/ 63 w 14"/>
                  <a:gd name="T3" fmla="*/ 34 h 11"/>
                  <a:gd name="T4" fmla="*/ 88 w 14"/>
                  <a:gd name="T5" fmla="*/ 76 h 11"/>
                  <a:gd name="T6" fmla="*/ 70 w 14"/>
                  <a:gd name="T7" fmla="*/ 76 h 11"/>
                  <a:gd name="T8" fmla="*/ 45 w 14"/>
                  <a:gd name="T9" fmla="*/ 42 h 11"/>
                  <a:gd name="T10" fmla="*/ 0 w 14"/>
                  <a:gd name="T11" fmla="*/ 0 h 11"/>
                  <a:gd name="T12" fmla="*/ 25 w 14"/>
                  <a:gd name="T13" fmla="*/ 0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11">
                    <a:moveTo>
                      <a:pt x="4" y="0"/>
                    </a:moveTo>
                    <a:cubicBezTo>
                      <a:pt x="6" y="0"/>
                      <a:pt x="8" y="3"/>
                      <a:pt x="10" y="5"/>
                    </a:cubicBezTo>
                    <a:cubicBezTo>
                      <a:pt x="12" y="7"/>
                      <a:pt x="14" y="11"/>
                      <a:pt x="14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9" y="11"/>
                      <a:pt x="8" y="9"/>
                      <a:pt x="7" y="6"/>
                    </a:cubicBezTo>
                    <a:cubicBezTo>
                      <a:pt x="4" y="2"/>
                      <a:pt x="1" y="0"/>
                      <a:pt x="0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8" name="Freeform 467"/>
              <p:cNvSpPr>
                <a:spLocks/>
              </p:cNvSpPr>
              <p:nvPr/>
            </p:nvSpPr>
            <p:spPr bwMode="auto">
              <a:xfrm>
                <a:off x="1322" y="1897"/>
                <a:ext cx="30" cy="32"/>
              </a:xfrm>
              <a:custGeom>
                <a:avLst/>
                <a:gdLst>
                  <a:gd name="T0" fmla="*/ 0 w 12"/>
                  <a:gd name="T1" fmla="*/ 72 h 12"/>
                  <a:gd name="T2" fmla="*/ 50 w 12"/>
                  <a:gd name="T3" fmla="*/ 0 h 12"/>
                  <a:gd name="T4" fmla="*/ 75 w 12"/>
                  <a:gd name="T5" fmla="*/ 8 h 12"/>
                  <a:gd name="T6" fmla="*/ 25 w 12"/>
                  <a:gd name="T7" fmla="*/ 77 h 12"/>
                  <a:gd name="T8" fmla="*/ 0 w 12"/>
                  <a:gd name="T9" fmla="*/ 72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0" y="10"/>
                    </a:moveTo>
                    <a:cubicBezTo>
                      <a:pt x="3" y="11"/>
                      <a:pt x="7" y="0"/>
                      <a:pt x="8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7" y="12"/>
                      <a:pt x="4" y="11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9" name="Freeform 468"/>
              <p:cNvSpPr>
                <a:spLocks/>
              </p:cNvSpPr>
              <p:nvPr/>
            </p:nvSpPr>
            <p:spPr bwMode="auto">
              <a:xfrm>
                <a:off x="1307" y="1895"/>
                <a:ext cx="30" cy="29"/>
              </a:xfrm>
              <a:custGeom>
                <a:avLst/>
                <a:gdLst>
                  <a:gd name="T0" fmla="*/ 0 w 12"/>
                  <a:gd name="T1" fmla="*/ 69 h 11"/>
                  <a:gd name="T2" fmla="*/ 50 w 12"/>
                  <a:gd name="T3" fmla="*/ 0 h 11"/>
                  <a:gd name="T4" fmla="*/ 75 w 12"/>
                  <a:gd name="T5" fmla="*/ 0 h 11"/>
                  <a:gd name="T6" fmla="*/ 25 w 12"/>
                  <a:gd name="T7" fmla="*/ 76 h 11"/>
                  <a:gd name="T8" fmla="*/ 0 w 12"/>
                  <a:gd name="T9" fmla="*/ 69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0" y="10"/>
                    </a:moveTo>
                    <a:cubicBezTo>
                      <a:pt x="3" y="11"/>
                      <a:pt x="7" y="0"/>
                      <a:pt x="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7" y="11"/>
                      <a:pt x="4" y="11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0" name="Freeform 469"/>
              <p:cNvSpPr>
                <a:spLocks/>
              </p:cNvSpPr>
              <p:nvPr/>
            </p:nvSpPr>
            <p:spPr bwMode="auto">
              <a:xfrm>
                <a:off x="1314" y="1897"/>
                <a:ext cx="13" cy="24"/>
              </a:xfrm>
              <a:custGeom>
                <a:avLst/>
                <a:gdLst>
                  <a:gd name="T0" fmla="*/ 0 w 5"/>
                  <a:gd name="T1" fmla="*/ 64 h 9"/>
                  <a:gd name="T2" fmla="*/ 21 w 5"/>
                  <a:gd name="T3" fmla="*/ 21 h 9"/>
                  <a:gd name="T4" fmla="*/ 34 w 5"/>
                  <a:gd name="T5" fmla="*/ 0 h 9"/>
                  <a:gd name="T6" fmla="*/ 34 w 5"/>
                  <a:gd name="T7" fmla="*/ 0 h 9"/>
                  <a:gd name="T8" fmla="*/ 21 w 5"/>
                  <a:gd name="T9" fmla="*/ 35 h 9"/>
                  <a:gd name="T10" fmla="*/ 0 w 5"/>
                  <a:gd name="T11" fmla="*/ 64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9">
                    <a:moveTo>
                      <a:pt x="0" y="9"/>
                    </a:moveTo>
                    <a:cubicBezTo>
                      <a:pt x="1" y="7"/>
                      <a:pt x="2" y="5"/>
                      <a:pt x="3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3"/>
                      <a:pt x="3" y="5"/>
                    </a:cubicBezTo>
                    <a:cubicBezTo>
                      <a:pt x="2" y="7"/>
                      <a:pt x="1" y="7"/>
                      <a:pt x="0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" name="Freeform 470"/>
              <p:cNvSpPr>
                <a:spLocks/>
              </p:cNvSpPr>
              <p:nvPr/>
            </p:nvSpPr>
            <p:spPr bwMode="auto">
              <a:xfrm>
                <a:off x="1329" y="1900"/>
                <a:ext cx="13" cy="24"/>
              </a:xfrm>
              <a:custGeom>
                <a:avLst/>
                <a:gdLst>
                  <a:gd name="T0" fmla="*/ 0 w 5"/>
                  <a:gd name="T1" fmla="*/ 64 h 9"/>
                  <a:gd name="T2" fmla="*/ 21 w 5"/>
                  <a:gd name="T3" fmla="*/ 21 h 9"/>
                  <a:gd name="T4" fmla="*/ 34 w 5"/>
                  <a:gd name="T5" fmla="*/ 0 h 9"/>
                  <a:gd name="T6" fmla="*/ 34 w 5"/>
                  <a:gd name="T7" fmla="*/ 0 h 9"/>
                  <a:gd name="T8" fmla="*/ 21 w 5"/>
                  <a:gd name="T9" fmla="*/ 35 h 9"/>
                  <a:gd name="T10" fmla="*/ 0 w 5"/>
                  <a:gd name="T11" fmla="*/ 64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9">
                    <a:moveTo>
                      <a:pt x="0" y="9"/>
                    </a:moveTo>
                    <a:cubicBezTo>
                      <a:pt x="1" y="8"/>
                      <a:pt x="2" y="6"/>
                      <a:pt x="3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3"/>
                      <a:pt x="3" y="5"/>
                    </a:cubicBezTo>
                    <a:cubicBezTo>
                      <a:pt x="2" y="7"/>
                      <a:pt x="1" y="8"/>
                      <a:pt x="0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2" name="Freeform 471"/>
              <p:cNvSpPr>
                <a:spLocks/>
              </p:cNvSpPr>
              <p:nvPr/>
            </p:nvSpPr>
            <p:spPr bwMode="auto">
              <a:xfrm>
                <a:off x="1287" y="1889"/>
                <a:ext cx="30" cy="35"/>
              </a:xfrm>
              <a:custGeom>
                <a:avLst/>
                <a:gdLst>
                  <a:gd name="T0" fmla="*/ 0 w 12"/>
                  <a:gd name="T1" fmla="*/ 86 h 13"/>
                  <a:gd name="T2" fmla="*/ 50 w 12"/>
                  <a:gd name="T3" fmla="*/ 8 h 13"/>
                  <a:gd name="T4" fmla="*/ 75 w 12"/>
                  <a:gd name="T5" fmla="*/ 8 h 13"/>
                  <a:gd name="T6" fmla="*/ 20 w 12"/>
                  <a:gd name="T7" fmla="*/ 86 h 13"/>
                  <a:gd name="T8" fmla="*/ 0 w 12"/>
                  <a:gd name="T9" fmla="*/ 86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0" y="12"/>
                    </a:moveTo>
                    <a:cubicBezTo>
                      <a:pt x="3" y="13"/>
                      <a:pt x="7" y="0"/>
                      <a:pt x="8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6" y="13"/>
                      <a:pt x="3" y="12"/>
                    </a:cubicBez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3" name="Freeform 472"/>
              <p:cNvSpPr>
                <a:spLocks/>
              </p:cNvSpPr>
              <p:nvPr/>
            </p:nvSpPr>
            <p:spPr bwMode="auto">
              <a:xfrm>
                <a:off x="1292" y="1895"/>
                <a:ext cx="15" cy="24"/>
              </a:xfrm>
              <a:custGeom>
                <a:avLst/>
                <a:gdLst>
                  <a:gd name="T0" fmla="*/ 0 w 6"/>
                  <a:gd name="T1" fmla="*/ 64 h 9"/>
                  <a:gd name="T2" fmla="*/ 25 w 6"/>
                  <a:gd name="T3" fmla="*/ 21 h 9"/>
                  <a:gd name="T4" fmla="*/ 38 w 6"/>
                  <a:gd name="T5" fmla="*/ 0 h 9"/>
                  <a:gd name="T6" fmla="*/ 38 w 6"/>
                  <a:gd name="T7" fmla="*/ 0 h 9"/>
                  <a:gd name="T8" fmla="*/ 25 w 6"/>
                  <a:gd name="T9" fmla="*/ 35 h 9"/>
                  <a:gd name="T10" fmla="*/ 0 w 6"/>
                  <a:gd name="T11" fmla="*/ 64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9">
                    <a:moveTo>
                      <a:pt x="0" y="9"/>
                    </a:moveTo>
                    <a:cubicBezTo>
                      <a:pt x="2" y="8"/>
                      <a:pt x="3" y="5"/>
                      <a:pt x="4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4" y="5"/>
                    </a:cubicBezTo>
                    <a:cubicBezTo>
                      <a:pt x="3" y="7"/>
                      <a:pt x="2" y="8"/>
                      <a:pt x="0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4" name="Freeform 473"/>
              <p:cNvSpPr>
                <a:spLocks/>
              </p:cNvSpPr>
              <p:nvPr/>
            </p:nvSpPr>
            <p:spPr bwMode="auto">
              <a:xfrm>
                <a:off x="1274" y="1889"/>
                <a:ext cx="20" cy="35"/>
              </a:xfrm>
              <a:custGeom>
                <a:avLst/>
                <a:gdLst>
                  <a:gd name="T0" fmla="*/ 0 w 8"/>
                  <a:gd name="T1" fmla="*/ 94 h 13"/>
                  <a:gd name="T2" fmla="*/ 25 w 8"/>
                  <a:gd name="T3" fmla="*/ 8 h 13"/>
                  <a:gd name="T4" fmla="*/ 50 w 8"/>
                  <a:gd name="T5" fmla="*/ 0 h 13"/>
                  <a:gd name="T6" fmla="*/ 20 w 8"/>
                  <a:gd name="T7" fmla="*/ 94 h 13"/>
                  <a:gd name="T8" fmla="*/ 0 w 8"/>
                  <a:gd name="T9" fmla="*/ 94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0" y="13"/>
                    </a:moveTo>
                    <a:cubicBezTo>
                      <a:pt x="3" y="13"/>
                      <a:pt x="3" y="1"/>
                      <a:pt x="4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12"/>
                      <a:pt x="3" y="13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5" name="Freeform 474"/>
              <p:cNvSpPr>
                <a:spLocks/>
              </p:cNvSpPr>
              <p:nvPr/>
            </p:nvSpPr>
            <p:spPr bwMode="auto">
              <a:xfrm>
                <a:off x="1279" y="1895"/>
                <a:ext cx="5" cy="26"/>
              </a:xfrm>
              <a:custGeom>
                <a:avLst/>
                <a:gdLst>
                  <a:gd name="T0" fmla="*/ 0 w 2"/>
                  <a:gd name="T1" fmla="*/ 68 h 10"/>
                  <a:gd name="T2" fmla="*/ 13 w 2"/>
                  <a:gd name="T3" fmla="*/ 21 h 10"/>
                  <a:gd name="T4" fmla="*/ 13 w 2"/>
                  <a:gd name="T5" fmla="*/ 0 h 10"/>
                  <a:gd name="T6" fmla="*/ 13 w 2"/>
                  <a:gd name="T7" fmla="*/ 0 h 10"/>
                  <a:gd name="T8" fmla="*/ 13 w 2"/>
                  <a:gd name="T9" fmla="*/ 34 h 10"/>
                  <a:gd name="T10" fmla="*/ 0 w 2"/>
                  <a:gd name="T11" fmla="*/ 68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10">
                    <a:moveTo>
                      <a:pt x="0" y="10"/>
                    </a:moveTo>
                    <a:cubicBezTo>
                      <a:pt x="1" y="8"/>
                      <a:pt x="1" y="6"/>
                      <a:pt x="2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3"/>
                      <a:pt x="2" y="5"/>
                    </a:cubicBezTo>
                    <a:cubicBezTo>
                      <a:pt x="2" y="7"/>
                      <a:pt x="1" y="8"/>
                      <a:pt x="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6" name="Freeform 475"/>
              <p:cNvSpPr>
                <a:spLocks/>
              </p:cNvSpPr>
              <p:nvPr/>
            </p:nvSpPr>
            <p:spPr bwMode="auto">
              <a:xfrm>
                <a:off x="1404" y="1940"/>
                <a:ext cx="15" cy="45"/>
              </a:xfrm>
              <a:custGeom>
                <a:avLst/>
                <a:gdLst>
                  <a:gd name="T0" fmla="*/ 33 w 6"/>
                  <a:gd name="T1" fmla="*/ 13 h 17"/>
                  <a:gd name="T2" fmla="*/ 33 w 6"/>
                  <a:gd name="T3" fmla="*/ 69 h 17"/>
                  <a:gd name="T4" fmla="*/ 25 w 6"/>
                  <a:gd name="T5" fmla="*/ 119 h 17"/>
                  <a:gd name="T6" fmla="*/ 8 w 6"/>
                  <a:gd name="T7" fmla="*/ 106 h 17"/>
                  <a:gd name="T8" fmla="*/ 13 w 6"/>
                  <a:gd name="T9" fmla="*/ 56 h 17"/>
                  <a:gd name="T10" fmla="*/ 20 w 6"/>
                  <a:gd name="T11" fmla="*/ 0 h 17"/>
                  <a:gd name="T12" fmla="*/ 33 w 6"/>
                  <a:gd name="T13" fmla="*/ 13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17">
                    <a:moveTo>
                      <a:pt x="5" y="2"/>
                    </a:moveTo>
                    <a:cubicBezTo>
                      <a:pt x="6" y="3"/>
                      <a:pt x="6" y="7"/>
                      <a:pt x="5" y="10"/>
                    </a:cubicBezTo>
                    <a:cubicBezTo>
                      <a:pt x="5" y="13"/>
                      <a:pt x="4" y="17"/>
                      <a:pt x="4" y="17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4"/>
                      <a:pt x="2" y="11"/>
                      <a:pt x="2" y="8"/>
                    </a:cubicBezTo>
                    <a:cubicBezTo>
                      <a:pt x="3" y="4"/>
                      <a:pt x="4" y="1"/>
                      <a:pt x="3" y="0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7" name="Freeform 476"/>
              <p:cNvSpPr>
                <a:spLocks/>
              </p:cNvSpPr>
              <p:nvPr/>
            </p:nvSpPr>
            <p:spPr bwMode="auto">
              <a:xfrm>
                <a:off x="1394" y="1929"/>
                <a:ext cx="15" cy="43"/>
              </a:xfrm>
              <a:custGeom>
                <a:avLst/>
                <a:gdLst>
                  <a:gd name="T0" fmla="*/ 33 w 6"/>
                  <a:gd name="T1" fmla="*/ 13 h 16"/>
                  <a:gd name="T2" fmla="*/ 33 w 6"/>
                  <a:gd name="T3" fmla="*/ 65 h 16"/>
                  <a:gd name="T4" fmla="*/ 25 w 6"/>
                  <a:gd name="T5" fmla="*/ 116 h 16"/>
                  <a:gd name="T6" fmla="*/ 8 w 6"/>
                  <a:gd name="T7" fmla="*/ 102 h 16"/>
                  <a:gd name="T8" fmla="*/ 13 w 6"/>
                  <a:gd name="T9" fmla="*/ 51 h 16"/>
                  <a:gd name="T10" fmla="*/ 13 w 6"/>
                  <a:gd name="T11" fmla="*/ 0 h 16"/>
                  <a:gd name="T12" fmla="*/ 33 w 6"/>
                  <a:gd name="T13" fmla="*/ 13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16">
                    <a:moveTo>
                      <a:pt x="5" y="2"/>
                    </a:moveTo>
                    <a:cubicBezTo>
                      <a:pt x="6" y="3"/>
                      <a:pt x="6" y="6"/>
                      <a:pt x="5" y="9"/>
                    </a:cubicBezTo>
                    <a:cubicBezTo>
                      <a:pt x="5" y="12"/>
                      <a:pt x="3" y="16"/>
                      <a:pt x="4" y="16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3" y="3"/>
                      <a:pt x="3" y="0"/>
                      <a:pt x="2" y="0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8" name="Freeform 477"/>
              <p:cNvSpPr>
                <a:spLocks/>
              </p:cNvSpPr>
              <p:nvPr/>
            </p:nvSpPr>
            <p:spPr bwMode="auto">
              <a:xfrm>
                <a:off x="1377" y="1916"/>
                <a:ext cx="12" cy="40"/>
              </a:xfrm>
              <a:custGeom>
                <a:avLst/>
                <a:gdLst>
                  <a:gd name="T0" fmla="*/ 24 w 5"/>
                  <a:gd name="T1" fmla="*/ 13 h 15"/>
                  <a:gd name="T2" fmla="*/ 29 w 5"/>
                  <a:gd name="T3" fmla="*/ 56 h 15"/>
                  <a:gd name="T4" fmla="*/ 29 w 5"/>
                  <a:gd name="T5" fmla="*/ 107 h 15"/>
                  <a:gd name="T6" fmla="*/ 12 w 5"/>
                  <a:gd name="T7" fmla="*/ 93 h 15"/>
                  <a:gd name="T8" fmla="*/ 5 w 5"/>
                  <a:gd name="T9" fmla="*/ 51 h 15"/>
                  <a:gd name="T10" fmla="*/ 5 w 5"/>
                  <a:gd name="T11" fmla="*/ 0 h 15"/>
                  <a:gd name="T12" fmla="*/ 24 w 5"/>
                  <a:gd name="T13" fmla="*/ 13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15">
                    <a:moveTo>
                      <a:pt x="4" y="2"/>
                    </a:moveTo>
                    <a:cubicBezTo>
                      <a:pt x="5" y="2"/>
                      <a:pt x="5" y="5"/>
                      <a:pt x="5" y="8"/>
                    </a:cubicBezTo>
                    <a:cubicBezTo>
                      <a:pt x="5" y="11"/>
                      <a:pt x="5" y="15"/>
                      <a:pt x="5" y="15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0" y="13"/>
                      <a:pt x="1" y="10"/>
                      <a:pt x="1" y="7"/>
                    </a:cubicBezTo>
                    <a:cubicBezTo>
                      <a:pt x="2" y="3"/>
                      <a:pt x="2" y="1"/>
                      <a:pt x="1" y="0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9" name="Freeform 478"/>
              <p:cNvSpPr>
                <a:spLocks/>
              </p:cNvSpPr>
              <p:nvPr/>
            </p:nvSpPr>
            <p:spPr bwMode="auto">
              <a:xfrm>
                <a:off x="1362" y="1903"/>
                <a:ext cx="17" cy="45"/>
              </a:xfrm>
              <a:custGeom>
                <a:avLst/>
                <a:gdLst>
                  <a:gd name="T0" fmla="*/ 24 w 7"/>
                  <a:gd name="T1" fmla="*/ 13 h 17"/>
                  <a:gd name="T2" fmla="*/ 36 w 7"/>
                  <a:gd name="T3" fmla="*/ 64 h 17"/>
                  <a:gd name="T4" fmla="*/ 41 w 7"/>
                  <a:gd name="T5" fmla="*/ 119 h 17"/>
                  <a:gd name="T6" fmla="*/ 24 w 7"/>
                  <a:gd name="T7" fmla="*/ 106 h 17"/>
                  <a:gd name="T8" fmla="*/ 17 w 7"/>
                  <a:gd name="T9" fmla="*/ 64 h 17"/>
                  <a:gd name="T10" fmla="*/ 0 w 7"/>
                  <a:gd name="T11" fmla="*/ 0 h 17"/>
                  <a:gd name="T12" fmla="*/ 24 w 7"/>
                  <a:gd name="T13" fmla="*/ 13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" h="17">
                    <a:moveTo>
                      <a:pt x="4" y="2"/>
                    </a:moveTo>
                    <a:cubicBezTo>
                      <a:pt x="5" y="3"/>
                      <a:pt x="6" y="6"/>
                      <a:pt x="6" y="9"/>
                    </a:cubicBezTo>
                    <a:cubicBezTo>
                      <a:pt x="6" y="12"/>
                      <a:pt x="7" y="17"/>
                      <a:pt x="7" y="17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" y="14"/>
                      <a:pt x="3" y="11"/>
                      <a:pt x="3" y="9"/>
                    </a:cubicBezTo>
                    <a:cubicBezTo>
                      <a:pt x="2" y="4"/>
                      <a:pt x="1" y="1"/>
                      <a:pt x="0" y="0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0" name="Freeform 479"/>
              <p:cNvSpPr>
                <a:spLocks/>
              </p:cNvSpPr>
              <p:nvPr/>
            </p:nvSpPr>
            <p:spPr bwMode="auto">
              <a:xfrm>
                <a:off x="1382" y="1937"/>
                <a:ext cx="37" cy="27"/>
              </a:xfrm>
              <a:custGeom>
                <a:avLst/>
                <a:gdLst>
                  <a:gd name="T0" fmla="*/ 0 w 15"/>
                  <a:gd name="T1" fmla="*/ 43 h 10"/>
                  <a:gd name="T2" fmla="*/ 74 w 15"/>
                  <a:gd name="T3" fmla="*/ 8 h 10"/>
                  <a:gd name="T4" fmla="*/ 91 w 15"/>
                  <a:gd name="T5" fmla="*/ 22 h 10"/>
                  <a:gd name="T6" fmla="*/ 12 w 15"/>
                  <a:gd name="T7" fmla="*/ 59 h 10"/>
                  <a:gd name="T8" fmla="*/ 0 w 15"/>
                  <a:gd name="T9" fmla="*/ 4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0">
                    <a:moveTo>
                      <a:pt x="0" y="6"/>
                    </a:moveTo>
                    <a:cubicBezTo>
                      <a:pt x="2" y="8"/>
                      <a:pt x="11" y="0"/>
                      <a:pt x="12" y="1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5" y="10"/>
                      <a:pt x="2" y="8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1" name="Freeform 480"/>
              <p:cNvSpPr>
                <a:spLocks/>
              </p:cNvSpPr>
              <p:nvPr/>
            </p:nvSpPr>
            <p:spPr bwMode="auto">
              <a:xfrm>
                <a:off x="1369" y="1927"/>
                <a:ext cx="38" cy="26"/>
              </a:xfrm>
              <a:custGeom>
                <a:avLst/>
                <a:gdLst>
                  <a:gd name="T0" fmla="*/ 0 w 15"/>
                  <a:gd name="T1" fmla="*/ 42 h 10"/>
                  <a:gd name="T2" fmla="*/ 76 w 15"/>
                  <a:gd name="T3" fmla="*/ 8 h 10"/>
                  <a:gd name="T4" fmla="*/ 96 w 15"/>
                  <a:gd name="T5" fmla="*/ 21 h 10"/>
                  <a:gd name="T6" fmla="*/ 20 w 15"/>
                  <a:gd name="T7" fmla="*/ 55 h 10"/>
                  <a:gd name="T8" fmla="*/ 0 w 15"/>
                  <a:gd name="T9" fmla="*/ 42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0">
                    <a:moveTo>
                      <a:pt x="0" y="6"/>
                    </a:moveTo>
                    <a:cubicBezTo>
                      <a:pt x="2" y="7"/>
                      <a:pt x="12" y="0"/>
                      <a:pt x="12" y="1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5" y="10"/>
                      <a:pt x="3" y="8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2" name="Freeform 481"/>
              <p:cNvSpPr>
                <a:spLocks/>
              </p:cNvSpPr>
              <p:nvPr/>
            </p:nvSpPr>
            <p:spPr bwMode="auto">
              <a:xfrm>
                <a:off x="1377" y="1929"/>
                <a:ext cx="22" cy="16"/>
              </a:xfrm>
              <a:custGeom>
                <a:avLst/>
                <a:gdLst>
                  <a:gd name="T0" fmla="*/ 0 w 9"/>
                  <a:gd name="T1" fmla="*/ 43 h 6"/>
                  <a:gd name="T2" fmla="*/ 37 w 9"/>
                  <a:gd name="T3" fmla="*/ 13 h 6"/>
                  <a:gd name="T4" fmla="*/ 54 w 9"/>
                  <a:gd name="T5" fmla="*/ 0 h 6"/>
                  <a:gd name="T6" fmla="*/ 54 w 9"/>
                  <a:gd name="T7" fmla="*/ 0 h 6"/>
                  <a:gd name="T8" fmla="*/ 29 w 9"/>
                  <a:gd name="T9" fmla="*/ 29 h 6"/>
                  <a:gd name="T10" fmla="*/ 0 w 9"/>
                  <a:gd name="T11" fmla="*/ 43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6">
                    <a:moveTo>
                      <a:pt x="0" y="6"/>
                    </a:moveTo>
                    <a:cubicBezTo>
                      <a:pt x="1" y="5"/>
                      <a:pt x="4" y="4"/>
                      <a:pt x="6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6" y="3"/>
                      <a:pt x="5" y="4"/>
                    </a:cubicBezTo>
                    <a:cubicBezTo>
                      <a:pt x="3" y="5"/>
                      <a:pt x="1" y="5"/>
                      <a:pt x="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3" name="Freeform 482"/>
              <p:cNvSpPr>
                <a:spLocks/>
              </p:cNvSpPr>
              <p:nvPr/>
            </p:nvSpPr>
            <p:spPr bwMode="auto">
              <a:xfrm>
                <a:off x="1387" y="1943"/>
                <a:ext cx="22" cy="13"/>
              </a:xfrm>
              <a:custGeom>
                <a:avLst/>
                <a:gdLst>
                  <a:gd name="T0" fmla="*/ 0 w 9"/>
                  <a:gd name="T1" fmla="*/ 34 h 5"/>
                  <a:gd name="T2" fmla="*/ 37 w 9"/>
                  <a:gd name="T3" fmla="*/ 13 h 5"/>
                  <a:gd name="T4" fmla="*/ 54 w 9"/>
                  <a:gd name="T5" fmla="*/ 0 h 5"/>
                  <a:gd name="T6" fmla="*/ 54 w 9"/>
                  <a:gd name="T7" fmla="*/ 0 h 5"/>
                  <a:gd name="T8" fmla="*/ 29 w 9"/>
                  <a:gd name="T9" fmla="*/ 21 h 5"/>
                  <a:gd name="T10" fmla="*/ 0 w 9"/>
                  <a:gd name="T11" fmla="*/ 34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cubicBezTo>
                      <a:pt x="1" y="4"/>
                      <a:pt x="4" y="3"/>
                      <a:pt x="6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6" y="2"/>
                      <a:pt x="5" y="3"/>
                    </a:cubicBezTo>
                    <a:cubicBezTo>
                      <a:pt x="3" y="4"/>
                      <a:pt x="2" y="4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4" name="Freeform 483"/>
              <p:cNvSpPr>
                <a:spLocks/>
              </p:cNvSpPr>
              <p:nvPr/>
            </p:nvSpPr>
            <p:spPr bwMode="auto">
              <a:xfrm>
                <a:off x="1352" y="1913"/>
                <a:ext cx="37" cy="27"/>
              </a:xfrm>
              <a:custGeom>
                <a:avLst/>
                <a:gdLst>
                  <a:gd name="T0" fmla="*/ 0 w 15"/>
                  <a:gd name="T1" fmla="*/ 43 h 10"/>
                  <a:gd name="T2" fmla="*/ 74 w 15"/>
                  <a:gd name="T3" fmla="*/ 8 h 10"/>
                  <a:gd name="T4" fmla="*/ 91 w 15"/>
                  <a:gd name="T5" fmla="*/ 30 h 10"/>
                  <a:gd name="T6" fmla="*/ 12 w 15"/>
                  <a:gd name="T7" fmla="*/ 59 h 10"/>
                  <a:gd name="T8" fmla="*/ 0 w 15"/>
                  <a:gd name="T9" fmla="*/ 4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0">
                    <a:moveTo>
                      <a:pt x="0" y="6"/>
                    </a:moveTo>
                    <a:cubicBezTo>
                      <a:pt x="2" y="8"/>
                      <a:pt x="11" y="0"/>
                      <a:pt x="12" y="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3"/>
                      <a:pt x="5" y="10"/>
                      <a:pt x="2" y="8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5" name="Freeform 484"/>
              <p:cNvSpPr>
                <a:spLocks/>
              </p:cNvSpPr>
              <p:nvPr/>
            </p:nvSpPr>
            <p:spPr bwMode="auto">
              <a:xfrm>
                <a:off x="1359" y="1919"/>
                <a:ext cx="23" cy="13"/>
              </a:xfrm>
              <a:custGeom>
                <a:avLst/>
                <a:gdLst>
                  <a:gd name="T0" fmla="*/ 0 w 9"/>
                  <a:gd name="T1" fmla="*/ 34 h 5"/>
                  <a:gd name="T2" fmla="*/ 38 w 9"/>
                  <a:gd name="T3" fmla="*/ 13 h 5"/>
                  <a:gd name="T4" fmla="*/ 59 w 9"/>
                  <a:gd name="T5" fmla="*/ 0 h 5"/>
                  <a:gd name="T6" fmla="*/ 59 w 9"/>
                  <a:gd name="T7" fmla="*/ 0 h 5"/>
                  <a:gd name="T8" fmla="*/ 26 w 9"/>
                  <a:gd name="T9" fmla="*/ 21 h 5"/>
                  <a:gd name="T10" fmla="*/ 0 w 9"/>
                  <a:gd name="T11" fmla="*/ 34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cubicBezTo>
                      <a:pt x="1" y="5"/>
                      <a:pt x="4" y="3"/>
                      <a:pt x="6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6" y="2"/>
                      <a:pt x="4" y="3"/>
                    </a:cubicBezTo>
                    <a:cubicBezTo>
                      <a:pt x="3" y="4"/>
                      <a:pt x="1" y="4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6" name="Freeform 485"/>
              <p:cNvSpPr>
                <a:spLocks/>
              </p:cNvSpPr>
              <p:nvPr/>
            </p:nvSpPr>
            <p:spPr bwMode="auto">
              <a:xfrm>
                <a:off x="1339" y="1903"/>
                <a:ext cx="33" cy="32"/>
              </a:xfrm>
              <a:custGeom>
                <a:avLst/>
                <a:gdLst>
                  <a:gd name="T0" fmla="*/ 0 w 13"/>
                  <a:gd name="T1" fmla="*/ 64 h 12"/>
                  <a:gd name="T2" fmla="*/ 63 w 13"/>
                  <a:gd name="T3" fmla="*/ 0 h 12"/>
                  <a:gd name="T4" fmla="*/ 84 w 13"/>
                  <a:gd name="T5" fmla="*/ 13 h 12"/>
                  <a:gd name="T6" fmla="*/ 20 w 13"/>
                  <a:gd name="T7" fmla="*/ 72 h 12"/>
                  <a:gd name="T8" fmla="*/ 0 w 13"/>
                  <a:gd name="T9" fmla="*/ 64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0" y="9"/>
                    </a:moveTo>
                    <a:cubicBezTo>
                      <a:pt x="3" y="10"/>
                      <a:pt x="9" y="0"/>
                      <a:pt x="10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1"/>
                      <a:pt x="6" y="12"/>
                      <a:pt x="3" y="1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7" name="Freeform 486"/>
              <p:cNvSpPr>
                <a:spLocks/>
              </p:cNvSpPr>
              <p:nvPr/>
            </p:nvSpPr>
            <p:spPr bwMode="auto">
              <a:xfrm>
                <a:off x="1347" y="1905"/>
                <a:ext cx="15" cy="22"/>
              </a:xfrm>
              <a:custGeom>
                <a:avLst/>
                <a:gdLst>
                  <a:gd name="T0" fmla="*/ 0 w 6"/>
                  <a:gd name="T1" fmla="*/ 61 h 8"/>
                  <a:gd name="T2" fmla="*/ 25 w 6"/>
                  <a:gd name="T3" fmla="*/ 22 h 8"/>
                  <a:gd name="T4" fmla="*/ 38 w 6"/>
                  <a:gd name="T5" fmla="*/ 0 h 8"/>
                  <a:gd name="T6" fmla="*/ 38 w 6"/>
                  <a:gd name="T7" fmla="*/ 0 h 8"/>
                  <a:gd name="T8" fmla="*/ 25 w 6"/>
                  <a:gd name="T9" fmla="*/ 39 h 8"/>
                  <a:gd name="T10" fmla="*/ 0 w 6"/>
                  <a:gd name="T11" fmla="*/ 61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0" y="8"/>
                    </a:moveTo>
                    <a:cubicBezTo>
                      <a:pt x="1" y="7"/>
                      <a:pt x="3" y="5"/>
                      <a:pt x="4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4" y="5"/>
                    </a:cubicBezTo>
                    <a:cubicBezTo>
                      <a:pt x="3" y="6"/>
                      <a:pt x="1" y="7"/>
                      <a:pt x="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8" name="Freeform 487"/>
              <p:cNvSpPr>
                <a:spLocks/>
              </p:cNvSpPr>
              <p:nvPr/>
            </p:nvSpPr>
            <p:spPr bwMode="auto">
              <a:xfrm>
                <a:off x="1417" y="1977"/>
                <a:ext cx="25" cy="43"/>
              </a:xfrm>
              <a:custGeom>
                <a:avLst/>
                <a:gdLst>
                  <a:gd name="T0" fmla="*/ 58 w 10"/>
                  <a:gd name="T1" fmla="*/ 22 h 16"/>
                  <a:gd name="T2" fmla="*/ 38 w 10"/>
                  <a:gd name="T3" fmla="*/ 73 h 16"/>
                  <a:gd name="T4" fmla="*/ 13 w 10"/>
                  <a:gd name="T5" fmla="*/ 116 h 16"/>
                  <a:gd name="T6" fmla="*/ 8 w 10"/>
                  <a:gd name="T7" fmla="*/ 94 h 16"/>
                  <a:gd name="T8" fmla="*/ 25 w 10"/>
                  <a:gd name="T9" fmla="*/ 51 h 16"/>
                  <a:gd name="T10" fmla="*/ 50 w 10"/>
                  <a:gd name="T11" fmla="*/ 0 h 16"/>
                  <a:gd name="T12" fmla="*/ 58 w 10"/>
                  <a:gd name="T13" fmla="*/ 22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16">
                    <a:moveTo>
                      <a:pt x="9" y="3"/>
                    </a:moveTo>
                    <a:cubicBezTo>
                      <a:pt x="10" y="4"/>
                      <a:pt x="8" y="8"/>
                      <a:pt x="6" y="10"/>
                    </a:cubicBezTo>
                    <a:cubicBezTo>
                      <a:pt x="5" y="12"/>
                      <a:pt x="2" y="16"/>
                      <a:pt x="2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1"/>
                      <a:pt x="2" y="9"/>
                      <a:pt x="4" y="7"/>
                    </a:cubicBezTo>
                    <a:cubicBezTo>
                      <a:pt x="7" y="4"/>
                      <a:pt x="8" y="1"/>
                      <a:pt x="8" y="0"/>
                    </a:cubicBezTo>
                    <a:lnTo>
                      <a:pt x="9" y="3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9" name="Freeform 488"/>
              <p:cNvSpPr>
                <a:spLocks/>
              </p:cNvSpPr>
              <p:nvPr/>
            </p:nvSpPr>
            <p:spPr bwMode="auto">
              <a:xfrm>
                <a:off x="1412" y="1961"/>
                <a:ext cx="22" cy="43"/>
              </a:xfrm>
              <a:custGeom>
                <a:avLst/>
                <a:gdLst>
                  <a:gd name="T0" fmla="*/ 49 w 9"/>
                  <a:gd name="T1" fmla="*/ 22 h 16"/>
                  <a:gd name="T2" fmla="*/ 37 w 9"/>
                  <a:gd name="T3" fmla="*/ 73 h 16"/>
                  <a:gd name="T4" fmla="*/ 12 w 9"/>
                  <a:gd name="T5" fmla="*/ 116 h 16"/>
                  <a:gd name="T6" fmla="*/ 5 w 9"/>
                  <a:gd name="T7" fmla="*/ 94 h 16"/>
                  <a:gd name="T8" fmla="*/ 24 w 9"/>
                  <a:gd name="T9" fmla="*/ 51 h 16"/>
                  <a:gd name="T10" fmla="*/ 42 w 9"/>
                  <a:gd name="T11" fmla="*/ 0 h 16"/>
                  <a:gd name="T12" fmla="*/ 49 w 9"/>
                  <a:gd name="T13" fmla="*/ 22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16">
                    <a:moveTo>
                      <a:pt x="8" y="3"/>
                    </a:moveTo>
                    <a:cubicBezTo>
                      <a:pt x="9" y="5"/>
                      <a:pt x="8" y="8"/>
                      <a:pt x="6" y="10"/>
                    </a:cubicBezTo>
                    <a:cubicBezTo>
                      <a:pt x="5" y="12"/>
                      <a:pt x="2" y="16"/>
                      <a:pt x="2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1"/>
                      <a:pt x="2" y="9"/>
                      <a:pt x="4" y="7"/>
                    </a:cubicBezTo>
                    <a:cubicBezTo>
                      <a:pt x="7" y="3"/>
                      <a:pt x="7" y="1"/>
                      <a:pt x="7" y="0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0" name="Freeform 489"/>
              <p:cNvSpPr>
                <a:spLocks/>
              </p:cNvSpPr>
              <p:nvPr/>
            </p:nvSpPr>
            <p:spPr bwMode="auto">
              <a:xfrm>
                <a:off x="1402" y="1975"/>
                <a:ext cx="37" cy="18"/>
              </a:xfrm>
              <a:custGeom>
                <a:avLst/>
                <a:gdLst>
                  <a:gd name="T0" fmla="*/ 0 w 15"/>
                  <a:gd name="T1" fmla="*/ 8 h 7"/>
                  <a:gd name="T2" fmla="*/ 86 w 15"/>
                  <a:gd name="T3" fmla="*/ 8 h 7"/>
                  <a:gd name="T4" fmla="*/ 91 w 15"/>
                  <a:gd name="T5" fmla="*/ 26 h 7"/>
                  <a:gd name="T6" fmla="*/ 12 w 15"/>
                  <a:gd name="T7" fmla="*/ 26 h 7"/>
                  <a:gd name="T8" fmla="*/ 0 w 15"/>
                  <a:gd name="T9" fmla="*/ 8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0" y="1"/>
                    </a:moveTo>
                    <a:cubicBezTo>
                      <a:pt x="2" y="3"/>
                      <a:pt x="13" y="0"/>
                      <a:pt x="14" y="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4" y="7"/>
                      <a:pt x="2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1" name="Freeform 490"/>
              <p:cNvSpPr>
                <a:spLocks/>
              </p:cNvSpPr>
              <p:nvPr/>
            </p:nvSpPr>
            <p:spPr bwMode="auto">
              <a:xfrm>
                <a:off x="1397" y="1959"/>
                <a:ext cx="37" cy="18"/>
              </a:xfrm>
              <a:custGeom>
                <a:avLst/>
                <a:gdLst>
                  <a:gd name="T0" fmla="*/ 0 w 15"/>
                  <a:gd name="T1" fmla="*/ 8 h 7"/>
                  <a:gd name="T2" fmla="*/ 79 w 15"/>
                  <a:gd name="T3" fmla="*/ 8 h 7"/>
                  <a:gd name="T4" fmla="*/ 91 w 15"/>
                  <a:gd name="T5" fmla="*/ 33 h 7"/>
                  <a:gd name="T6" fmla="*/ 5 w 15"/>
                  <a:gd name="T7" fmla="*/ 33 h 7"/>
                  <a:gd name="T8" fmla="*/ 0 w 15"/>
                  <a:gd name="T9" fmla="*/ 8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0" y="1"/>
                    </a:moveTo>
                    <a:cubicBezTo>
                      <a:pt x="1" y="4"/>
                      <a:pt x="12" y="0"/>
                      <a:pt x="13" y="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3" y="7"/>
                      <a:pt x="1" y="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" name="Freeform 491"/>
              <p:cNvSpPr>
                <a:spLocks/>
              </p:cNvSpPr>
              <p:nvPr/>
            </p:nvSpPr>
            <p:spPr bwMode="auto">
              <a:xfrm>
                <a:off x="1402" y="1964"/>
                <a:ext cx="25" cy="5"/>
              </a:xfrm>
              <a:custGeom>
                <a:avLst/>
                <a:gdLst>
                  <a:gd name="T0" fmla="*/ 0 w 10"/>
                  <a:gd name="T1" fmla="*/ 8 h 2"/>
                  <a:gd name="T2" fmla="*/ 45 w 10"/>
                  <a:gd name="T3" fmla="*/ 0 h 2"/>
                  <a:gd name="T4" fmla="*/ 63 w 10"/>
                  <a:gd name="T5" fmla="*/ 0 h 2"/>
                  <a:gd name="T6" fmla="*/ 63 w 10"/>
                  <a:gd name="T7" fmla="*/ 0 h 2"/>
                  <a:gd name="T8" fmla="*/ 33 w 10"/>
                  <a:gd name="T9" fmla="*/ 8 h 2"/>
                  <a:gd name="T10" fmla="*/ 0 w 10"/>
                  <a:gd name="T11" fmla="*/ 8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2">
                    <a:moveTo>
                      <a:pt x="0" y="1"/>
                    </a:moveTo>
                    <a:cubicBezTo>
                      <a:pt x="1" y="1"/>
                      <a:pt x="4" y="1"/>
                      <a:pt x="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7" y="1"/>
                      <a:pt x="5" y="1"/>
                    </a:cubicBezTo>
                    <a:cubicBezTo>
                      <a:pt x="3" y="2"/>
                      <a:pt x="2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" name="Freeform 492"/>
              <p:cNvSpPr>
                <a:spLocks/>
              </p:cNvSpPr>
              <p:nvPr/>
            </p:nvSpPr>
            <p:spPr bwMode="auto">
              <a:xfrm>
                <a:off x="1407" y="1977"/>
                <a:ext cx="25" cy="6"/>
              </a:xfrm>
              <a:custGeom>
                <a:avLst/>
                <a:gdLst>
                  <a:gd name="T0" fmla="*/ 0 w 10"/>
                  <a:gd name="T1" fmla="*/ 18 h 2"/>
                  <a:gd name="T2" fmla="*/ 45 w 10"/>
                  <a:gd name="T3" fmla="*/ 9 h 2"/>
                  <a:gd name="T4" fmla="*/ 63 w 10"/>
                  <a:gd name="T5" fmla="*/ 0 h 2"/>
                  <a:gd name="T6" fmla="*/ 63 w 10"/>
                  <a:gd name="T7" fmla="*/ 0 h 2"/>
                  <a:gd name="T8" fmla="*/ 33 w 10"/>
                  <a:gd name="T9" fmla="*/ 18 h 2"/>
                  <a:gd name="T10" fmla="*/ 0 w 10"/>
                  <a:gd name="T11" fmla="*/ 18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2">
                    <a:moveTo>
                      <a:pt x="0" y="2"/>
                    </a:moveTo>
                    <a:cubicBezTo>
                      <a:pt x="2" y="2"/>
                      <a:pt x="4" y="1"/>
                      <a:pt x="7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7" y="1"/>
                      <a:pt x="5" y="2"/>
                    </a:cubicBezTo>
                    <a:cubicBezTo>
                      <a:pt x="3" y="2"/>
                      <a:pt x="2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" name="Freeform 493"/>
              <p:cNvSpPr>
                <a:spLocks/>
              </p:cNvSpPr>
              <p:nvPr/>
            </p:nvSpPr>
            <p:spPr bwMode="auto">
              <a:xfrm>
                <a:off x="1414" y="2060"/>
                <a:ext cx="33" cy="32"/>
              </a:xfrm>
              <a:custGeom>
                <a:avLst/>
                <a:gdLst>
                  <a:gd name="T0" fmla="*/ 84 w 13"/>
                  <a:gd name="T1" fmla="*/ 29 h 12"/>
                  <a:gd name="T2" fmla="*/ 46 w 13"/>
                  <a:gd name="T3" fmla="*/ 64 h 12"/>
                  <a:gd name="T4" fmla="*/ 0 w 13"/>
                  <a:gd name="T5" fmla="*/ 85 h 12"/>
                  <a:gd name="T6" fmla="*/ 8 w 13"/>
                  <a:gd name="T7" fmla="*/ 56 h 12"/>
                  <a:gd name="T8" fmla="*/ 38 w 13"/>
                  <a:gd name="T9" fmla="*/ 35 h 12"/>
                  <a:gd name="T10" fmla="*/ 84 w 13"/>
                  <a:gd name="T11" fmla="*/ 0 h 12"/>
                  <a:gd name="T12" fmla="*/ 84 w 13"/>
                  <a:gd name="T13" fmla="*/ 29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12">
                    <a:moveTo>
                      <a:pt x="13" y="4"/>
                    </a:moveTo>
                    <a:cubicBezTo>
                      <a:pt x="13" y="5"/>
                      <a:pt x="10" y="7"/>
                      <a:pt x="7" y="9"/>
                    </a:cubicBezTo>
                    <a:cubicBezTo>
                      <a:pt x="5" y="10"/>
                      <a:pt x="0" y="11"/>
                      <a:pt x="0" y="12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4" y="6"/>
                      <a:pt x="6" y="5"/>
                    </a:cubicBezTo>
                    <a:cubicBezTo>
                      <a:pt x="11" y="3"/>
                      <a:pt x="13" y="1"/>
                      <a:pt x="13" y="0"/>
                    </a:cubicBezTo>
                    <a:lnTo>
                      <a:pt x="13" y="4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" name="Freeform 494"/>
              <p:cNvSpPr>
                <a:spLocks/>
              </p:cNvSpPr>
              <p:nvPr/>
            </p:nvSpPr>
            <p:spPr bwMode="auto">
              <a:xfrm>
                <a:off x="1419" y="2044"/>
                <a:ext cx="30" cy="29"/>
              </a:xfrm>
              <a:custGeom>
                <a:avLst/>
                <a:gdLst>
                  <a:gd name="T0" fmla="*/ 75 w 12"/>
                  <a:gd name="T1" fmla="*/ 29 h 11"/>
                  <a:gd name="T2" fmla="*/ 38 w 12"/>
                  <a:gd name="T3" fmla="*/ 55 h 11"/>
                  <a:gd name="T4" fmla="*/ 0 w 12"/>
                  <a:gd name="T5" fmla="*/ 76 h 11"/>
                  <a:gd name="T6" fmla="*/ 0 w 12"/>
                  <a:gd name="T7" fmla="*/ 55 h 11"/>
                  <a:gd name="T8" fmla="*/ 38 w 12"/>
                  <a:gd name="T9" fmla="*/ 34 h 11"/>
                  <a:gd name="T10" fmla="*/ 75 w 12"/>
                  <a:gd name="T11" fmla="*/ 0 h 11"/>
                  <a:gd name="T12" fmla="*/ 75 w 12"/>
                  <a:gd name="T13" fmla="*/ 29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11">
                    <a:moveTo>
                      <a:pt x="12" y="4"/>
                    </a:moveTo>
                    <a:cubicBezTo>
                      <a:pt x="11" y="5"/>
                      <a:pt x="9" y="7"/>
                      <a:pt x="6" y="8"/>
                    </a:cubicBezTo>
                    <a:cubicBezTo>
                      <a:pt x="4" y="10"/>
                      <a:pt x="0" y="11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6"/>
                      <a:pt x="3" y="6"/>
                      <a:pt x="6" y="5"/>
                    </a:cubicBezTo>
                    <a:cubicBezTo>
                      <a:pt x="10" y="3"/>
                      <a:pt x="12" y="1"/>
                      <a:pt x="12" y="0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" name="Freeform 495"/>
              <p:cNvSpPr>
                <a:spLocks/>
              </p:cNvSpPr>
              <p:nvPr/>
            </p:nvSpPr>
            <p:spPr bwMode="auto">
              <a:xfrm>
                <a:off x="1419" y="2020"/>
                <a:ext cx="28" cy="32"/>
              </a:xfrm>
              <a:custGeom>
                <a:avLst/>
                <a:gdLst>
                  <a:gd name="T0" fmla="*/ 71 w 11"/>
                  <a:gd name="T1" fmla="*/ 21 h 12"/>
                  <a:gd name="T2" fmla="*/ 38 w 11"/>
                  <a:gd name="T3" fmla="*/ 56 h 12"/>
                  <a:gd name="T4" fmla="*/ 0 w 11"/>
                  <a:gd name="T5" fmla="*/ 85 h 12"/>
                  <a:gd name="T6" fmla="*/ 0 w 11"/>
                  <a:gd name="T7" fmla="*/ 56 h 12"/>
                  <a:gd name="T8" fmla="*/ 33 w 11"/>
                  <a:gd name="T9" fmla="*/ 29 h 12"/>
                  <a:gd name="T10" fmla="*/ 64 w 11"/>
                  <a:gd name="T11" fmla="*/ 0 h 12"/>
                  <a:gd name="T12" fmla="*/ 71 w 11"/>
                  <a:gd name="T13" fmla="*/ 21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2">
                    <a:moveTo>
                      <a:pt x="11" y="3"/>
                    </a:moveTo>
                    <a:cubicBezTo>
                      <a:pt x="11" y="4"/>
                      <a:pt x="9" y="6"/>
                      <a:pt x="6" y="8"/>
                    </a:cubicBezTo>
                    <a:cubicBezTo>
                      <a:pt x="4" y="9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3" y="6"/>
                      <a:pt x="5" y="4"/>
                    </a:cubicBezTo>
                    <a:cubicBezTo>
                      <a:pt x="9" y="2"/>
                      <a:pt x="10" y="1"/>
                      <a:pt x="10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" name="Freeform 496"/>
              <p:cNvSpPr>
                <a:spLocks/>
              </p:cNvSpPr>
              <p:nvPr/>
            </p:nvSpPr>
            <p:spPr bwMode="auto">
              <a:xfrm>
                <a:off x="1419" y="1996"/>
                <a:ext cx="28" cy="43"/>
              </a:xfrm>
              <a:custGeom>
                <a:avLst/>
                <a:gdLst>
                  <a:gd name="T0" fmla="*/ 71 w 11"/>
                  <a:gd name="T1" fmla="*/ 30 h 16"/>
                  <a:gd name="T2" fmla="*/ 38 w 11"/>
                  <a:gd name="T3" fmla="*/ 81 h 16"/>
                  <a:gd name="T4" fmla="*/ 8 w 11"/>
                  <a:gd name="T5" fmla="*/ 116 h 16"/>
                  <a:gd name="T6" fmla="*/ 0 w 11"/>
                  <a:gd name="T7" fmla="*/ 86 h 16"/>
                  <a:gd name="T8" fmla="*/ 33 w 11"/>
                  <a:gd name="T9" fmla="*/ 59 h 16"/>
                  <a:gd name="T10" fmla="*/ 64 w 11"/>
                  <a:gd name="T11" fmla="*/ 0 h 16"/>
                  <a:gd name="T12" fmla="*/ 71 w 11"/>
                  <a:gd name="T13" fmla="*/ 30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6">
                    <a:moveTo>
                      <a:pt x="11" y="4"/>
                    </a:moveTo>
                    <a:cubicBezTo>
                      <a:pt x="11" y="6"/>
                      <a:pt x="9" y="9"/>
                      <a:pt x="6" y="11"/>
                    </a:cubicBezTo>
                    <a:cubicBezTo>
                      <a:pt x="4" y="13"/>
                      <a:pt x="1" y="16"/>
                      <a:pt x="1" y="1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3" y="9"/>
                      <a:pt x="5" y="8"/>
                    </a:cubicBezTo>
                    <a:cubicBezTo>
                      <a:pt x="8" y="4"/>
                      <a:pt x="10" y="1"/>
                      <a:pt x="10" y="0"/>
                    </a:cubicBez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" name="Freeform 497"/>
              <p:cNvSpPr>
                <a:spLocks/>
              </p:cNvSpPr>
              <p:nvPr/>
            </p:nvSpPr>
            <p:spPr bwMode="auto">
              <a:xfrm>
                <a:off x="1419" y="2044"/>
                <a:ext cx="30" cy="27"/>
              </a:xfrm>
              <a:custGeom>
                <a:avLst/>
                <a:gdLst>
                  <a:gd name="T0" fmla="*/ 0 w 12"/>
                  <a:gd name="T1" fmla="*/ 0 h 10"/>
                  <a:gd name="T2" fmla="*/ 70 w 12"/>
                  <a:gd name="T3" fmla="*/ 43 h 10"/>
                  <a:gd name="T4" fmla="*/ 70 w 12"/>
                  <a:gd name="T5" fmla="*/ 73 h 10"/>
                  <a:gd name="T6" fmla="*/ 0 w 12"/>
                  <a:gd name="T7" fmla="*/ 22 h 10"/>
                  <a:gd name="T8" fmla="*/ 0 w 12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0" y="0"/>
                    </a:moveTo>
                    <a:cubicBezTo>
                      <a:pt x="0" y="3"/>
                      <a:pt x="12" y="5"/>
                      <a:pt x="11" y="6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0" y="7"/>
                      <a:pt x="0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" name="Freeform 498"/>
              <p:cNvSpPr>
                <a:spLocks/>
              </p:cNvSpPr>
              <p:nvPr/>
            </p:nvSpPr>
            <p:spPr bwMode="auto">
              <a:xfrm>
                <a:off x="1419" y="2028"/>
                <a:ext cx="30" cy="27"/>
              </a:xfrm>
              <a:custGeom>
                <a:avLst/>
                <a:gdLst>
                  <a:gd name="T0" fmla="*/ 0 w 12"/>
                  <a:gd name="T1" fmla="*/ 0 h 10"/>
                  <a:gd name="T2" fmla="*/ 75 w 12"/>
                  <a:gd name="T3" fmla="*/ 43 h 10"/>
                  <a:gd name="T4" fmla="*/ 75 w 12"/>
                  <a:gd name="T5" fmla="*/ 73 h 10"/>
                  <a:gd name="T6" fmla="*/ 0 w 12"/>
                  <a:gd name="T7" fmla="*/ 22 h 10"/>
                  <a:gd name="T8" fmla="*/ 0 w 12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0" y="0"/>
                    </a:moveTo>
                    <a:cubicBezTo>
                      <a:pt x="0" y="2"/>
                      <a:pt x="12" y="5"/>
                      <a:pt x="12" y="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9"/>
                      <a:pt x="0" y="6"/>
                      <a:pt x="0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" name="Freeform 499"/>
              <p:cNvSpPr>
                <a:spLocks/>
              </p:cNvSpPr>
              <p:nvPr/>
            </p:nvSpPr>
            <p:spPr bwMode="auto">
              <a:xfrm>
                <a:off x="1422" y="2033"/>
                <a:ext cx="25" cy="11"/>
              </a:xfrm>
              <a:custGeom>
                <a:avLst/>
                <a:gdLst>
                  <a:gd name="T0" fmla="*/ 0 w 10"/>
                  <a:gd name="T1" fmla="*/ 0 h 4"/>
                  <a:gd name="T2" fmla="*/ 45 w 10"/>
                  <a:gd name="T3" fmla="*/ 22 h 4"/>
                  <a:gd name="T4" fmla="*/ 63 w 10"/>
                  <a:gd name="T5" fmla="*/ 30 h 4"/>
                  <a:gd name="T6" fmla="*/ 63 w 10"/>
                  <a:gd name="T7" fmla="*/ 30 h 4"/>
                  <a:gd name="T8" fmla="*/ 33 w 10"/>
                  <a:gd name="T9" fmla="*/ 22 h 4"/>
                  <a:gd name="T10" fmla="*/ 0 w 10"/>
                  <a:gd name="T11" fmla="*/ 0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4">
                    <a:moveTo>
                      <a:pt x="0" y="0"/>
                    </a:moveTo>
                    <a:cubicBezTo>
                      <a:pt x="2" y="1"/>
                      <a:pt x="4" y="2"/>
                      <a:pt x="7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7" y="4"/>
                      <a:pt x="5" y="3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" name="Freeform 500"/>
              <p:cNvSpPr>
                <a:spLocks/>
              </p:cNvSpPr>
              <p:nvPr/>
            </p:nvSpPr>
            <p:spPr bwMode="auto">
              <a:xfrm>
                <a:off x="1419" y="2049"/>
                <a:ext cx="25" cy="11"/>
              </a:xfrm>
              <a:custGeom>
                <a:avLst/>
                <a:gdLst>
                  <a:gd name="T0" fmla="*/ 0 w 10"/>
                  <a:gd name="T1" fmla="*/ 0 h 4"/>
                  <a:gd name="T2" fmla="*/ 45 w 10"/>
                  <a:gd name="T3" fmla="*/ 22 h 4"/>
                  <a:gd name="T4" fmla="*/ 63 w 10"/>
                  <a:gd name="T5" fmla="*/ 30 h 4"/>
                  <a:gd name="T6" fmla="*/ 63 w 10"/>
                  <a:gd name="T7" fmla="*/ 30 h 4"/>
                  <a:gd name="T8" fmla="*/ 33 w 10"/>
                  <a:gd name="T9" fmla="*/ 22 h 4"/>
                  <a:gd name="T10" fmla="*/ 0 w 10"/>
                  <a:gd name="T11" fmla="*/ 0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4">
                    <a:moveTo>
                      <a:pt x="0" y="0"/>
                    </a:moveTo>
                    <a:cubicBezTo>
                      <a:pt x="2" y="1"/>
                      <a:pt x="4" y="2"/>
                      <a:pt x="7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7" y="3"/>
                      <a:pt x="5" y="3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" name="Freeform 501"/>
              <p:cNvSpPr>
                <a:spLocks/>
              </p:cNvSpPr>
              <p:nvPr/>
            </p:nvSpPr>
            <p:spPr bwMode="auto">
              <a:xfrm>
                <a:off x="1417" y="2004"/>
                <a:ext cx="30" cy="27"/>
              </a:xfrm>
              <a:custGeom>
                <a:avLst/>
                <a:gdLst>
                  <a:gd name="T0" fmla="*/ 0 w 12"/>
                  <a:gd name="T1" fmla="*/ 0 h 10"/>
                  <a:gd name="T2" fmla="*/ 75 w 12"/>
                  <a:gd name="T3" fmla="*/ 43 h 10"/>
                  <a:gd name="T4" fmla="*/ 75 w 12"/>
                  <a:gd name="T5" fmla="*/ 73 h 10"/>
                  <a:gd name="T6" fmla="*/ 0 w 12"/>
                  <a:gd name="T7" fmla="*/ 30 h 10"/>
                  <a:gd name="T8" fmla="*/ 0 w 12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0" y="0"/>
                    </a:moveTo>
                    <a:cubicBezTo>
                      <a:pt x="0" y="3"/>
                      <a:pt x="12" y="5"/>
                      <a:pt x="12" y="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9"/>
                      <a:pt x="0" y="7"/>
                      <a:pt x="0" y="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3" name="Freeform 502"/>
              <p:cNvSpPr>
                <a:spLocks/>
              </p:cNvSpPr>
              <p:nvPr/>
            </p:nvSpPr>
            <p:spPr bwMode="auto">
              <a:xfrm>
                <a:off x="1419" y="2012"/>
                <a:ext cx="25" cy="11"/>
              </a:xfrm>
              <a:custGeom>
                <a:avLst/>
                <a:gdLst>
                  <a:gd name="T0" fmla="*/ 0 w 10"/>
                  <a:gd name="T1" fmla="*/ 0 h 4"/>
                  <a:gd name="T2" fmla="*/ 45 w 10"/>
                  <a:gd name="T3" fmla="*/ 22 h 4"/>
                  <a:gd name="T4" fmla="*/ 63 w 10"/>
                  <a:gd name="T5" fmla="*/ 30 h 4"/>
                  <a:gd name="T6" fmla="*/ 63 w 10"/>
                  <a:gd name="T7" fmla="*/ 30 h 4"/>
                  <a:gd name="T8" fmla="*/ 33 w 10"/>
                  <a:gd name="T9" fmla="*/ 22 h 4"/>
                  <a:gd name="T10" fmla="*/ 0 w 10"/>
                  <a:gd name="T11" fmla="*/ 0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4">
                    <a:moveTo>
                      <a:pt x="0" y="0"/>
                    </a:moveTo>
                    <a:cubicBezTo>
                      <a:pt x="2" y="1"/>
                      <a:pt x="4" y="2"/>
                      <a:pt x="7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7" y="3"/>
                      <a:pt x="5" y="3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" name="Freeform 503"/>
              <p:cNvSpPr>
                <a:spLocks/>
              </p:cNvSpPr>
              <p:nvPr/>
            </p:nvSpPr>
            <p:spPr bwMode="auto">
              <a:xfrm>
                <a:off x="1412" y="1993"/>
                <a:ext cx="35" cy="16"/>
              </a:xfrm>
              <a:custGeom>
                <a:avLst/>
                <a:gdLst>
                  <a:gd name="T0" fmla="*/ 0 w 14"/>
                  <a:gd name="T1" fmla="*/ 0 h 6"/>
                  <a:gd name="T2" fmla="*/ 83 w 14"/>
                  <a:gd name="T3" fmla="*/ 13 h 6"/>
                  <a:gd name="T4" fmla="*/ 88 w 14"/>
                  <a:gd name="T5" fmla="*/ 43 h 6"/>
                  <a:gd name="T6" fmla="*/ 8 w 14"/>
                  <a:gd name="T7" fmla="*/ 21 h 6"/>
                  <a:gd name="T8" fmla="*/ 0 w 14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6">
                    <a:moveTo>
                      <a:pt x="0" y="0"/>
                    </a:moveTo>
                    <a:cubicBezTo>
                      <a:pt x="1" y="2"/>
                      <a:pt x="13" y="1"/>
                      <a:pt x="13" y="2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5"/>
                      <a:pt x="2" y="6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5" name="Freeform 504"/>
              <p:cNvSpPr>
                <a:spLocks/>
              </p:cNvSpPr>
              <p:nvPr/>
            </p:nvSpPr>
            <p:spPr bwMode="auto">
              <a:xfrm>
                <a:off x="1417" y="1999"/>
                <a:ext cx="25" cy="2"/>
              </a:xfrm>
              <a:custGeom>
                <a:avLst/>
                <a:gdLst>
                  <a:gd name="T0" fmla="*/ 0 w 10"/>
                  <a:gd name="T1" fmla="*/ 0 h 1"/>
                  <a:gd name="T2" fmla="*/ 45 w 10"/>
                  <a:gd name="T3" fmla="*/ 0 h 1"/>
                  <a:gd name="T4" fmla="*/ 63 w 10"/>
                  <a:gd name="T5" fmla="*/ 0 h 1"/>
                  <a:gd name="T6" fmla="*/ 63 w 10"/>
                  <a:gd name="T7" fmla="*/ 0 h 1"/>
                  <a:gd name="T8" fmla="*/ 33 w 10"/>
                  <a:gd name="T9" fmla="*/ 4 h 1"/>
                  <a:gd name="T10" fmla="*/ 0 w 10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">
                    <a:moveTo>
                      <a:pt x="0" y="0"/>
                    </a:moveTo>
                    <a:cubicBezTo>
                      <a:pt x="2" y="0"/>
                      <a:pt x="4" y="0"/>
                      <a:pt x="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7" y="1"/>
                      <a:pt x="5" y="1"/>
                    </a:cubicBezTo>
                    <a:cubicBezTo>
                      <a:pt x="3" y="1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" name="Freeform 505"/>
              <p:cNvSpPr>
                <a:spLocks/>
              </p:cNvSpPr>
              <p:nvPr/>
            </p:nvSpPr>
            <p:spPr bwMode="auto">
              <a:xfrm>
                <a:off x="1334" y="2183"/>
                <a:ext cx="33" cy="29"/>
              </a:xfrm>
              <a:custGeom>
                <a:avLst/>
                <a:gdLst>
                  <a:gd name="T0" fmla="*/ 58 w 13"/>
                  <a:gd name="T1" fmla="*/ 76 h 11"/>
                  <a:gd name="T2" fmla="*/ 20 w 13"/>
                  <a:gd name="T3" fmla="*/ 42 h 11"/>
                  <a:gd name="T4" fmla="*/ 0 w 13"/>
                  <a:gd name="T5" fmla="*/ 0 h 11"/>
                  <a:gd name="T6" fmla="*/ 20 w 13"/>
                  <a:gd name="T7" fmla="*/ 0 h 11"/>
                  <a:gd name="T8" fmla="*/ 46 w 13"/>
                  <a:gd name="T9" fmla="*/ 34 h 11"/>
                  <a:gd name="T10" fmla="*/ 84 w 13"/>
                  <a:gd name="T11" fmla="*/ 76 h 11"/>
                  <a:gd name="T12" fmla="*/ 58 w 13"/>
                  <a:gd name="T13" fmla="*/ 76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11">
                    <a:moveTo>
                      <a:pt x="9" y="11"/>
                    </a:moveTo>
                    <a:cubicBezTo>
                      <a:pt x="7" y="11"/>
                      <a:pt x="5" y="9"/>
                      <a:pt x="3" y="6"/>
                    </a:cubicBezTo>
                    <a:cubicBezTo>
                      <a:pt x="2" y="4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6" y="3"/>
                      <a:pt x="7" y="5"/>
                    </a:cubicBezTo>
                    <a:cubicBezTo>
                      <a:pt x="9" y="10"/>
                      <a:pt x="12" y="11"/>
                      <a:pt x="13" y="11"/>
                    </a:cubicBezTo>
                    <a:lnTo>
                      <a:pt x="9" y="11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" name="Freeform 506"/>
              <p:cNvSpPr>
                <a:spLocks/>
              </p:cNvSpPr>
              <p:nvPr/>
            </p:nvSpPr>
            <p:spPr bwMode="auto">
              <a:xfrm>
                <a:off x="1317" y="2183"/>
                <a:ext cx="27" cy="29"/>
              </a:xfrm>
              <a:custGeom>
                <a:avLst/>
                <a:gdLst>
                  <a:gd name="T0" fmla="*/ 66 w 11"/>
                  <a:gd name="T1" fmla="*/ 0 h 11"/>
                  <a:gd name="T2" fmla="*/ 25 w 11"/>
                  <a:gd name="T3" fmla="*/ 76 h 11"/>
                  <a:gd name="T4" fmla="*/ 0 w 11"/>
                  <a:gd name="T5" fmla="*/ 76 h 11"/>
                  <a:gd name="T6" fmla="*/ 42 w 11"/>
                  <a:gd name="T7" fmla="*/ 0 h 11"/>
                  <a:gd name="T8" fmla="*/ 66 w 11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1" y="0"/>
                    </a:moveTo>
                    <a:cubicBezTo>
                      <a:pt x="8" y="0"/>
                      <a:pt x="5" y="11"/>
                      <a:pt x="4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1"/>
                      <a:pt x="4" y="0"/>
                      <a:pt x="7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" name="Freeform 507"/>
              <p:cNvSpPr>
                <a:spLocks/>
              </p:cNvSpPr>
              <p:nvPr/>
            </p:nvSpPr>
            <p:spPr bwMode="auto">
              <a:xfrm>
                <a:off x="1352" y="2180"/>
                <a:ext cx="35" cy="29"/>
              </a:xfrm>
              <a:custGeom>
                <a:avLst/>
                <a:gdLst>
                  <a:gd name="T0" fmla="*/ 70 w 14"/>
                  <a:gd name="T1" fmla="*/ 76 h 11"/>
                  <a:gd name="T2" fmla="*/ 33 w 14"/>
                  <a:gd name="T3" fmla="*/ 42 h 11"/>
                  <a:gd name="T4" fmla="*/ 0 w 14"/>
                  <a:gd name="T5" fmla="*/ 8 h 11"/>
                  <a:gd name="T6" fmla="*/ 20 w 14"/>
                  <a:gd name="T7" fmla="*/ 0 h 11"/>
                  <a:gd name="T8" fmla="*/ 50 w 14"/>
                  <a:gd name="T9" fmla="*/ 34 h 11"/>
                  <a:gd name="T10" fmla="*/ 88 w 14"/>
                  <a:gd name="T11" fmla="*/ 69 h 11"/>
                  <a:gd name="T12" fmla="*/ 70 w 14"/>
                  <a:gd name="T13" fmla="*/ 76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11">
                    <a:moveTo>
                      <a:pt x="11" y="11"/>
                    </a:moveTo>
                    <a:cubicBezTo>
                      <a:pt x="10" y="11"/>
                      <a:pt x="7" y="9"/>
                      <a:pt x="5" y="6"/>
                    </a:cubicBezTo>
                    <a:cubicBezTo>
                      <a:pt x="3" y="4"/>
                      <a:pt x="0" y="1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6" y="3"/>
                      <a:pt x="8" y="5"/>
                    </a:cubicBezTo>
                    <a:cubicBezTo>
                      <a:pt x="11" y="8"/>
                      <a:pt x="13" y="10"/>
                      <a:pt x="14" y="10"/>
                    </a:cubicBezTo>
                    <a:lnTo>
                      <a:pt x="11" y="11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" name="Freeform 508"/>
              <p:cNvSpPr>
                <a:spLocks/>
              </p:cNvSpPr>
              <p:nvPr/>
            </p:nvSpPr>
            <p:spPr bwMode="auto">
              <a:xfrm>
                <a:off x="1367" y="2180"/>
                <a:ext cx="37" cy="29"/>
              </a:xfrm>
              <a:custGeom>
                <a:avLst/>
                <a:gdLst>
                  <a:gd name="T0" fmla="*/ 67 w 15"/>
                  <a:gd name="T1" fmla="*/ 76 h 11"/>
                  <a:gd name="T2" fmla="*/ 30 w 15"/>
                  <a:gd name="T3" fmla="*/ 42 h 11"/>
                  <a:gd name="T4" fmla="*/ 0 w 15"/>
                  <a:gd name="T5" fmla="*/ 0 h 11"/>
                  <a:gd name="T6" fmla="*/ 25 w 15"/>
                  <a:gd name="T7" fmla="*/ 0 h 11"/>
                  <a:gd name="T8" fmla="*/ 49 w 15"/>
                  <a:gd name="T9" fmla="*/ 29 h 11"/>
                  <a:gd name="T10" fmla="*/ 91 w 15"/>
                  <a:gd name="T11" fmla="*/ 69 h 11"/>
                  <a:gd name="T12" fmla="*/ 67 w 15"/>
                  <a:gd name="T13" fmla="*/ 76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11">
                    <a:moveTo>
                      <a:pt x="11" y="11"/>
                    </a:moveTo>
                    <a:cubicBezTo>
                      <a:pt x="10" y="11"/>
                      <a:pt x="7" y="8"/>
                      <a:pt x="5" y="6"/>
                    </a:cubicBezTo>
                    <a:cubicBezTo>
                      <a:pt x="3" y="4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7" y="2"/>
                      <a:pt x="8" y="4"/>
                    </a:cubicBezTo>
                    <a:cubicBezTo>
                      <a:pt x="11" y="8"/>
                      <a:pt x="14" y="10"/>
                      <a:pt x="15" y="10"/>
                    </a:cubicBezTo>
                    <a:lnTo>
                      <a:pt x="11" y="11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0" name="Freeform 509"/>
              <p:cNvSpPr>
                <a:spLocks/>
              </p:cNvSpPr>
              <p:nvPr/>
            </p:nvSpPr>
            <p:spPr bwMode="auto">
              <a:xfrm>
                <a:off x="1339" y="2180"/>
                <a:ext cx="23" cy="35"/>
              </a:xfrm>
              <a:custGeom>
                <a:avLst/>
                <a:gdLst>
                  <a:gd name="T0" fmla="*/ 59 w 9"/>
                  <a:gd name="T1" fmla="*/ 0 h 13"/>
                  <a:gd name="T2" fmla="*/ 26 w 9"/>
                  <a:gd name="T3" fmla="*/ 86 h 13"/>
                  <a:gd name="T4" fmla="*/ 0 w 9"/>
                  <a:gd name="T5" fmla="*/ 94 h 13"/>
                  <a:gd name="T6" fmla="*/ 38 w 9"/>
                  <a:gd name="T7" fmla="*/ 0 h 13"/>
                  <a:gd name="T8" fmla="*/ 59 w 9"/>
                  <a:gd name="T9" fmla="*/ 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3">
                    <a:moveTo>
                      <a:pt x="9" y="0"/>
                    </a:moveTo>
                    <a:cubicBezTo>
                      <a:pt x="6" y="0"/>
                      <a:pt x="5" y="12"/>
                      <a:pt x="4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2"/>
                      <a:pt x="2" y="1"/>
                      <a:pt x="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1" name="Freeform 510"/>
              <p:cNvSpPr>
                <a:spLocks/>
              </p:cNvSpPr>
              <p:nvPr/>
            </p:nvSpPr>
            <p:spPr bwMode="auto">
              <a:xfrm>
                <a:off x="1354" y="2180"/>
                <a:ext cx="23" cy="32"/>
              </a:xfrm>
              <a:custGeom>
                <a:avLst/>
                <a:gdLst>
                  <a:gd name="T0" fmla="*/ 59 w 9"/>
                  <a:gd name="T1" fmla="*/ 0 h 12"/>
                  <a:gd name="T2" fmla="*/ 26 w 9"/>
                  <a:gd name="T3" fmla="*/ 85 h 12"/>
                  <a:gd name="T4" fmla="*/ 0 w 9"/>
                  <a:gd name="T5" fmla="*/ 85 h 12"/>
                  <a:gd name="T6" fmla="*/ 38 w 9"/>
                  <a:gd name="T7" fmla="*/ 0 h 12"/>
                  <a:gd name="T8" fmla="*/ 59 w 9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5" y="12"/>
                      <a:pt x="4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3" y="0"/>
                      <a:pt x="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2" name="Freeform 511"/>
              <p:cNvSpPr>
                <a:spLocks/>
              </p:cNvSpPr>
              <p:nvPr/>
            </p:nvSpPr>
            <p:spPr bwMode="auto">
              <a:xfrm>
                <a:off x="1389" y="2177"/>
                <a:ext cx="35" cy="30"/>
              </a:xfrm>
              <a:custGeom>
                <a:avLst/>
                <a:gdLst>
                  <a:gd name="T0" fmla="*/ 63 w 14"/>
                  <a:gd name="T1" fmla="*/ 82 h 11"/>
                  <a:gd name="T2" fmla="*/ 25 w 14"/>
                  <a:gd name="T3" fmla="*/ 44 h 11"/>
                  <a:gd name="T4" fmla="*/ 0 w 14"/>
                  <a:gd name="T5" fmla="*/ 0 h 11"/>
                  <a:gd name="T6" fmla="*/ 20 w 14"/>
                  <a:gd name="T7" fmla="*/ 0 h 11"/>
                  <a:gd name="T8" fmla="*/ 50 w 14"/>
                  <a:gd name="T9" fmla="*/ 30 h 11"/>
                  <a:gd name="T10" fmla="*/ 88 w 14"/>
                  <a:gd name="T11" fmla="*/ 74 h 11"/>
                  <a:gd name="T12" fmla="*/ 63 w 14"/>
                  <a:gd name="T13" fmla="*/ 82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11">
                    <a:moveTo>
                      <a:pt x="10" y="11"/>
                    </a:moveTo>
                    <a:cubicBezTo>
                      <a:pt x="9" y="11"/>
                      <a:pt x="6" y="8"/>
                      <a:pt x="4" y="6"/>
                    </a:cubicBezTo>
                    <a:cubicBezTo>
                      <a:pt x="3" y="4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6" y="2"/>
                      <a:pt x="8" y="4"/>
                    </a:cubicBezTo>
                    <a:cubicBezTo>
                      <a:pt x="10" y="8"/>
                      <a:pt x="13" y="10"/>
                      <a:pt x="14" y="10"/>
                    </a:cubicBezTo>
                    <a:lnTo>
                      <a:pt x="10" y="11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3" name="Freeform 512"/>
              <p:cNvSpPr>
                <a:spLocks/>
              </p:cNvSpPr>
              <p:nvPr/>
            </p:nvSpPr>
            <p:spPr bwMode="auto">
              <a:xfrm>
                <a:off x="1404" y="2175"/>
                <a:ext cx="35" cy="29"/>
              </a:xfrm>
              <a:custGeom>
                <a:avLst/>
                <a:gdLst>
                  <a:gd name="T0" fmla="*/ 63 w 14"/>
                  <a:gd name="T1" fmla="*/ 69 h 11"/>
                  <a:gd name="T2" fmla="*/ 33 w 14"/>
                  <a:gd name="T3" fmla="*/ 42 h 11"/>
                  <a:gd name="T4" fmla="*/ 0 w 14"/>
                  <a:gd name="T5" fmla="*/ 0 h 11"/>
                  <a:gd name="T6" fmla="*/ 25 w 14"/>
                  <a:gd name="T7" fmla="*/ 0 h 11"/>
                  <a:gd name="T8" fmla="*/ 50 w 14"/>
                  <a:gd name="T9" fmla="*/ 34 h 11"/>
                  <a:gd name="T10" fmla="*/ 88 w 14"/>
                  <a:gd name="T11" fmla="*/ 63 h 11"/>
                  <a:gd name="T12" fmla="*/ 63 w 14"/>
                  <a:gd name="T13" fmla="*/ 69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11">
                    <a:moveTo>
                      <a:pt x="10" y="10"/>
                    </a:moveTo>
                    <a:cubicBezTo>
                      <a:pt x="9" y="11"/>
                      <a:pt x="7" y="8"/>
                      <a:pt x="5" y="6"/>
                    </a:cubicBezTo>
                    <a:cubicBezTo>
                      <a:pt x="3" y="4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7" y="2"/>
                      <a:pt x="8" y="5"/>
                    </a:cubicBezTo>
                    <a:cubicBezTo>
                      <a:pt x="11" y="8"/>
                      <a:pt x="13" y="10"/>
                      <a:pt x="14" y="9"/>
                    </a:cubicBez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4" name="Freeform 513"/>
              <p:cNvSpPr>
                <a:spLocks/>
              </p:cNvSpPr>
              <p:nvPr/>
            </p:nvSpPr>
            <p:spPr bwMode="auto">
              <a:xfrm>
                <a:off x="1379" y="2177"/>
                <a:ext cx="20" cy="35"/>
              </a:xfrm>
              <a:custGeom>
                <a:avLst/>
                <a:gdLst>
                  <a:gd name="T0" fmla="*/ 50 w 8"/>
                  <a:gd name="T1" fmla="*/ 0 h 13"/>
                  <a:gd name="T2" fmla="*/ 20 w 8"/>
                  <a:gd name="T3" fmla="*/ 86 h 13"/>
                  <a:gd name="T4" fmla="*/ 0 w 8"/>
                  <a:gd name="T5" fmla="*/ 94 h 13"/>
                  <a:gd name="T6" fmla="*/ 25 w 8"/>
                  <a:gd name="T7" fmla="*/ 0 h 13"/>
                  <a:gd name="T8" fmla="*/ 50 w 8"/>
                  <a:gd name="T9" fmla="*/ 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8" y="0"/>
                    </a:moveTo>
                    <a:cubicBezTo>
                      <a:pt x="5" y="0"/>
                      <a:pt x="5" y="12"/>
                      <a:pt x="3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2"/>
                      <a:pt x="1" y="0"/>
                      <a:pt x="4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5" name="Freeform 514"/>
              <p:cNvSpPr>
                <a:spLocks/>
              </p:cNvSpPr>
              <p:nvPr/>
            </p:nvSpPr>
            <p:spPr bwMode="auto">
              <a:xfrm>
                <a:off x="1394" y="2175"/>
                <a:ext cx="20" cy="34"/>
              </a:xfrm>
              <a:custGeom>
                <a:avLst/>
                <a:gdLst>
                  <a:gd name="T0" fmla="*/ 50 w 8"/>
                  <a:gd name="T1" fmla="*/ 0 h 13"/>
                  <a:gd name="T2" fmla="*/ 25 w 8"/>
                  <a:gd name="T3" fmla="*/ 81 h 13"/>
                  <a:gd name="T4" fmla="*/ 0 w 8"/>
                  <a:gd name="T5" fmla="*/ 89 h 13"/>
                  <a:gd name="T6" fmla="*/ 25 w 8"/>
                  <a:gd name="T7" fmla="*/ 0 h 13"/>
                  <a:gd name="T8" fmla="*/ 50 w 8"/>
                  <a:gd name="T9" fmla="*/ 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8" y="0"/>
                    </a:moveTo>
                    <a:cubicBezTo>
                      <a:pt x="5" y="0"/>
                      <a:pt x="5" y="12"/>
                      <a:pt x="4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"/>
                      <a:pt x="4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6" name="Freeform 515"/>
              <p:cNvSpPr>
                <a:spLocks/>
              </p:cNvSpPr>
              <p:nvPr/>
            </p:nvSpPr>
            <p:spPr bwMode="auto">
              <a:xfrm>
                <a:off x="1422" y="2169"/>
                <a:ext cx="40" cy="27"/>
              </a:xfrm>
              <a:custGeom>
                <a:avLst/>
                <a:gdLst>
                  <a:gd name="T0" fmla="*/ 83 w 16"/>
                  <a:gd name="T1" fmla="*/ 73 h 10"/>
                  <a:gd name="T2" fmla="*/ 33 w 16"/>
                  <a:gd name="T3" fmla="*/ 43 h 10"/>
                  <a:gd name="T4" fmla="*/ 0 w 16"/>
                  <a:gd name="T5" fmla="*/ 14 h 10"/>
                  <a:gd name="T6" fmla="*/ 20 w 16"/>
                  <a:gd name="T7" fmla="*/ 0 h 10"/>
                  <a:gd name="T8" fmla="*/ 58 w 16"/>
                  <a:gd name="T9" fmla="*/ 30 h 10"/>
                  <a:gd name="T10" fmla="*/ 100 w 16"/>
                  <a:gd name="T11" fmla="*/ 59 h 10"/>
                  <a:gd name="T12" fmla="*/ 83 w 16"/>
                  <a:gd name="T13" fmla="*/ 73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10">
                    <a:moveTo>
                      <a:pt x="13" y="10"/>
                    </a:moveTo>
                    <a:cubicBezTo>
                      <a:pt x="11" y="10"/>
                      <a:pt x="8" y="8"/>
                      <a:pt x="5" y="6"/>
                    </a:cubicBezTo>
                    <a:cubicBezTo>
                      <a:pt x="3" y="5"/>
                      <a:pt x="0" y="1"/>
                      <a:pt x="0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2"/>
                      <a:pt x="9" y="4"/>
                    </a:cubicBezTo>
                    <a:cubicBezTo>
                      <a:pt x="12" y="7"/>
                      <a:pt x="15" y="9"/>
                      <a:pt x="16" y="8"/>
                    </a:cubicBezTo>
                    <a:lnTo>
                      <a:pt x="13" y="10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7" name="Freeform 516"/>
              <p:cNvSpPr>
                <a:spLocks/>
              </p:cNvSpPr>
              <p:nvPr/>
            </p:nvSpPr>
            <p:spPr bwMode="auto">
              <a:xfrm>
                <a:off x="1437" y="2164"/>
                <a:ext cx="40" cy="27"/>
              </a:xfrm>
              <a:custGeom>
                <a:avLst/>
                <a:gdLst>
                  <a:gd name="T0" fmla="*/ 75 w 16"/>
                  <a:gd name="T1" fmla="*/ 65 h 10"/>
                  <a:gd name="T2" fmla="*/ 38 w 16"/>
                  <a:gd name="T3" fmla="*/ 51 h 10"/>
                  <a:gd name="T4" fmla="*/ 0 w 16"/>
                  <a:gd name="T5" fmla="*/ 14 h 10"/>
                  <a:gd name="T6" fmla="*/ 25 w 16"/>
                  <a:gd name="T7" fmla="*/ 8 h 10"/>
                  <a:gd name="T8" fmla="*/ 58 w 16"/>
                  <a:gd name="T9" fmla="*/ 38 h 10"/>
                  <a:gd name="T10" fmla="*/ 100 w 16"/>
                  <a:gd name="T11" fmla="*/ 59 h 10"/>
                  <a:gd name="T12" fmla="*/ 75 w 16"/>
                  <a:gd name="T13" fmla="*/ 65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10">
                    <a:moveTo>
                      <a:pt x="12" y="9"/>
                    </a:moveTo>
                    <a:cubicBezTo>
                      <a:pt x="11" y="10"/>
                      <a:pt x="8" y="9"/>
                      <a:pt x="6" y="7"/>
                    </a:cubicBezTo>
                    <a:cubicBezTo>
                      <a:pt x="4" y="5"/>
                      <a:pt x="0" y="2"/>
                      <a:pt x="0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7" y="3"/>
                      <a:pt x="9" y="5"/>
                    </a:cubicBezTo>
                    <a:cubicBezTo>
                      <a:pt x="12" y="8"/>
                      <a:pt x="15" y="8"/>
                      <a:pt x="16" y="8"/>
                    </a:cubicBezTo>
                    <a:lnTo>
                      <a:pt x="12" y="9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8" name="Freeform 517"/>
              <p:cNvSpPr>
                <a:spLocks/>
              </p:cNvSpPr>
              <p:nvPr/>
            </p:nvSpPr>
            <p:spPr bwMode="auto">
              <a:xfrm>
                <a:off x="1414" y="2169"/>
                <a:ext cx="18" cy="38"/>
              </a:xfrm>
              <a:custGeom>
                <a:avLst/>
                <a:gdLst>
                  <a:gd name="T0" fmla="*/ 46 w 7"/>
                  <a:gd name="T1" fmla="*/ 0 h 14"/>
                  <a:gd name="T2" fmla="*/ 26 w 7"/>
                  <a:gd name="T3" fmla="*/ 95 h 14"/>
                  <a:gd name="T4" fmla="*/ 0 w 7"/>
                  <a:gd name="T5" fmla="*/ 103 h 14"/>
                  <a:gd name="T6" fmla="*/ 26 w 7"/>
                  <a:gd name="T7" fmla="*/ 8 h 14"/>
                  <a:gd name="T8" fmla="*/ 46 w 7"/>
                  <a:gd name="T9" fmla="*/ 0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14">
                    <a:moveTo>
                      <a:pt x="7" y="0"/>
                    </a:moveTo>
                    <a:cubicBezTo>
                      <a:pt x="4" y="1"/>
                      <a:pt x="5" y="13"/>
                      <a:pt x="4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0" y="2"/>
                      <a:pt x="4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9" name="Freeform 518"/>
              <p:cNvSpPr>
                <a:spLocks/>
              </p:cNvSpPr>
              <p:nvPr/>
            </p:nvSpPr>
            <p:spPr bwMode="auto">
              <a:xfrm>
                <a:off x="1429" y="2167"/>
                <a:ext cx="18" cy="34"/>
              </a:xfrm>
              <a:custGeom>
                <a:avLst/>
                <a:gdLst>
                  <a:gd name="T0" fmla="*/ 46 w 7"/>
                  <a:gd name="T1" fmla="*/ 0 h 13"/>
                  <a:gd name="T2" fmla="*/ 26 w 7"/>
                  <a:gd name="T3" fmla="*/ 89 h 13"/>
                  <a:gd name="T4" fmla="*/ 0 w 7"/>
                  <a:gd name="T5" fmla="*/ 89 h 13"/>
                  <a:gd name="T6" fmla="*/ 26 w 7"/>
                  <a:gd name="T7" fmla="*/ 8 h 13"/>
                  <a:gd name="T8" fmla="*/ 46 w 7"/>
                  <a:gd name="T9" fmla="*/ 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13">
                    <a:moveTo>
                      <a:pt x="7" y="0"/>
                    </a:moveTo>
                    <a:cubicBezTo>
                      <a:pt x="4" y="0"/>
                      <a:pt x="5" y="12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0" y="1"/>
                      <a:pt x="4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0" name="Freeform 519"/>
              <p:cNvSpPr>
                <a:spLocks/>
              </p:cNvSpPr>
              <p:nvPr/>
            </p:nvSpPr>
            <p:spPr bwMode="auto">
              <a:xfrm>
                <a:off x="1454" y="2156"/>
                <a:ext cx="40" cy="24"/>
              </a:xfrm>
              <a:custGeom>
                <a:avLst/>
                <a:gdLst>
                  <a:gd name="T0" fmla="*/ 88 w 16"/>
                  <a:gd name="T1" fmla="*/ 64 h 9"/>
                  <a:gd name="T2" fmla="*/ 38 w 16"/>
                  <a:gd name="T3" fmla="*/ 43 h 9"/>
                  <a:gd name="T4" fmla="*/ 0 w 16"/>
                  <a:gd name="T5" fmla="*/ 13 h 9"/>
                  <a:gd name="T6" fmla="*/ 20 w 16"/>
                  <a:gd name="T7" fmla="*/ 8 h 9"/>
                  <a:gd name="T8" fmla="*/ 58 w 16"/>
                  <a:gd name="T9" fmla="*/ 29 h 9"/>
                  <a:gd name="T10" fmla="*/ 100 w 16"/>
                  <a:gd name="T11" fmla="*/ 43 h 9"/>
                  <a:gd name="T12" fmla="*/ 88 w 16"/>
                  <a:gd name="T13" fmla="*/ 64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9">
                    <a:moveTo>
                      <a:pt x="14" y="9"/>
                    </a:moveTo>
                    <a:cubicBezTo>
                      <a:pt x="13" y="9"/>
                      <a:pt x="9" y="8"/>
                      <a:pt x="6" y="6"/>
                    </a:cubicBezTo>
                    <a:cubicBezTo>
                      <a:pt x="4" y="5"/>
                      <a:pt x="0" y="2"/>
                      <a:pt x="0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7" y="2"/>
                      <a:pt x="9" y="4"/>
                    </a:cubicBezTo>
                    <a:cubicBezTo>
                      <a:pt x="13" y="6"/>
                      <a:pt x="15" y="7"/>
                      <a:pt x="16" y="6"/>
                    </a:cubicBezTo>
                    <a:lnTo>
                      <a:pt x="14" y="9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1" name="Freeform 520"/>
              <p:cNvSpPr>
                <a:spLocks/>
              </p:cNvSpPr>
              <p:nvPr/>
            </p:nvSpPr>
            <p:spPr bwMode="auto">
              <a:xfrm>
                <a:off x="1469" y="2151"/>
                <a:ext cx="43" cy="24"/>
              </a:xfrm>
              <a:custGeom>
                <a:avLst/>
                <a:gdLst>
                  <a:gd name="T0" fmla="*/ 83 w 17"/>
                  <a:gd name="T1" fmla="*/ 56 h 9"/>
                  <a:gd name="T2" fmla="*/ 38 w 17"/>
                  <a:gd name="T3" fmla="*/ 43 h 9"/>
                  <a:gd name="T4" fmla="*/ 0 w 17"/>
                  <a:gd name="T5" fmla="*/ 13 h 9"/>
                  <a:gd name="T6" fmla="*/ 20 w 17"/>
                  <a:gd name="T7" fmla="*/ 0 h 9"/>
                  <a:gd name="T8" fmla="*/ 58 w 17"/>
                  <a:gd name="T9" fmla="*/ 21 h 9"/>
                  <a:gd name="T10" fmla="*/ 109 w 17"/>
                  <a:gd name="T11" fmla="*/ 43 h 9"/>
                  <a:gd name="T12" fmla="*/ 83 w 17"/>
                  <a:gd name="T13" fmla="*/ 56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9">
                    <a:moveTo>
                      <a:pt x="13" y="8"/>
                    </a:moveTo>
                    <a:cubicBezTo>
                      <a:pt x="12" y="9"/>
                      <a:pt x="9" y="7"/>
                      <a:pt x="6" y="6"/>
                    </a:cubicBezTo>
                    <a:cubicBezTo>
                      <a:pt x="4" y="4"/>
                      <a:pt x="0" y="2"/>
                      <a:pt x="0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6" y="2"/>
                      <a:pt x="9" y="3"/>
                    </a:cubicBezTo>
                    <a:cubicBezTo>
                      <a:pt x="13" y="6"/>
                      <a:pt x="16" y="7"/>
                      <a:pt x="17" y="6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" name="Freeform 521"/>
              <p:cNvSpPr>
                <a:spLocks/>
              </p:cNvSpPr>
              <p:nvPr/>
            </p:nvSpPr>
            <p:spPr bwMode="auto">
              <a:xfrm>
                <a:off x="1447" y="2156"/>
                <a:ext cx="17" cy="40"/>
              </a:xfrm>
              <a:custGeom>
                <a:avLst/>
                <a:gdLst>
                  <a:gd name="T0" fmla="*/ 41 w 7"/>
                  <a:gd name="T1" fmla="*/ 0 h 15"/>
                  <a:gd name="T2" fmla="*/ 36 w 7"/>
                  <a:gd name="T3" fmla="*/ 93 h 15"/>
                  <a:gd name="T4" fmla="*/ 12 w 7"/>
                  <a:gd name="T5" fmla="*/ 107 h 15"/>
                  <a:gd name="T6" fmla="*/ 17 w 7"/>
                  <a:gd name="T7" fmla="*/ 13 h 15"/>
                  <a:gd name="T8" fmla="*/ 41 w 7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4" y="1"/>
                      <a:pt x="7" y="13"/>
                      <a:pt x="6" y="13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3" y="15"/>
                      <a:pt x="0" y="3"/>
                      <a:pt x="3" y="2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" name="Freeform 522"/>
              <p:cNvSpPr>
                <a:spLocks/>
              </p:cNvSpPr>
              <p:nvPr/>
            </p:nvSpPr>
            <p:spPr bwMode="auto">
              <a:xfrm>
                <a:off x="1462" y="2151"/>
                <a:ext cx="17" cy="40"/>
              </a:xfrm>
              <a:custGeom>
                <a:avLst/>
                <a:gdLst>
                  <a:gd name="T0" fmla="*/ 36 w 7"/>
                  <a:gd name="T1" fmla="*/ 0 h 15"/>
                  <a:gd name="T2" fmla="*/ 36 w 7"/>
                  <a:gd name="T3" fmla="*/ 93 h 15"/>
                  <a:gd name="T4" fmla="*/ 12 w 7"/>
                  <a:gd name="T5" fmla="*/ 107 h 15"/>
                  <a:gd name="T6" fmla="*/ 17 w 7"/>
                  <a:gd name="T7" fmla="*/ 8 h 15"/>
                  <a:gd name="T8" fmla="*/ 36 w 7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6" y="0"/>
                    </a:moveTo>
                    <a:cubicBezTo>
                      <a:pt x="4" y="1"/>
                      <a:pt x="7" y="13"/>
                      <a:pt x="6" y="13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3" y="14"/>
                      <a:pt x="0" y="3"/>
                      <a:pt x="3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4" name="Freeform 523"/>
              <p:cNvSpPr>
                <a:spLocks/>
              </p:cNvSpPr>
              <p:nvPr/>
            </p:nvSpPr>
            <p:spPr bwMode="auto">
              <a:xfrm>
                <a:off x="1484" y="2137"/>
                <a:ext cx="45" cy="22"/>
              </a:xfrm>
              <a:custGeom>
                <a:avLst/>
                <a:gdLst>
                  <a:gd name="T0" fmla="*/ 88 w 18"/>
                  <a:gd name="T1" fmla="*/ 52 h 8"/>
                  <a:gd name="T2" fmla="*/ 45 w 18"/>
                  <a:gd name="T3" fmla="*/ 47 h 8"/>
                  <a:gd name="T4" fmla="*/ 0 w 18"/>
                  <a:gd name="T5" fmla="*/ 22 h 8"/>
                  <a:gd name="T6" fmla="*/ 20 w 18"/>
                  <a:gd name="T7" fmla="*/ 8 h 8"/>
                  <a:gd name="T8" fmla="*/ 58 w 18"/>
                  <a:gd name="T9" fmla="*/ 22 h 8"/>
                  <a:gd name="T10" fmla="*/ 113 w 18"/>
                  <a:gd name="T11" fmla="*/ 39 h 8"/>
                  <a:gd name="T12" fmla="*/ 88 w 18"/>
                  <a:gd name="T13" fmla="*/ 52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" h="8">
                    <a:moveTo>
                      <a:pt x="14" y="7"/>
                    </a:moveTo>
                    <a:cubicBezTo>
                      <a:pt x="14" y="8"/>
                      <a:pt x="10" y="7"/>
                      <a:pt x="7" y="6"/>
                    </a:cubicBezTo>
                    <a:cubicBezTo>
                      <a:pt x="4" y="5"/>
                      <a:pt x="0" y="3"/>
                      <a:pt x="0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6" y="2"/>
                      <a:pt x="9" y="3"/>
                    </a:cubicBezTo>
                    <a:cubicBezTo>
                      <a:pt x="13" y="5"/>
                      <a:pt x="17" y="5"/>
                      <a:pt x="18" y="5"/>
                    </a:cubicBez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5" name="Freeform 524"/>
              <p:cNvSpPr>
                <a:spLocks/>
              </p:cNvSpPr>
              <p:nvPr/>
            </p:nvSpPr>
            <p:spPr bwMode="auto">
              <a:xfrm>
                <a:off x="1479" y="2140"/>
                <a:ext cx="20" cy="40"/>
              </a:xfrm>
              <a:custGeom>
                <a:avLst/>
                <a:gdLst>
                  <a:gd name="T0" fmla="*/ 33 w 8"/>
                  <a:gd name="T1" fmla="*/ 0 h 15"/>
                  <a:gd name="T2" fmla="*/ 45 w 8"/>
                  <a:gd name="T3" fmla="*/ 93 h 15"/>
                  <a:gd name="T4" fmla="*/ 20 w 8"/>
                  <a:gd name="T5" fmla="*/ 107 h 15"/>
                  <a:gd name="T6" fmla="*/ 13 w 8"/>
                  <a:gd name="T7" fmla="*/ 13 h 15"/>
                  <a:gd name="T8" fmla="*/ 33 w 8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5" y="0"/>
                    </a:moveTo>
                    <a:cubicBezTo>
                      <a:pt x="3" y="1"/>
                      <a:pt x="8" y="12"/>
                      <a:pt x="7" y="13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4"/>
                      <a:pt x="0" y="3"/>
                      <a:pt x="2" y="2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6" name="Freeform 525"/>
              <p:cNvSpPr>
                <a:spLocks/>
              </p:cNvSpPr>
              <p:nvPr/>
            </p:nvSpPr>
            <p:spPr bwMode="auto">
              <a:xfrm>
                <a:off x="1402" y="2177"/>
                <a:ext cx="7" cy="27"/>
              </a:xfrm>
              <a:custGeom>
                <a:avLst/>
                <a:gdLst>
                  <a:gd name="T0" fmla="*/ 16 w 3"/>
                  <a:gd name="T1" fmla="*/ 0 h 10"/>
                  <a:gd name="T2" fmla="*/ 5 w 3"/>
                  <a:gd name="T3" fmla="*/ 51 h 10"/>
                  <a:gd name="T4" fmla="*/ 0 w 3"/>
                  <a:gd name="T5" fmla="*/ 73 h 10"/>
                  <a:gd name="T6" fmla="*/ 0 w 3"/>
                  <a:gd name="T7" fmla="*/ 73 h 10"/>
                  <a:gd name="T8" fmla="*/ 5 w 3"/>
                  <a:gd name="T9" fmla="*/ 38 h 10"/>
                  <a:gd name="T10" fmla="*/ 16 w 3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cubicBezTo>
                      <a:pt x="2" y="2"/>
                      <a:pt x="1" y="5"/>
                      <a:pt x="1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7"/>
                      <a:pt x="1" y="5"/>
                    </a:cubicBezTo>
                    <a:cubicBezTo>
                      <a:pt x="1" y="3"/>
                      <a:pt x="2" y="2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7" name="Freeform 526"/>
              <p:cNvSpPr>
                <a:spLocks/>
              </p:cNvSpPr>
              <p:nvPr/>
            </p:nvSpPr>
            <p:spPr bwMode="auto">
              <a:xfrm>
                <a:off x="1422" y="2175"/>
                <a:ext cx="5" cy="26"/>
              </a:xfrm>
              <a:custGeom>
                <a:avLst/>
                <a:gdLst>
                  <a:gd name="T0" fmla="*/ 13 w 2"/>
                  <a:gd name="T1" fmla="*/ 0 h 10"/>
                  <a:gd name="T2" fmla="*/ 8 w 2"/>
                  <a:gd name="T3" fmla="*/ 47 h 10"/>
                  <a:gd name="T4" fmla="*/ 0 w 2"/>
                  <a:gd name="T5" fmla="*/ 68 h 10"/>
                  <a:gd name="T6" fmla="*/ 0 w 2"/>
                  <a:gd name="T7" fmla="*/ 68 h 10"/>
                  <a:gd name="T8" fmla="*/ 0 w 2"/>
                  <a:gd name="T9" fmla="*/ 34 h 10"/>
                  <a:gd name="T10" fmla="*/ 13 w 2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cubicBezTo>
                      <a:pt x="1" y="1"/>
                      <a:pt x="1" y="4"/>
                      <a:pt x="1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7"/>
                      <a:pt x="0" y="5"/>
                    </a:cubicBezTo>
                    <a:cubicBezTo>
                      <a:pt x="0" y="3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8" name="Freeform 527"/>
              <p:cNvSpPr>
                <a:spLocks/>
              </p:cNvSpPr>
              <p:nvPr/>
            </p:nvSpPr>
            <p:spPr bwMode="auto">
              <a:xfrm>
                <a:off x="1437" y="2169"/>
                <a:ext cx="5" cy="30"/>
              </a:xfrm>
              <a:custGeom>
                <a:avLst/>
                <a:gdLst>
                  <a:gd name="T0" fmla="*/ 13 w 2"/>
                  <a:gd name="T1" fmla="*/ 0 h 11"/>
                  <a:gd name="T2" fmla="*/ 8 w 2"/>
                  <a:gd name="T3" fmla="*/ 52 h 11"/>
                  <a:gd name="T4" fmla="*/ 0 w 2"/>
                  <a:gd name="T5" fmla="*/ 82 h 11"/>
                  <a:gd name="T6" fmla="*/ 0 w 2"/>
                  <a:gd name="T7" fmla="*/ 82 h 11"/>
                  <a:gd name="T8" fmla="*/ 0 w 2"/>
                  <a:gd name="T9" fmla="*/ 38 h 11"/>
                  <a:gd name="T10" fmla="*/ 13 w 2"/>
                  <a:gd name="T11" fmla="*/ 0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11">
                    <a:moveTo>
                      <a:pt x="2" y="0"/>
                    </a:moveTo>
                    <a:cubicBezTo>
                      <a:pt x="1" y="2"/>
                      <a:pt x="1" y="5"/>
                      <a:pt x="1" y="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7"/>
                      <a:pt x="0" y="5"/>
                    </a:cubicBezTo>
                    <a:cubicBezTo>
                      <a:pt x="0" y="3"/>
                      <a:pt x="1" y="2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9" name="Freeform 528"/>
              <p:cNvSpPr>
                <a:spLocks/>
              </p:cNvSpPr>
              <p:nvPr/>
            </p:nvSpPr>
            <p:spPr bwMode="auto">
              <a:xfrm>
                <a:off x="1457" y="2161"/>
                <a:ext cx="2" cy="27"/>
              </a:xfrm>
              <a:custGeom>
                <a:avLst/>
                <a:gdLst>
                  <a:gd name="T0" fmla="*/ 4 w 1"/>
                  <a:gd name="T1" fmla="*/ 0 h 10"/>
                  <a:gd name="T2" fmla="*/ 4 w 1"/>
                  <a:gd name="T3" fmla="*/ 51 h 10"/>
                  <a:gd name="T4" fmla="*/ 4 w 1"/>
                  <a:gd name="T5" fmla="*/ 73 h 10"/>
                  <a:gd name="T6" fmla="*/ 4 w 1"/>
                  <a:gd name="T7" fmla="*/ 73 h 10"/>
                  <a:gd name="T8" fmla="*/ 0 w 1"/>
                  <a:gd name="T9" fmla="*/ 38 h 10"/>
                  <a:gd name="T10" fmla="*/ 4 w 1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10">
                    <a:moveTo>
                      <a:pt x="1" y="0"/>
                    </a:moveTo>
                    <a:cubicBezTo>
                      <a:pt x="1" y="2"/>
                      <a:pt x="1" y="5"/>
                      <a:pt x="1" y="7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7"/>
                      <a:pt x="0" y="5"/>
                    </a:cubicBezTo>
                    <a:cubicBezTo>
                      <a:pt x="0" y="3"/>
                      <a:pt x="1" y="2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0" name="Freeform 529"/>
              <p:cNvSpPr>
                <a:spLocks/>
              </p:cNvSpPr>
              <p:nvPr/>
            </p:nvSpPr>
            <p:spPr bwMode="auto">
              <a:xfrm>
                <a:off x="1472" y="2156"/>
                <a:ext cx="2" cy="27"/>
              </a:xfrm>
              <a:custGeom>
                <a:avLst/>
                <a:gdLst>
                  <a:gd name="T0" fmla="*/ 0 w 1"/>
                  <a:gd name="T1" fmla="*/ 0 h 10"/>
                  <a:gd name="T2" fmla="*/ 4 w 1"/>
                  <a:gd name="T3" fmla="*/ 51 h 10"/>
                  <a:gd name="T4" fmla="*/ 4 w 1"/>
                  <a:gd name="T5" fmla="*/ 73 h 10"/>
                  <a:gd name="T6" fmla="*/ 4 w 1"/>
                  <a:gd name="T7" fmla="*/ 73 h 10"/>
                  <a:gd name="T8" fmla="*/ 0 w 1"/>
                  <a:gd name="T9" fmla="*/ 38 h 10"/>
                  <a:gd name="T10" fmla="*/ 0 w 1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1"/>
                      <a:pt x="0" y="4"/>
                      <a:pt x="1" y="7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0" y="7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1" name="Freeform 530"/>
              <p:cNvSpPr>
                <a:spLocks/>
              </p:cNvSpPr>
              <p:nvPr/>
            </p:nvSpPr>
            <p:spPr bwMode="auto">
              <a:xfrm>
                <a:off x="1489" y="2145"/>
                <a:ext cx="5" cy="27"/>
              </a:xfrm>
              <a:custGeom>
                <a:avLst/>
                <a:gdLst>
                  <a:gd name="T0" fmla="*/ 0 w 2"/>
                  <a:gd name="T1" fmla="*/ 0 h 10"/>
                  <a:gd name="T2" fmla="*/ 8 w 2"/>
                  <a:gd name="T3" fmla="*/ 51 h 10"/>
                  <a:gd name="T4" fmla="*/ 13 w 2"/>
                  <a:gd name="T5" fmla="*/ 73 h 10"/>
                  <a:gd name="T6" fmla="*/ 13 w 2"/>
                  <a:gd name="T7" fmla="*/ 73 h 10"/>
                  <a:gd name="T8" fmla="*/ 0 w 2"/>
                  <a:gd name="T9" fmla="*/ 38 h 10"/>
                  <a:gd name="T10" fmla="*/ 0 w 2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cubicBezTo>
                      <a:pt x="0" y="2"/>
                      <a:pt x="1" y="4"/>
                      <a:pt x="1" y="7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1" y="7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2" name="Freeform 531"/>
              <p:cNvSpPr>
                <a:spLocks/>
              </p:cNvSpPr>
              <p:nvPr/>
            </p:nvSpPr>
            <p:spPr bwMode="auto">
              <a:xfrm>
                <a:off x="1387" y="2180"/>
                <a:ext cx="7" cy="27"/>
              </a:xfrm>
              <a:custGeom>
                <a:avLst/>
                <a:gdLst>
                  <a:gd name="T0" fmla="*/ 16 w 3"/>
                  <a:gd name="T1" fmla="*/ 0 h 10"/>
                  <a:gd name="T2" fmla="*/ 5 w 3"/>
                  <a:gd name="T3" fmla="*/ 51 h 10"/>
                  <a:gd name="T4" fmla="*/ 0 w 3"/>
                  <a:gd name="T5" fmla="*/ 73 h 10"/>
                  <a:gd name="T6" fmla="*/ 0 w 3"/>
                  <a:gd name="T7" fmla="*/ 73 h 10"/>
                  <a:gd name="T8" fmla="*/ 5 w 3"/>
                  <a:gd name="T9" fmla="*/ 38 h 10"/>
                  <a:gd name="T10" fmla="*/ 16 w 3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cubicBezTo>
                      <a:pt x="2" y="2"/>
                      <a:pt x="1" y="4"/>
                      <a:pt x="1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7"/>
                      <a:pt x="1" y="5"/>
                    </a:cubicBezTo>
                    <a:cubicBezTo>
                      <a:pt x="1" y="3"/>
                      <a:pt x="2" y="2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3" name="Freeform 532"/>
              <p:cNvSpPr>
                <a:spLocks/>
              </p:cNvSpPr>
              <p:nvPr/>
            </p:nvSpPr>
            <p:spPr bwMode="auto">
              <a:xfrm>
                <a:off x="1364" y="2183"/>
                <a:ext cx="8" cy="26"/>
              </a:xfrm>
              <a:custGeom>
                <a:avLst/>
                <a:gdLst>
                  <a:gd name="T0" fmla="*/ 21 w 3"/>
                  <a:gd name="T1" fmla="*/ 0 h 10"/>
                  <a:gd name="T2" fmla="*/ 8 w 3"/>
                  <a:gd name="T3" fmla="*/ 47 h 10"/>
                  <a:gd name="T4" fmla="*/ 0 w 3"/>
                  <a:gd name="T5" fmla="*/ 68 h 10"/>
                  <a:gd name="T6" fmla="*/ 0 w 3"/>
                  <a:gd name="T7" fmla="*/ 68 h 10"/>
                  <a:gd name="T8" fmla="*/ 8 w 3"/>
                  <a:gd name="T9" fmla="*/ 34 h 10"/>
                  <a:gd name="T10" fmla="*/ 21 w 3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cubicBezTo>
                      <a:pt x="2" y="2"/>
                      <a:pt x="1" y="4"/>
                      <a:pt x="1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7"/>
                      <a:pt x="1" y="5"/>
                    </a:cubicBezTo>
                    <a:cubicBezTo>
                      <a:pt x="1" y="3"/>
                      <a:pt x="2" y="2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4" name="Freeform 533"/>
              <p:cNvSpPr>
                <a:spLocks/>
              </p:cNvSpPr>
              <p:nvPr/>
            </p:nvSpPr>
            <p:spPr bwMode="auto">
              <a:xfrm>
                <a:off x="1349" y="2183"/>
                <a:ext cx="8" cy="26"/>
              </a:xfrm>
              <a:custGeom>
                <a:avLst/>
                <a:gdLst>
                  <a:gd name="T0" fmla="*/ 21 w 3"/>
                  <a:gd name="T1" fmla="*/ 0 h 10"/>
                  <a:gd name="T2" fmla="*/ 8 w 3"/>
                  <a:gd name="T3" fmla="*/ 47 h 10"/>
                  <a:gd name="T4" fmla="*/ 0 w 3"/>
                  <a:gd name="T5" fmla="*/ 68 h 10"/>
                  <a:gd name="T6" fmla="*/ 0 w 3"/>
                  <a:gd name="T7" fmla="*/ 68 h 10"/>
                  <a:gd name="T8" fmla="*/ 8 w 3"/>
                  <a:gd name="T9" fmla="*/ 34 h 10"/>
                  <a:gd name="T10" fmla="*/ 21 w 3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cubicBezTo>
                      <a:pt x="2" y="1"/>
                      <a:pt x="1" y="4"/>
                      <a:pt x="1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7"/>
                      <a:pt x="1" y="5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5" name="Freeform 534"/>
              <p:cNvSpPr>
                <a:spLocks/>
              </p:cNvSpPr>
              <p:nvPr/>
            </p:nvSpPr>
            <p:spPr bwMode="auto">
              <a:xfrm>
                <a:off x="1327" y="2185"/>
                <a:ext cx="10" cy="24"/>
              </a:xfrm>
              <a:custGeom>
                <a:avLst/>
                <a:gdLst>
                  <a:gd name="T0" fmla="*/ 25 w 4"/>
                  <a:gd name="T1" fmla="*/ 0 h 9"/>
                  <a:gd name="T2" fmla="*/ 8 w 4"/>
                  <a:gd name="T3" fmla="*/ 43 h 9"/>
                  <a:gd name="T4" fmla="*/ 0 w 4"/>
                  <a:gd name="T5" fmla="*/ 64 h 9"/>
                  <a:gd name="T6" fmla="*/ 0 w 4"/>
                  <a:gd name="T7" fmla="*/ 64 h 9"/>
                  <a:gd name="T8" fmla="*/ 8 w 4"/>
                  <a:gd name="T9" fmla="*/ 29 h 9"/>
                  <a:gd name="T10" fmla="*/ 25 w 4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9">
                    <a:moveTo>
                      <a:pt x="4" y="0"/>
                    </a:moveTo>
                    <a:cubicBezTo>
                      <a:pt x="3" y="1"/>
                      <a:pt x="2" y="4"/>
                      <a:pt x="1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6"/>
                      <a:pt x="1" y="4"/>
                    </a:cubicBezTo>
                    <a:cubicBezTo>
                      <a:pt x="2" y="2"/>
                      <a:pt x="3" y="2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6" name="Freeform 535"/>
              <p:cNvSpPr>
                <a:spLocks/>
              </p:cNvSpPr>
              <p:nvPr/>
            </p:nvSpPr>
            <p:spPr bwMode="auto">
              <a:xfrm>
                <a:off x="1499" y="2129"/>
                <a:ext cx="43" cy="22"/>
              </a:xfrm>
              <a:custGeom>
                <a:avLst/>
                <a:gdLst>
                  <a:gd name="T0" fmla="*/ 89 w 17"/>
                  <a:gd name="T1" fmla="*/ 52 h 8"/>
                  <a:gd name="T2" fmla="*/ 38 w 17"/>
                  <a:gd name="T3" fmla="*/ 47 h 8"/>
                  <a:gd name="T4" fmla="*/ 0 w 17"/>
                  <a:gd name="T5" fmla="*/ 22 h 8"/>
                  <a:gd name="T6" fmla="*/ 20 w 17"/>
                  <a:gd name="T7" fmla="*/ 8 h 8"/>
                  <a:gd name="T8" fmla="*/ 58 w 17"/>
                  <a:gd name="T9" fmla="*/ 22 h 8"/>
                  <a:gd name="T10" fmla="*/ 109 w 17"/>
                  <a:gd name="T11" fmla="*/ 39 h 8"/>
                  <a:gd name="T12" fmla="*/ 89 w 17"/>
                  <a:gd name="T13" fmla="*/ 52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8">
                    <a:moveTo>
                      <a:pt x="14" y="7"/>
                    </a:moveTo>
                    <a:cubicBezTo>
                      <a:pt x="13" y="8"/>
                      <a:pt x="9" y="7"/>
                      <a:pt x="6" y="6"/>
                    </a:cubicBezTo>
                    <a:cubicBezTo>
                      <a:pt x="4" y="5"/>
                      <a:pt x="0" y="3"/>
                      <a:pt x="0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6" y="2"/>
                      <a:pt x="9" y="3"/>
                    </a:cubicBezTo>
                    <a:cubicBezTo>
                      <a:pt x="13" y="5"/>
                      <a:pt x="16" y="5"/>
                      <a:pt x="17" y="5"/>
                    </a:cubicBez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7" name="Freeform 536"/>
              <p:cNvSpPr>
                <a:spLocks/>
              </p:cNvSpPr>
              <p:nvPr/>
            </p:nvSpPr>
            <p:spPr bwMode="auto">
              <a:xfrm>
                <a:off x="1512" y="2121"/>
                <a:ext cx="42" cy="19"/>
              </a:xfrm>
              <a:custGeom>
                <a:avLst/>
                <a:gdLst>
                  <a:gd name="T0" fmla="*/ 86 w 17"/>
                  <a:gd name="T1" fmla="*/ 43 h 7"/>
                  <a:gd name="T2" fmla="*/ 42 w 17"/>
                  <a:gd name="T3" fmla="*/ 38 h 7"/>
                  <a:gd name="T4" fmla="*/ 0 w 17"/>
                  <a:gd name="T5" fmla="*/ 14 h 7"/>
                  <a:gd name="T6" fmla="*/ 17 w 17"/>
                  <a:gd name="T7" fmla="*/ 0 h 7"/>
                  <a:gd name="T8" fmla="*/ 54 w 17"/>
                  <a:gd name="T9" fmla="*/ 14 h 7"/>
                  <a:gd name="T10" fmla="*/ 104 w 17"/>
                  <a:gd name="T11" fmla="*/ 22 h 7"/>
                  <a:gd name="T12" fmla="*/ 86 w 17"/>
                  <a:gd name="T13" fmla="*/ 43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7">
                    <a:moveTo>
                      <a:pt x="14" y="6"/>
                    </a:moveTo>
                    <a:cubicBezTo>
                      <a:pt x="12" y="7"/>
                      <a:pt x="10" y="6"/>
                      <a:pt x="7" y="5"/>
                    </a:cubicBezTo>
                    <a:cubicBezTo>
                      <a:pt x="4" y="4"/>
                      <a:pt x="0" y="2"/>
                      <a:pt x="0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6" y="1"/>
                      <a:pt x="9" y="2"/>
                    </a:cubicBezTo>
                    <a:cubicBezTo>
                      <a:pt x="13" y="4"/>
                      <a:pt x="16" y="4"/>
                      <a:pt x="17" y="3"/>
                    </a:cubicBezTo>
                    <a:lnTo>
                      <a:pt x="14" y="6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8" name="Freeform 537"/>
              <p:cNvSpPr>
                <a:spLocks/>
              </p:cNvSpPr>
              <p:nvPr/>
            </p:nvSpPr>
            <p:spPr bwMode="auto">
              <a:xfrm>
                <a:off x="1507" y="2121"/>
                <a:ext cx="17" cy="40"/>
              </a:xfrm>
              <a:custGeom>
                <a:avLst/>
                <a:gdLst>
                  <a:gd name="T0" fmla="*/ 29 w 7"/>
                  <a:gd name="T1" fmla="*/ 0 h 15"/>
                  <a:gd name="T2" fmla="*/ 36 w 7"/>
                  <a:gd name="T3" fmla="*/ 93 h 15"/>
                  <a:gd name="T4" fmla="*/ 17 w 7"/>
                  <a:gd name="T5" fmla="*/ 107 h 15"/>
                  <a:gd name="T6" fmla="*/ 12 w 7"/>
                  <a:gd name="T7" fmla="*/ 13 h 15"/>
                  <a:gd name="T8" fmla="*/ 29 w 7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5" y="0"/>
                    </a:moveTo>
                    <a:cubicBezTo>
                      <a:pt x="3" y="2"/>
                      <a:pt x="7" y="13"/>
                      <a:pt x="6" y="13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0" y="4"/>
                      <a:pt x="2" y="2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9" name="Freeform 538"/>
              <p:cNvSpPr>
                <a:spLocks/>
              </p:cNvSpPr>
              <p:nvPr/>
            </p:nvSpPr>
            <p:spPr bwMode="auto">
              <a:xfrm>
                <a:off x="1527" y="2105"/>
                <a:ext cx="42" cy="19"/>
              </a:xfrm>
              <a:custGeom>
                <a:avLst/>
                <a:gdLst>
                  <a:gd name="T0" fmla="*/ 91 w 17"/>
                  <a:gd name="T1" fmla="*/ 43 h 7"/>
                  <a:gd name="T2" fmla="*/ 42 w 17"/>
                  <a:gd name="T3" fmla="*/ 43 h 7"/>
                  <a:gd name="T4" fmla="*/ 0 w 17"/>
                  <a:gd name="T5" fmla="*/ 30 h 7"/>
                  <a:gd name="T6" fmla="*/ 12 w 17"/>
                  <a:gd name="T7" fmla="*/ 8 h 7"/>
                  <a:gd name="T8" fmla="*/ 54 w 17"/>
                  <a:gd name="T9" fmla="*/ 14 h 7"/>
                  <a:gd name="T10" fmla="*/ 104 w 17"/>
                  <a:gd name="T11" fmla="*/ 22 h 7"/>
                  <a:gd name="T12" fmla="*/ 91 w 17"/>
                  <a:gd name="T13" fmla="*/ 43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7">
                    <a:moveTo>
                      <a:pt x="15" y="6"/>
                    </a:moveTo>
                    <a:cubicBezTo>
                      <a:pt x="14" y="7"/>
                      <a:pt x="10" y="6"/>
                      <a:pt x="7" y="6"/>
                    </a:cubicBezTo>
                    <a:cubicBezTo>
                      <a:pt x="4" y="5"/>
                      <a:pt x="0" y="4"/>
                      <a:pt x="0" y="4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6" y="2"/>
                      <a:pt x="9" y="2"/>
                    </a:cubicBezTo>
                    <a:cubicBezTo>
                      <a:pt x="13" y="4"/>
                      <a:pt x="16" y="4"/>
                      <a:pt x="17" y="3"/>
                    </a:cubicBezTo>
                    <a:lnTo>
                      <a:pt x="15" y="6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0" name="Freeform 539"/>
              <p:cNvSpPr>
                <a:spLocks/>
              </p:cNvSpPr>
              <p:nvPr/>
            </p:nvSpPr>
            <p:spPr bwMode="auto">
              <a:xfrm>
                <a:off x="1537" y="2095"/>
                <a:ext cx="45" cy="18"/>
              </a:xfrm>
              <a:custGeom>
                <a:avLst/>
                <a:gdLst>
                  <a:gd name="T0" fmla="*/ 95 w 18"/>
                  <a:gd name="T1" fmla="*/ 39 h 7"/>
                  <a:gd name="T2" fmla="*/ 50 w 18"/>
                  <a:gd name="T3" fmla="*/ 39 h 7"/>
                  <a:gd name="T4" fmla="*/ 0 w 18"/>
                  <a:gd name="T5" fmla="*/ 26 h 7"/>
                  <a:gd name="T6" fmla="*/ 20 w 18"/>
                  <a:gd name="T7" fmla="*/ 8 h 7"/>
                  <a:gd name="T8" fmla="*/ 58 w 18"/>
                  <a:gd name="T9" fmla="*/ 13 h 7"/>
                  <a:gd name="T10" fmla="*/ 113 w 18"/>
                  <a:gd name="T11" fmla="*/ 21 h 7"/>
                  <a:gd name="T12" fmla="*/ 95 w 18"/>
                  <a:gd name="T13" fmla="*/ 39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" h="7">
                    <a:moveTo>
                      <a:pt x="15" y="6"/>
                    </a:moveTo>
                    <a:cubicBezTo>
                      <a:pt x="14" y="7"/>
                      <a:pt x="11" y="6"/>
                      <a:pt x="8" y="6"/>
                    </a:cubicBezTo>
                    <a:cubicBezTo>
                      <a:pt x="5" y="5"/>
                      <a:pt x="1" y="4"/>
                      <a:pt x="0" y="4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7" y="2"/>
                      <a:pt x="9" y="2"/>
                    </a:cubicBezTo>
                    <a:cubicBezTo>
                      <a:pt x="14" y="4"/>
                      <a:pt x="17" y="3"/>
                      <a:pt x="18" y="3"/>
                    </a:cubicBezTo>
                    <a:lnTo>
                      <a:pt x="15" y="6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1" name="Freeform 540"/>
              <p:cNvSpPr>
                <a:spLocks/>
              </p:cNvSpPr>
              <p:nvPr/>
            </p:nvSpPr>
            <p:spPr bwMode="auto">
              <a:xfrm>
                <a:off x="1522" y="2108"/>
                <a:ext cx="22" cy="40"/>
              </a:xfrm>
              <a:custGeom>
                <a:avLst/>
                <a:gdLst>
                  <a:gd name="T0" fmla="*/ 29 w 9"/>
                  <a:gd name="T1" fmla="*/ 0 h 15"/>
                  <a:gd name="T2" fmla="*/ 49 w 9"/>
                  <a:gd name="T3" fmla="*/ 93 h 15"/>
                  <a:gd name="T4" fmla="*/ 29 w 9"/>
                  <a:gd name="T5" fmla="*/ 107 h 15"/>
                  <a:gd name="T6" fmla="*/ 12 w 9"/>
                  <a:gd name="T7" fmla="*/ 13 h 15"/>
                  <a:gd name="T8" fmla="*/ 29 w 9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5" y="0"/>
                    </a:moveTo>
                    <a:cubicBezTo>
                      <a:pt x="3" y="2"/>
                      <a:pt x="9" y="12"/>
                      <a:pt x="8" y="13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6" y="14"/>
                      <a:pt x="0" y="4"/>
                      <a:pt x="2" y="2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2" name="Freeform 541"/>
              <p:cNvSpPr>
                <a:spLocks/>
              </p:cNvSpPr>
              <p:nvPr/>
            </p:nvSpPr>
            <p:spPr bwMode="auto">
              <a:xfrm>
                <a:off x="1532" y="2097"/>
                <a:ext cx="22" cy="40"/>
              </a:xfrm>
              <a:custGeom>
                <a:avLst/>
                <a:gdLst>
                  <a:gd name="T0" fmla="*/ 37 w 9"/>
                  <a:gd name="T1" fmla="*/ 0 h 15"/>
                  <a:gd name="T2" fmla="*/ 49 w 9"/>
                  <a:gd name="T3" fmla="*/ 93 h 15"/>
                  <a:gd name="T4" fmla="*/ 37 w 9"/>
                  <a:gd name="T5" fmla="*/ 107 h 15"/>
                  <a:gd name="T6" fmla="*/ 17 w 9"/>
                  <a:gd name="T7" fmla="*/ 13 h 15"/>
                  <a:gd name="T8" fmla="*/ 37 w 9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6" y="0"/>
                    </a:moveTo>
                    <a:cubicBezTo>
                      <a:pt x="3" y="2"/>
                      <a:pt x="9" y="12"/>
                      <a:pt x="8" y="13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4"/>
                      <a:pt x="0" y="4"/>
                      <a:pt x="3" y="2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3" name="Freeform 542"/>
              <p:cNvSpPr>
                <a:spLocks/>
              </p:cNvSpPr>
              <p:nvPr/>
            </p:nvSpPr>
            <p:spPr bwMode="auto">
              <a:xfrm>
                <a:off x="1554" y="2079"/>
                <a:ext cx="43" cy="18"/>
              </a:xfrm>
              <a:custGeom>
                <a:avLst/>
                <a:gdLst>
                  <a:gd name="T0" fmla="*/ 96 w 17"/>
                  <a:gd name="T1" fmla="*/ 39 h 7"/>
                  <a:gd name="T2" fmla="*/ 46 w 17"/>
                  <a:gd name="T3" fmla="*/ 39 h 7"/>
                  <a:gd name="T4" fmla="*/ 0 w 17"/>
                  <a:gd name="T5" fmla="*/ 26 h 7"/>
                  <a:gd name="T6" fmla="*/ 13 w 17"/>
                  <a:gd name="T7" fmla="*/ 8 h 7"/>
                  <a:gd name="T8" fmla="*/ 58 w 17"/>
                  <a:gd name="T9" fmla="*/ 21 h 7"/>
                  <a:gd name="T10" fmla="*/ 109 w 17"/>
                  <a:gd name="T11" fmla="*/ 21 h 7"/>
                  <a:gd name="T12" fmla="*/ 96 w 17"/>
                  <a:gd name="T13" fmla="*/ 39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7">
                    <a:moveTo>
                      <a:pt x="15" y="6"/>
                    </a:moveTo>
                    <a:cubicBezTo>
                      <a:pt x="14" y="7"/>
                      <a:pt x="10" y="6"/>
                      <a:pt x="7" y="6"/>
                    </a:cubicBezTo>
                    <a:cubicBezTo>
                      <a:pt x="4" y="5"/>
                      <a:pt x="0" y="4"/>
                      <a:pt x="0" y="4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6" y="2"/>
                      <a:pt x="9" y="3"/>
                    </a:cubicBezTo>
                    <a:cubicBezTo>
                      <a:pt x="13" y="4"/>
                      <a:pt x="16" y="4"/>
                      <a:pt x="17" y="3"/>
                    </a:cubicBezTo>
                    <a:lnTo>
                      <a:pt x="15" y="6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4" name="Freeform 543"/>
              <p:cNvSpPr>
                <a:spLocks/>
              </p:cNvSpPr>
              <p:nvPr/>
            </p:nvSpPr>
            <p:spPr bwMode="auto">
              <a:xfrm>
                <a:off x="1564" y="2068"/>
                <a:ext cx="43" cy="19"/>
              </a:xfrm>
              <a:custGeom>
                <a:avLst/>
                <a:gdLst>
                  <a:gd name="T0" fmla="*/ 96 w 17"/>
                  <a:gd name="T1" fmla="*/ 38 h 7"/>
                  <a:gd name="T2" fmla="*/ 46 w 17"/>
                  <a:gd name="T3" fmla="*/ 38 h 7"/>
                  <a:gd name="T4" fmla="*/ 0 w 17"/>
                  <a:gd name="T5" fmla="*/ 22 h 7"/>
                  <a:gd name="T6" fmla="*/ 20 w 17"/>
                  <a:gd name="T7" fmla="*/ 8 h 7"/>
                  <a:gd name="T8" fmla="*/ 58 w 17"/>
                  <a:gd name="T9" fmla="*/ 14 h 7"/>
                  <a:gd name="T10" fmla="*/ 109 w 17"/>
                  <a:gd name="T11" fmla="*/ 14 h 7"/>
                  <a:gd name="T12" fmla="*/ 96 w 17"/>
                  <a:gd name="T13" fmla="*/ 38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7">
                    <a:moveTo>
                      <a:pt x="15" y="5"/>
                    </a:moveTo>
                    <a:cubicBezTo>
                      <a:pt x="13" y="7"/>
                      <a:pt x="10" y="6"/>
                      <a:pt x="7" y="5"/>
                    </a:cubicBezTo>
                    <a:cubicBezTo>
                      <a:pt x="5" y="5"/>
                      <a:pt x="1" y="3"/>
                      <a:pt x="0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7" y="1"/>
                      <a:pt x="9" y="2"/>
                    </a:cubicBezTo>
                    <a:cubicBezTo>
                      <a:pt x="14" y="3"/>
                      <a:pt x="16" y="3"/>
                      <a:pt x="17" y="2"/>
                    </a:cubicBez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5" name="Freeform 544"/>
              <p:cNvSpPr>
                <a:spLocks/>
              </p:cNvSpPr>
              <p:nvPr/>
            </p:nvSpPr>
            <p:spPr bwMode="auto">
              <a:xfrm>
                <a:off x="1549" y="2081"/>
                <a:ext cx="23" cy="40"/>
              </a:xfrm>
              <a:custGeom>
                <a:avLst/>
                <a:gdLst>
                  <a:gd name="T0" fmla="*/ 33 w 9"/>
                  <a:gd name="T1" fmla="*/ 0 h 15"/>
                  <a:gd name="T2" fmla="*/ 51 w 9"/>
                  <a:gd name="T3" fmla="*/ 93 h 15"/>
                  <a:gd name="T4" fmla="*/ 38 w 9"/>
                  <a:gd name="T5" fmla="*/ 107 h 15"/>
                  <a:gd name="T6" fmla="*/ 13 w 9"/>
                  <a:gd name="T7" fmla="*/ 13 h 15"/>
                  <a:gd name="T8" fmla="*/ 33 w 9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5" y="0"/>
                    </a:moveTo>
                    <a:cubicBezTo>
                      <a:pt x="3" y="2"/>
                      <a:pt x="9" y="12"/>
                      <a:pt x="8" y="13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4"/>
                      <a:pt x="0" y="5"/>
                      <a:pt x="2" y="2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6" name="Freeform 545"/>
              <p:cNvSpPr>
                <a:spLocks/>
              </p:cNvSpPr>
              <p:nvPr/>
            </p:nvSpPr>
            <p:spPr bwMode="auto">
              <a:xfrm>
                <a:off x="1559" y="2071"/>
                <a:ext cx="25" cy="40"/>
              </a:xfrm>
              <a:custGeom>
                <a:avLst/>
                <a:gdLst>
                  <a:gd name="T0" fmla="*/ 33 w 10"/>
                  <a:gd name="T1" fmla="*/ 0 h 15"/>
                  <a:gd name="T2" fmla="*/ 58 w 10"/>
                  <a:gd name="T3" fmla="*/ 85 h 15"/>
                  <a:gd name="T4" fmla="*/ 38 w 10"/>
                  <a:gd name="T5" fmla="*/ 107 h 15"/>
                  <a:gd name="T6" fmla="*/ 20 w 10"/>
                  <a:gd name="T7" fmla="*/ 13 h 15"/>
                  <a:gd name="T8" fmla="*/ 33 w 10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5" y="0"/>
                    </a:moveTo>
                    <a:cubicBezTo>
                      <a:pt x="3" y="2"/>
                      <a:pt x="10" y="12"/>
                      <a:pt x="9" y="12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4"/>
                      <a:pt x="0" y="4"/>
                      <a:pt x="3" y="2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7" name="Freeform 546"/>
              <p:cNvSpPr>
                <a:spLocks/>
              </p:cNvSpPr>
              <p:nvPr/>
            </p:nvSpPr>
            <p:spPr bwMode="auto">
              <a:xfrm>
                <a:off x="1577" y="2055"/>
                <a:ext cx="42" cy="10"/>
              </a:xfrm>
              <a:custGeom>
                <a:avLst/>
                <a:gdLst>
                  <a:gd name="T0" fmla="*/ 91 w 17"/>
                  <a:gd name="T1" fmla="*/ 20 h 4"/>
                  <a:gd name="T2" fmla="*/ 49 w 17"/>
                  <a:gd name="T3" fmla="*/ 25 h 4"/>
                  <a:gd name="T4" fmla="*/ 0 w 17"/>
                  <a:gd name="T5" fmla="*/ 25 h 4"/>
                  <a:gd name="T6" fmla="*/ 12 w 17"/>
                  <a:gd name="T7" fmla="*/ 8 h 4"/>
                  <a:gd name="T8" fmla="*/ 54 w 17"/>
                  <a:gd name="T9" fmla="*/ 8 h 4"/>
                  <a:gd name="T10" fmla="*/ 104 w 17"/>
                  <a:gd name="T11" fmla="*/ 0 h 4"/>
                  <a:gd name="T12" fmla="*/ 91 w 17"/>
                  <a:gd name="T13" fmla="*/ 2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4">
                    <a:moveTo>
                      <a:pt x="15" y="3"/>
                    </a:moveTo>
                    <a:cubicBezTo>
                      <a:pt x="15" y="4"/>
                      <a:pt x="11" y="4"/>
                      <a:pt x="8" y="4"/>
                    </a:cubicBezTo>
                    <a:cubicBezTo>
                      <a:pt x="5" y="4"/>
                      <a:pt x="0" y="4"/>
                      <a:pt x="0" y="4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6" y="1"/>
                      <a:pt x="9" y="1"/>
                    </a:cubicBezTo>
                    <a:cubicBezTo>
                      <a:pt x="13" y="1"/>
                      <a:pt x="17" y="1"/>
                      <a:pt x="17" y="0"/>
                    </a:cubicBezTo>
                    <a:lnTo>
                      <a:pt x="15" y="3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8" name="Freeform 547"/>
              <p:cNvSpPr>
                <a:spLocks/>
              </p:cNvSpPr>
              <p:nvPr/>
            </p:nvSpPr>
            <p:spPr bwMode="auto">
              <a:xfrm>
                <a:off x="1587" y="2039"/>
                <a:ext cx="42" cy="16"/>
              </a:xfrm>
              <a:custGeom>
                <a:avLst/>
                <a:gdLst>
                  <a:gd name="T0" fmla="*/ 91 w 17"/>
                  <a:gd name="T1" fmla="*/ 29 h 6"/>
                  <a:gd name="T2" fmla="*/ 49 w 17"/>
                  <a:gd name="T3" fmla="*/ 35 h 6"/>
                  <a:gd name="T4" fmla="*/ 0 w 17"/>
                  <a:gd name="T5" fmla="*/ 35 h 6"/>
                  <a:gd name="T6" fmla="*/ 17 w 17"/>
                  <a:gd name="T7" fmla="*/ 13 h 6"/>
                  <a:gd name="T8" fmla="*/ 54 w 17"/>
                  <a:gd name="T9" fmla="*/ 13 h 6"/>
                  <a:gd name="T10" fmla="*/ 104 w 17"/>
                  <a:gd name="T11" fmla="*/ 0 h 6"/>
                  <a:gd name="T12" fmla="*/ 91 w 17"/>
                  <a:gd name="T13" fmla="*/ 29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6">
                    <a:moveTo>
                      <a:pt x="15" y="4"/>
                    </a:moveTo>
                    <a:cubicBezTo>
                      <a:pt x="14" y="5"/>
                      <a:pt x="11" y="6"/>
                      <a:pt x="8" y="5"/>
                    </a:cubicBezTo>
                    <a:cubicBezTo>
                      <a:pt x="5" y="5"/>
                      <a:pt x="0" y="5"/>
                      <a:pt x="0" y="5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6" y="2"/>
                      <a:pt x="9" y="2"/>
                    </a:cubicBezTo>
                    <a:cubicBezTo>
                      <a:pt x="14" y="2"/>
                      <a:pt x="16" y="1"/>
                      <a:pt x="17" y="0"/>
                    </a:cubicBez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9" name="Freeform 548"/>
              <p:cNvSpPr>
                <a:spLocks/>
              </p:cNvSpPr>
              <p:nvPr/>
            </p:nvSpPr>
            <p:spPr bwMode="auto">
              <a:xfrm>
                <a:off x="1572" y="2055"/>
                <a:ext cx="27" cy="40"/>
              </a:xfrm>
              <a:custGeom>
                <a:avLst/>
                <a:gdLst>
                  <a:gd name="T0" fmla="*/ 29 w 11"/>
                  <a:gd name="T1" fmla="*/ 0 h 15"/>
                  <a:gd name="T2" fmla="*/ 61 w 11"/>
                  <a:gd name="T3" fmla="*/ 85 h 15"/>
                  <a:gd name="T4" fmla="*/ 42 w 11"/>
                  <a:gd name="T5" fmla="*/ 107 h 15"/>
                  <a:gd name="T6" fmla="*/ 17 w 11"/>
                  <a:gd name="T7" fmla="*/ 21 h 15"/>
                  <a:gd name="T8" fmla="*/ 29 w 11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5" y="0"/>
                    </a:moveTo>
                    <a:cubicBezTo>
                      <a:pt x="3" y="2"/>
                      <a:pt x="11" y="12"/>
                      <a:pt x="10" y="12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8" y="14"/>
                      <a:pt x="0" y="5"/>
                      <a:pt x="3" y="3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0" name="Freeform 549"/>
              <p:cNvSpPr>
                <a:spLocks/>
              </p:cNvSpPr>
              <p:nvPr/>
            </p:nvSpPr>
            <p:spPr bwMode="auto">
              <a:xfrm>
                <a:off x="1582" y="2044"/>
                <a:ext cx="27" cy="40"/>
              </a:xfrm>
              <a:custGeom>
                <a:avLst/>
                <a:gdLst>
                  <a:gd name="T0" fmla="*/ 29 w 11"/>
                  <a:gd name="T1" fmla="*/ 0 h 15"/>
                  <a:gd name="T2" fmla="*/ 61 w 11"/>
                  <a:gd name="T3" fmla="*/ 85 h 15"/>
                  <a:gd name="T4" fmla="*/ 42 w 11"/>
                  <a:gd name="T5" fmla="*/ 107 h 15"/>
                  <a:gd name="T6" fmla="*/ 17 w 11"/>
                  <a:gd name="T7" fmla="*/ 13 h 15"/>
                  <a:gd name="T8" fmla="*/ 29 w 11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5" y="0"/>
                    </a:moveTo>
                    <a:cubicBezTo>
                      <a:pt x="3" y="2"/>
                      <a:pt x="11" y="11"/>
                      <a:pt x="10" y="12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8" y="14"/>
                      <a:pt x="0" y="5"/>
                      <a:pt x="3" y="2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1" name="Freeform 550"/>
              <p:cNvSpPr>
                <a:spLocks/>
              </p:cNvSpPr>
              <p:nvPr/>
            </p:nvSpPr>
            <p:spPr bwMode="auto">
              <a:xfrm>
                <a:off x="1597" y="2017"/>
                <a:ext cx="40" cy="19"/>
              </a:xfrm>
              <a:custGeom>
                <a:avLst/>
                <a:gdLst>
                  <a:gd name="T0" fmla="*/ 95 w 16"/>
                  <a:gd name="T1" fmla="*/ 30 h 7"/>
                  <a:gd name="T2" fmla="*/ 50 w 16"/>
                  <a:gd name="T3" fmla="*/ 43 h 7"/>
                  <a:gd name="T4" fmla="*/ 0 w 16"/>
                  <a:gd name="T5" fmla="*/ 52 h 7"/>
                  <a:gd name="T6" fmla="*/ 13 w 16"/>
                  <a:gd name="T7" fmla="*/ 30 h 7"/>
                  <a:gd name="T8" fmla="*/ 50 w 16"/>
                  <a:gd name="T9" fmla="*/ 14 h 7"/>
                  <a:gd name="T10" fmla="*/ 100 w 16"/>
                  <a:gd name="T11" fmla="*/ 0 h 7"/>
                  <a:gd name="T12" fmla="*/ 95 w 16"/>
                  <a:gd name="T13" fmla="*/ 30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7">
                    <a:moveTo>
                      <a:pt x="15" y="4"/>
                    </a:moveTo>
                    <a:cubicBezTo>
                      <a:pt x="15" y="5"/>
                      <a:pt x="11" y="6"/>
                      <a:pt x="8" y="6"/>
                    </a:cubicBezTo>
                    <a:cubicBezTo>
                      <a:pt x="5" y="6"/>
                      <a:pt x="0" y="7"/>
                      <a:pt x="0" y="7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2"/>
                      <a:pt x="6" y="3"/>
                      <a:pt x="8" y="2"/>
                    </a:cubicBezTo>
                    <a:cubicBezTo>
                      <a:pt x="13" y="2"/>
                      <a:pt x="16" y="1"/>
                      <a:pt x="16" y="0"/>
                    </a:cubicBez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2" name="Freeform 551"/>
              <p:cNvSpPr>
                <a:spLocks/>
              </p:cNvSpPr>
              <p:nvPr/>
            </p:nvSpPr>
            <p:spPr bwMode="auto">
              <a:xfrm>
                <a:off x="1607" y="2001"/>
                <a:ext cx="40" cy="19"/>
              </a:xfrm>
              <a:custGeom>
                <a:avLst/>
                <a:gdLst>
                  <a:gd name="T0" fmla="*/ 88 w 16"/>
                  <a:gd name="T1" fmla="*/ 30 h 7"/>
                  <a:gd name="T2" fmla="*/ 45 w 16"/>
                  <a:gd name="T3" fmla="*/ 52 h 7"/>
                  <a:gd name="T4" fmla="*/ 0 w 16"/>
                  <a:gd name="T5" fmla="*/ 52 h 7"/>
                  <a:gd name="T6" fmla="*/ 8 w 16"/>
                  <a:gd name="T7" fmla="*/ 30 h 7"/>
                  <a:gd name="T8" fmla="*/ 45 w 16"/>
                  <a:gd name="T9" fmla="*/ 22 h 7"/>
                  <a:gd name="T10" fmla="*/ 100 w 16"/>
                  <a:gd name="T11" fmla="*/ 0 h 7"/>
                  <a:gd name="T12" fmla="*/ 88 w 16"/>
                  <a:gd name="T13" fmla="*/ 30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7">
                    <a:moveTo>
                      <a:pt x="14" y="4"/>
                    </a:moveTo>
                    <a:cubicBezTo>
                      <a:pt x="14" y="6"/>
                      <a:pt x="10" y="6"/>
                      <a:pt x="7" y="7"/>
                    </a:cubicBezTo>
                    <a:cubicBezTo>
                      <a:pt x="4" y="7"/>
                      <a:pt x="0" y="7"/>
                      <a:pt x="0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5" y="3"/>
                      <a:pt x="7" y="3"/>
                    </a:cubicBezTo>
                    <a:cubicBezTo>
                      <a:pt x="12" y="3"/>
                      <a:pt x="16" y="1"/>
                      <a:pt x="16" y="0"/>
                    </a:cubicBezTo>
                    <a:lnTo>
                      <a:pt x="14" y="4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3" name="Freeform 552"/>
              <p:cNvSpPr>
                <a:spLocks/>
              </p:cNvSpPr>
              <p:nvPr/>
            </p:nvSpPr>
            <p:spPr bwMode="auto">
              <a:xfrm>
                <a:off x="1594" y="2025"/>
                <a:ext cx="28" cy="38"/>
              </a:xfrm>
              <a:custGeom>
                <a:avLst/>
                <a:gdLst>
                  <a:gd name="T0" fmla="*/ 20 w 11"/>
                  <a:gd name="T1" fmla="*/ 0 h 14"/>
                  <a:gd name="T2" fmla="*/ 64 w 11"/>
                  <a:gd name="T3" fmla="*/ 81 h 14"/>
                  <a:gd name="T4" fmla="*/ 51 w 11"/>
                  <a:gd name="T5" fmla="*/ 103 h 14"/>
                  <a:gd name="T6" fmla="*/ 8 w 11"/>
                  <a:gd name="T7" fmla="*/ 22 h 14"/>
                  <a:gd name="T8" fmla="*/ 20 w 11"/>
                  <a:gd name="T9" fmla="*/ 0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3" y="0"/>
                    </a:moveTo>
                    <a:cubicBezTo>
                      <a:pt x="2" y="2"/>
                      <a:pt x="11" y="10"/>
                      <a:pt x="10" y="11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9" y="13"/>
                      <a:pt x="0" y="6"/>
                      <a:pt x="1" y="3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4" name="Freeform 553"/>
              <p:cNvSpPr>
                <a:spLocks/>
              </p:cNvSpPr>
              <p:nvPr/>
            </p:nvSpPr>
            <p:spPr bwMode="auto">
              <a:xfrm>
                <a:off x="1602" y="2012"/>
                <a:ext cx="27" cy="37"/>
              </a:xfrm>
              <a:custGeom>
                <a:avLst/>
                <a:gdLst>
                  <a:gd name="T0" fmla="*/ 25 w 11"/>
                  <a:gd name="T1" fmla="*/ 0 h 14"/>
                  <a:gd name="T2" fmla="*/ 61 w 11"/>
                  <a:gd name="T3" fmla="*/ 77 h 14"/>
                  <a:gd name="T4" fmla="*/ 49 w 11"/>
                  <a:gd name="T5" fmla="*/ 98 h 14"/>
                  <a:gd name="T6" fmla="*/ 12 w 11"/>
                  <a:gd name="T7" fmla="*/ 21 h 14"/>
                  <a:gd name="T8" fmla="*/ 25 w 11"/>
                  <a:gd name="T9" fmla="*/ 0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4" y="0"/>
                    </a:moveTo>
                    <a:cubicBezTo>
                      <a:pt x="2" y="2"/>
                      <a:pt x="11" y="10"/>
                      <a:pt x="10" y="11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9" y="13"/>
                      <a:pt x="0" y="5"/>
                      <a:pt x="2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5" name="Freeform 554"/>
              <p:cNvSpPr>
                <a:spLocks/>
              </p:cNvSpPr>
              <p:nvPr/>
            </p:nvSpPr>
            <p:spPr bwMode="auto">
              <a:xfrm>
                <a:off x="1614" y="1988"/>
                <a:ext cx="33" cy="16"/>
              </a:xfrm>
              <a:custGeom>
                <a:avLst/>
                <a:gdLst>
                  <a:gd name="T0" fmla="*/ 8 w 13"/>
                  <a:gd name="T1" fmla="*/ 13 h 6"/>
                  <a:gd name="T2" fmla="*/ 46 w 13"/>
                  <a:gd name="T3" fmla="*/ 0 h 6"/>
                  <a:gd name="T4" fmla="*/ 58 w 13"/>
                  <a:gd name="T5" fmla="*/ 0 h 6"/>
                  <a:gd name="T6" fmla="*/ 84 w 13"/>
                  <a:gd name="T7" fmla="*/ 8 h 6"/>
                  <a:gd name="T8" fmla="*/ 46 w 13"/>
                  <a:gd name="T9" fmla="*/ 29 h 6"/>
                  <a:gd name="T10" fmla="*/ 0 w 13"/>
                  <a:gd name="T11" fmla="*/ 43 h 6"/>
                  <a:gd name="T12" fmla="*/ 8 w 13"/>
                  <a:gd name="T13" fmla="*/ 13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6">
                    <a:moveTo>
                      <a:pt x="1" y="2"/>
                    </a:moveTo>
                    <a:cubicBezTo>
                      <a:pt x="1" y="1"/>
                      <a:pt x="4" y="1"/>
                      <a:pt x="7" y="0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9" y="3"/>
                      <a:pt x="7" y="4"/>
                    </a:cubicBezTo>
                    <a:cubicBezTo>
                      <a:pt x="4" y="5"/>
                      <a:pt x="0" y="6"/>
                      <a:pt x="0" y="6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6" name="Freeform 555"/>
              <p:cNvSpPr>
                <a:spLocks/>
              </p:cNvSpPr>
              <p:nvPr/>
            </p:nvSpPr>
            <p:spPr bwMode="auto">
              <a:xfrm>
                <a:off x="1609" y="1993"/>
                <a:ext cx="30" cy="35"/>
              </a:xfrm>
              <a:custGeom>
                <a:avLst/>
                <a:gdLst>
                  <a:gd name="T0" fmla="*/ 20 w 12"/>
                  <a:gd name="T1" fmla="*/ 0 h 13"/>
                  <a:gd name="T2" fmla="*/ 75 w 12"/>
                  <a:gd name="T3" fmla="*/ 65 h 13"/>
                  <a:gd name="T4" fmla="*/ 63 w 12"/>
                  <a:gd name="T5" fmla="*/ 94 h 13"/>
                  <a:gd name="T6" fmla="*/ 8 w 12"/>
                  <a:gd name="T7" fmla="*/ 22 h 13"/>
                  <a:gd name="T8" fmla="*/ 20 w 12"/>
                  <a:gd name="T9" fmla="*/ 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3" y="0"/>
                    </a:moveTo>
                    <a:cubicBezTo>
                      <a:pt x="2" y="2"/>
                      <a:pt x="12" y="8"/>
                      <a:pt x="12" y="9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2"/>
                      <a:pt x="0" y="6"/>
                      <a:pt x="1" y="3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7" name="Freeform 556"/>
              <p:cNvSpPr>
                <a:spLocks/>
              </p:cNvSpPr>
              <p:nvPr/>
            </p:nvSpPr>
            <p:spPr bwMode="auto">
              <a:xfrm>
                <a:off x="1617" y="1983"/>
                <a:ext cx="30" cy="32"/>
              </a:xfrm>
              <a:custGeom>
                <a:avLst/>
                <a:gdLst>
                  <a:gd name="T0" fmla="*/ 75 w 12"/>
                  <a:gd name="T1" fmla="*/ 56 h 12"/>
                  <a:gd name="T2" fmla="*/ 63 w 12"/>
                  <a:gd name="T3" fmla="*/ 85 h 12"/>
                  <a:gd name="T4" fmla="*/ 8 w 12"/>
                  <a:gd name="T5" fmla="*/ 8 h 12"/>
                  <a:gd name="T6" fmla="*/ 8 w 12"/>
                  <a:gd name="T7" fmla="*/ 0 h 12"/>
                  <a:gd name="T8" fmla="*/ 20 w 12"/>
                  <a:gd name="T9" fmla="*/ 0 h 12"/>
                  <a:gd name="T10" fmla="*/ 75 w 12"/>
                  <a:gd name="T11" fmla="*/ 56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2">
                    <a:moveTo>
                      <a:pt x="12" y="8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11" y="11"/>
                      <a:pt x="0" y="4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3"/>
                      <a:pt x="12" y="7"/>
                      <a:pt x="12" y="8"/>
                    </a:cubicBez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8" name="Freeform 557"/>
              <p:cNvSpPr>
                <a:spLocks/>
              </p:cNvSpPr>
              <p:nvPr/>
            </p:nvSpPr>
            <p:spPr bwMode="auto">
              <a:xfrm>
                <a:off x="1569" y="2076"/>
                <a:ext cx="10" cy="27"/>
              </a:xfrm>
              <a:custGeom>
                <a:avLst/>
                <a:gdLst>
                  <a:gd name="T0" fmla="*/ 0 w 4"/>
                  <a:gd name="T1" fmla="*/ 0 h 10"/>
                  <a:gd name="T2" fmla="*/ 20 w 4"/>
                  <a:gd name="T3" fmla="*/ 51 h 10"/>
                  <a:gd name="T4" fmla="*/ 25 w 4"/>
                  <a:gd name="T5" fmla="*/ 73 h 10"/>
                  <a:gd name="T6" fmla="*/ 25 w 4"/>
                  <a:gd name="T7" fmla="*/ 73 h 10"/>
                  <a:gd name="T8" fmla="*/ 8 w 4"/>
                  <a:gd name="T9" fmla="*/ 38 h 10"/>
                  <a:gd name="T10" fmla="*/ 0 w 4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0" y="0"/>
                    </a:moveTo>
                    <a:cubicBezTo>
                      <a:pt x="0" y="2"/>
                      <a:pt x="2" y="5"/>
                      <a:pt x="3" y="7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2" y="7"/>
                      <a:pt x="1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9" name="Freeform 558"/>
              <p:cNvSpPr>
                <a:spLocks/>
              </p:cNvSpPr>
              <p:nvPr/>
            </p:nvSpPr>
            <p:spPr bwMode="auto">
              <a:xfrm>
                <a:off x="1582" y="2063"/>
                <a:ext cx="12" cy="24"/>
              </a:xfrm>
              <a:custGeom>
                <a:avLst/>
                <a:gdLst>
                  <a:gd name="T0" fmla="*/ 0 w 5"/>
                  <a:gd name="T1" fmla="*/ 0 h 9"/>
                  <a:gd name="T2" fmla="*/ 17 w 5"/>
                  <a:gd name="T3" fmla="*/ 43 h 9"/>
                  <a:gd name="T4" fmla="*/ 29 w 5"/>
                  <a:gd name="T5" fmla="*/ 64 h 9"/>
                  <a:gd name="T6" fmla="*/ 29 w 5"/>
                  <a:gd name="T7" fmla="*/ 64 h 9"/>
                  <a:gd name="T8" fmla="*/ 12 w 5"/>
                  <a:gd name="T9" fmla="*/ 35 h 9"/>
                  <a:gd name="T10" fmla="*/ 0 w 5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9">
                    <a:moveTo>
                      <a:pt x="0" y="0"/>
                    </a:moveTo>
                    <a:cubicBezTo>
                      <a:pt x="0" y="1"/>
                      <a:pt x="2" y="4"/>
                      <a:pt x="3" y="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3" y="7"/>
                      <a:pt x="2" y="5"/>
                    </a:cubicBezTo>
                    <a:cubicBezTo>
                      <a:pt x="1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0" name="Freeform 559"/>
              <p:cNvSpPr>
                <a:spLocks/>
              </p:cNvSpPr>
              <p:nvPr/>
            </p:nvSpPr>
            <p:spPr bwMode="auto">
              <a:xfrm>
                <a:off x="1592" y="2049"/>
                <a:ext cx="12" cy="24"/>
              </a:xfrm>
              <a:custGeom>
                <a:avLst/>
                <a:gdLst>
                  <a:gd name="T0" fmla="*/ 0 w 5"/>
                  <a:gd name="T1" fmla="*/ 0 h 9"/>
                  <a:gd name="T2" fmla="*/ 17 w 5"/>
                  <a:gd name="T3" fmla="*/ 43 h 9"/>
                  <a:gd name="T4" fmla="*/ 29 w 5"/>
                  <a:gd name="T5" fmla="*/ 64 h 9"/>
                  <a:gd name="T6" fmla="*/ 29 w 5"/>
                  <a:gd name="T7" fmla="*/ 64 h 9"/>
                  <a:gd name="T8" fmla="*/ 12 w 5"/>
                  <a:gd name="T9" fmla="*/ 35 h 9"/>
                  <a:gd name="T10" fmla="*/ 0 w 5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9">
                    <a:moveTo>
                      <a:pt x="0" y="0"/>
                    </a:moveTo>
                    <a:cubicBezTo>
                      <a:pt x="0" y="2"/>
                      <a:pt x="2" y="4"/>
                      <a:pt x="3" y="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3" y="7"/>
                      <a:pt x="2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1" name="Freeform 560"/>
              <p:cNvSpPr>
                <a:spLocks/>
              </p:cNvSpPr>
              <p:nvPr/>
            </p:nvSpPr>
            <p:spPr bwMode="auto">
              <a:xfrm>
                <a:off x="1602" y="2031"/>
                <a:ext cx="15" cy="21"/>
              </a:xfrm>
              <a:custGeom>
                <a:avLst/>
                <a:gdLst>
                  <a:gd name="T0" fmla="*/ 0 w 6"/>
                  <a:gd name="T1" fmla="*/ 0 h 8"/>
                  <a:gd name="T2" fmla="*/ 25 w 6"/>
                  <a:gd name="T3" fmla="*/ 42 h 8"/>
                  <a:gd name="T4" fmla="*/ 38 w 6"/>
                  <a:gd name="T5" fmla="*/ 55 h 8"/>
                  <a:gd name="T6" fmla="*/ 38 w 6"/>
                  <a:gd name="T7" fmla="*/ 55 h 8"/>
                  <a:gd name="T8" fmla="*/ 13 w 6"/>
                  <a:gd name="T9" fmla="*/ 34 h 8"/>
                  <a:gd name="T10" fmla="*/ 0 w 6"/>
                  <a:gd name="T11" fmla="*/ 0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0" y="0"/>
                    </a:moveTo>
                    <a:cubicBezTo>
                      <a:pt x="1" y="2"/>
                      <a:pt x="2" y="4"/>
                      <a:pt x="4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4" y="6"/>
                      <a:pt x="2" y="5"/>
                    </a:cubicBezTo>
                    <a:cubicBezTo>
                      <a:pt x="1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2" name="Freeform 561"/>
              <p:cNvSpPr>
                <a:spLocks/>
              </p:cNvSpPr>
              <p:nvPr/>
            </p:nvSpPr>
            <p:spPr bwMode="auto">
              <a:xfrm>
                <a:off x="1609" y="2017"/>
                <a:ext cx="15" cy="22"/>
              </a:xfrm>
              <a:custGeom>
                <a:avLst/>
                <a:gdLst>
                  <a:gd name="T0" fmla="*/ 0 w 6"/>
                  <a:gd name="T1" fmla="*/ 0 h 8"/>
                  <a:gd name="T2" fmla="*/ 25 w 6"/>
                  <a:gd name="T3" fmla="*/ 47 h 8"/>
                  <a:gd name="T4" fmla="*/ 38 w 6"/>
                  <a:gd name="T5" fmla="*/ 61 h 8"/>
                  <a:gd name="T6" fmla="*/ 38 w 6"/>
                  <a:gd name="T7" fmla="*/ 61 h 8"/>
                  <a:gd name="T8" fmla="*/ 13 w 6"/>
                  <a:gd name="T9" fmla="*/ 39 h 8"/>
                  <a:gd name="T10" fmla="*/ 0 w 6"/>
                  <a:gd name="T11" fmla="*/ 0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0" y="0"/>
                    </a:moveTo>
                    <a:cubicBezTo>
                      <a:pt x="1" y="2"/>
                      <a:pt x="3" y="4"/>
                      <a:pt x="4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4" y="6"/>
                      <a:pt x="2" y="5"/>
                    </a:cubicBezTo>
                    <a:cubicBezTo>
                      <a:pt x="1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3" name="Freeform 562"/>
              <p:cNvSpPr>
                <a:spLocks/>
              </p:cNvSpPr>
              <p:nvPr/>
            </p:nvSpPr>
            <p:spPr bwMode="auto">
              <a:xfrm>
                <a:off x="1617" y="1999"/>
                <a:ext cx="17" cy="18"/>
              </a:xfrm>
              <a:custGeom>
                <a:avLst/>
                <a:gdLst>
                  <a:gd name="T0" fmla="*/ 0 w 7"/>
                  <a:gd name="T1" fmla="*/ 0 h 7"/>
                  <a:gd name="T2" fmla="*/ 29 w 7"/>
                  <a:gd name="T3" fmla="*/ 33 h 7"/>
                  <a:gd name="T4" fmla="*/ 41 w 7"/>
                  <a:gd name="T5" fmla="*/ 46 h 7"/>
                  <a:gd name="T6" fmla="*/ 41 w 7"/>
                  <a:gd name="T7" fmla="*/ 46 h 7"/>
                  <a:gd name="T8" fmla="*/ 17 w 7"/>
                  <a:gd name="T9" fmla="*/ 26 h 7"/>
                  <a:gd name="T10" fmla="*/ 0 w 7"/>
                  <a:gd name="T11" fmla="*/ 0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0" y="0"/>
                    </a:moveTo>
                    <a:cubicBezTo>
                      <a:pt x="1" y="2"/>
                      <a:pt x="3" y="3"/>
                      <a:pt x="5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5" y="6"/>
                      <a:pt x="3" y="4"/>
                    </a:cubicBezTo>
                    <a:cubicBezTo>
                      <a:pt x="1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4" name="Freeform 563"/>
              <p:cNvSpPr>
                <a:spLocks/>
              </p:cNvSpPr>
              <p:nvPr/>
            </p:nvSpPr>
            <p:spPr bwMode="auto">
              <a:xfrm>
                <a:off x="1622" y="1983"/>
                <a:ext cx="20" cy="18"/>
              </a:xfrm>
              <a:custGeom>
                <a:avLst/>
                <a:gdLst>
                  <a:gd name="T0" fmla="*/ 0 w 8"/>
                  <a:gd name="T1" fmla="*/ 0 h 7"/>
                  <a:gd name="T2" fmla="*/ 38 w 8"/>
                  <a:gd name="T3" fmla="*/ 33 h 7"/>
                  <a:gd name="T4" fmla="*/ 50 w 8"/>
                  <a:gd name="T5" fmla="*/ 46 h 7"/>
                  <a:gd name="T6" fmla="*/ 50 w 8"/>
                  <a:gd name="T7" fmla="*/ 46 h 7"/>
                  <a:gd name="T8" fmla="*/ 25 w 8"/>
                  <a:gd name="T9" fmla="*/ 26 h 7"/>
                  <a:gd name="T10" fmla="*/ 0 w 8"/>
                  <a:gd name="T11" fmla="*/ 0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0" y="0"/>
                    </a:moveTo>
                    <a:cubicBezTo>
                      <a:pt x="1" y="2"/>
                      <a:pt x="4" y="3"/>
                      <a:pt x="6" y="5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6" y="6"/>
                      <a:pt x="4" y="4"/>
                    </a:cubicBezTo>
                    <a:cubicBezTo>
                      <a:pt x="2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5" name="Freeform 564"/>
              <p:cNvSpPr>
                <a:spLocks/>
              </p:cNvSpPr>
              <p:nvPr/>
            </p:nvSpPr>
            <p:spPr bwMode="auto">
              <a:xfrm>
                <a:off x="1559" y="2087"/>
                <a:ext cx="10" cy="26"/>
              </a:xfrm>
              <a:custGeom>
                <a:avLst/>
                <a:gdLst>
                  <a:gd name="T0" fmla="*/ 0 w 4"/>
                  <a:gd name="T1" fmla="*/ 0 h 10"/>
                  <a:gd name="T2" fmla="*/ 13 w 4"/>
                  <a:gd name="T3" fmla="*/ 47 h 10"/>
                  <a:gd name="T4" fmla="*/ 25 w 4"/>
                  <a:gd name="T5" fmla="*/ 68 h 10"/>
                  <a:gd name="T6" fmla="*/ 25 w 4"/>
                  <a:gd name="T7" fmla="*/ 68 h 10"/>
                  <a:gd name="T8" fmla="*/ 8 w 4"/>
                  <a:gd name="T9" fmla="*/ 34 h 10"/>
                  <a:gd name="T10" fmla="*/ 0 w 4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0" y="0"/>
                    </a:moveTo>
                    <a:cubicBezTo>
                      <a:pt x="0" y="2"/>
                      <a:pt x="1" y="5"/>
                      <a:pt x="2" y="7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2" y="7"/>
                      <a:pt x="1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6" name="Freeform 565"/>
              <p:cNvSpPr>
                <a:spLocks/>
              </p:cNvSpPr>
              <p:nvPr/>
            </p:nvSpPr>
            <p:spPr bwMode="auto">
              <a:xfrm>
                <a:off x="1542" y="2103"/>
                <a:ext cx="10" cy="26"/>
              </a:xfrm>
              <a:custGeom>
                <a:avLst/>
                <a:gdLst>
                  <a:gd name="T0" fmla="*/ 0 w 4"/>
                  <a:gd name="T1" fmla="*/ 0 h 10"/>
                  <a:gd name="T2" fmla="*/ 20 w 4"/>
                  <a:gd name="T3" fmla="*/ 47 h 10"/>
                  <a:gd name="T4" fmla="*/ 25 w 4"/>
                  <a:gd name="T5" fmla="*/ 68 h 10"/>
                  <a:gd name="T6" fmla="*/ 25 w 4"/>
                  <a:gd name="T7" fmla="*/ 68 h 10"/>
                  <a:gd name="T8" fmla="*/ 8 w 4"/>
                  <a:gd name="T9" fmla="*/ 34 h 10"/>
                  <a:gd name="T10" fmla="*/ 0 w 4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0" y="0"/>
                    </a:moveTo>
                    <a:cubicBezTo>
                      <a:pt x="0" y="2"/>
                      <a:pt x="2" y="5"/>
                      <a:pt x="3" y="7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2" y="7"/>
                      <a:pt x="1" y="5"/>
                    </a:cubicBezTo>
                    <a:cubicBezTo>
                      <a:pt x="0" y="4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7" name="Freeform 566"/>
              <p:cNvSpPr>
                <a:spLocks/>
              </p:cNvSpPr>
              <p:nvPr/>
            </p:nvSpPr>
            <p:spPr bwMode="auto">
              <a:xfrm>
                <a:off x="1529" y="2113"/>
                <a:ext cx="10" cy="24"/>
              </a:xfrm>
              <a:custGeom>
                <a:avLst/>
                <a:gdLst>
                  <a:gd name="T0" fmla="*/ 0 w 4"/>
                  <a:gd name="T1" fmla="*/ 0 h 9"/>
                  <a:gd name="T2" fmla="*/ 20 w 4"/>
                  <a:gd name="T3" fmla="*/ 43 h 9"/>
                  <a:gd name="T4" fmla="*/ 25 w 4"/>
                  <a:gd name="T5" fmla="*/ 64 h 9"/>
                  <a:gd name="T6" fmla="*/ 25 w 4"/>
                  <a:gd name="T7" fmla="*/ 64 h 9"/>
                  <a:gd name="T8" fmla="*/ 8 w 4"/>
                  <a:gd name="T9" fmla="*/ 35 h 9"/>
                  <a:gd name="T10" fmla="*/ 0 w 4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9">
                    <a:moveTo>
                      <a:pt x="0" y="0"/>
                    </a:moveTo>
                    <a:cubicBezTo>
                      <a:pt x="0" y="1"/>
                      <a:pt x="2" y="4"/>
                      <a:pt x="3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2" y="7"/>
                      <a:pt x="1" y="5"/>
                    </a:cubicBezTo>
                    <a:cubicBezTo>
                      <a:pt x="0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8" name="Freeform 567"/>
              <p:cNvSpPr>
                <a:spLocks/>
              </p:cNvSpPr>
              <p:nvPr/>
            </p:nvSpPr>
            <p:spPr bwMode="auto">
              <a:xfrm>
                <a:off x="1514" y="2127"/>
                <a:ext cx="8" cy="29"/>
              </a:xfrm>
              <a:custGeom>
                <a:avLst/>
                <a:gdLst>
                  <a:gd name="T0" fmla="*/ 8 w 3"/>
                  <a:gd name="T1" fmla="*/ 0 h 11"/>
                  <a:gd name="T2" fmla="*/ 13 w 3"/>
                  <a:gd name="T3" fmla="*/ 47 h 11"/>
                  <a:gd name="T4" fmla="*/ 21 w 3"/>
                  <a:gd name="T5" fmla="*/ 76 h 11"/>
                  <a:gd name="T6" fmla="*/ 13 w 3"/>
                  <a:gd name="T7" fmla="*/ 76 h 11"/>
                  <a:gd name="T8" fmla="*/ 8 w 3"/>
                  <a:gd name="T9" fmla="*/ 42 h 11"/>
                  <a:gd name="T10" fmla="*/ 8 w 3"/>
                  <a:gd name="T11" fmla="*/ 0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1">
                    <a:moveTo>
                      <a:pt x="1" y="0"/>
                    </a:moveTo>
                    <a:cubicBezTo>
                      <a:pt x="0" y="2"/>
                      <a:pt x="1" y="5"/>
                      <a:pt x="2" y="7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1" y="8"/>
                      <a:pt x="1" y="6"/>
                    </a:cubicBezTo>
                    <a:cubicBezTo>
                      <a:pt x="0" y="4"/>
                      <a:pt x="0" y="2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9" name="Freeform 568"/>
              <p:cNvSpPr>
                <a:spLocks/>
              </p:cNvSpPr>
              <p:nvPr/>
            </p:nvSpPr>
            <p:spPr bwMode="auto">
              <a:xfrm>
                <a:off x="1492" y="2129"/>
                <a:ext cx="22" cy="43"/>
              </a:xfrm>
              <a:custGeom>
                <a:avLst/>
                <a:gdLst>
                  <a:gd name="T0" fmla="*/ 37 w 9"/>
                  <a:gd name="T1" fmla="*/ 0 h 16"/>
                  <a:gd name="T2" fmla="*/ 49 w 9"/>
                  <a:gd name="T3" fmla="*/ 102 h 16"/>
                  <a:gd name="T4" fmla="*/ 24 w 9"/>
                  <a:gd name="T5" fmla="*/ 116 h 16"/>
                  <a:gd name="T6" fmla="*/ 17 w 9"/>
                  <a:gd name="T7" fmla="*/ 13 h 16"/>
                  <a:gd name="T8" fmla="*/ 37 w 9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6">
                    <a:moveTo>
                      <a:pt x="6" y="0"/>
                    </a:moveTo>
                    <a:cubicBezTo>
                      <a:pt x="3" y="2"/>
                      <a:pt x="9" y="13"/>
                      <a:pt x="8" y="1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0" y="4"/>
                      <a:pt x="3" y="2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0" name="Freeform 569"/>
              <p:cNvSpPr>
                <a:spLocks/>
              </p:cNvSpPr>
              <p:nvPr/>
            </p:nvSpPr>
            <p:spPr bwMode="auto">
              <a:xfrm>
                <a:off x="1502" y="2137"/>
                <a:ext cx="7" cy="27"/>
              </a:xfrm>
              <a:custGeom>
                <a:avLst/>
                <a:gdLst>
                  <a:gd name="T0" fmla="*/ 0 w 3"/>
                  <a:gd name="T1" fmla="*/ 0 h 10"/>
                  <a:gd name="T2" fmla="*/ 12 w 3"/>
                  <a:gd name="T3" fmla="*/ 43 h 10"/>
                  <a:gd name="T4" fmla="*/ 16 w 3"/>
                  <a:gd name="T5" fmla="*/ 73 h 10"/>
                  <a:gd name="T6" fmla="*/ 16 w 3"/>
                  <a:gd name="T7" fmla="*/ 73 h 10"/>
                  <a:gd name="T8" fmla="*/ 5 w 3"/>
                  <a:gd name="T9" fmla="*/ 38 h 10"/>
                  <a:gd name="T10" fmla="*/ 0 w 3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0" y="0"/>
                    </a:moveTo>
                    <a:cubicBezTo>
                      <a:pt x="0" y="1"/>
                      <a:pt x="1" y="4"/>
                      <a:pt x="2" y="6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1" y="7"/>
                      <a:pt x="1" y="5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1" name="Freeform 570"/>
              <p:cNvSpPr>
                <a:spLocks/>
              </p:cNvSpPr>
              <p:nvPr/>
            </p:nvSpPr>
            <p:spPr bwMode="auto">
              <a:xfrm>
                <a:off x="1337" y="2177"/>
                <a:ext cx="42" cy="22"/>
              </a:xfrm>
              <a:custGeom>
                <a:avLst/>
                <a:gdLst>
                  <a:gd name="T0" fmla="*/ 12 w 17"/>
                  <a:gd name="T1" fmla="*/ 0 h 8"/>
                  <a:gd name="T2" fmla="*/ 62 w 17"/>
                  <a:gd name="T3" fmla="*/ 17 h 8"/>
                  <a:gd name="T4" fmla="*/ 104 w 17"/>
                  <a:gd name="T5" fmla="*/ 39 h 8"/>
                  <a:gd name="T6" fmla="*/ 86 w 17"/>
                  <a:gd name="T7" fmla="*/ 52 h 8"/>
                  <a:gd name="T8" fmla="*/ 49 w 17"/>
                  <a:gd name="T9" fmla="*/ 39 h 8"/>
                  <a:gd name="T10" fmla="*/ 0 w 17"/>
                  <a:gd name="T11" fmla="*/ 22 h 8"/>
                  <a:gd name="T12" fmla="*/ 12 w 17"/>
                  <a:gd name="T13" fmla="*/ 0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8">
                    <a:moveTo>
                      <a:pt x="2" y="0"/>
                    </a:moveTo>
                    <a:cubicBezTo>
                      <a:pt x="3" y="0"/>
                      <a:pt x="7" y="1"/>
                      <a:pt x="10" y="2"/>
                    </a:cubicBezTo>
                    <a:cubicBezTo>
                      <a:pt x="13" y="3"/>
                      <a:pt x="17" y="5"/>
                      <a:pt x="17" y="5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0" y="6"/>
                      <a:pt x="8" y="5"/>
                    </a:cubicBezTo>
                    <a:cubicBezTo>
                      <a:pt x="4" y="3"/>
                      <a:pt x="1" y="2"/>
                      <a:pt x="0" y="3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2" name="Freeform 571"/>
              <p:cNvSpPr>
                <a:spLocks/>
              </p:cNvSpPr>
              <p:nvPr/>
            </p:nvSpPr>
            <p:spPr bwMode="auto">
              <a:xfrm>
                <a:off x="1322" y="2183"/>
                <a:ext cx="42" cy="24"/>
              </a:xfrm>
              <a:custGeom>
                <a:avLst/>
                <a:gdLst>
                  <a:gd name="T0" fmla="*/ 17 w 17"/>
                  <a:gd name="T1" fmla="*/ 8 h 9"/>
                  <a:gd name="T2" fmla="*/ 67 w 17"/>
                  <a:gd name="T3" fmla="*/ 21 h 9"/>
                  <a:gd name="T4" fmla="*/ 104 w 17"/>
                  <a:gd name="T5" fmla="*/ 43 h 9"/>
                  <a:gd name="T6" fmla="*/ 86 w 17"/>
                  <a:gd name="T7" fmla="*/ 56 h 9"/>
                  <a:gd name="T8" fmla="*/ 49 w 17"/>
                  <a:gd name="T9" fmla="*/ 43 h 9"/>
                  <a:gd name="T10" fmla="*/ 0 w 17"/>
                  <a:gd name="T11" fmla="*/ 29 h 9"/>
                  <a:gd name="T12" fmla="*/ 17 w 17"/>
                  <a:gd name="T13" fmla="*/ 8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9">
                    <a:moveTo>
                      <a:pt x="3" y="1"/>
                    </a:moveTo>
                    <a:cubicBezTo>
                      <a:pt x="4" y="0"/>
                      <a:pt x="8" y="2"/>
                      <a:pt x="11" y="3"/>
                    </a:cubicBezTo>
                    <a:cubicBezTo>
                      <a:pt x="13" y="4"/>
                      <a:pt x="17" y="6"/>
                      <a:pt x="17" y="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9"/>
                      <a:pt x="11" y="7"/>
                      <a:pt x="8" y="6"/>
                    </a:cubicBezTo>
                    <a:cubicBezTo>
                      <a:pt x="4" y="4"/>
                      <a:pt x="1" y="3"/>
                      <a:pt x="0" y="4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3" name="Freeform 572"/>
              <p:cNvSpPr>
                <a:spLocks/>
              </p:cNvSpPr>
              <p:nvPr/>
            </p:nvSpPr>
            <p:spPr bwMode="auto">
              <a:xfrm>
                <a:off x="1304" y="2196"/>
                <a:ext cx="43" cy="21"/>
              </a:xfrm>
              <a:custGeom>
                <a:avLst/>
                <a:gdLst>
                  <a:gd name="T0" fmla="*/ 20 w 17"/>
                  <a:gd name="T1" fmla="*/ 8 h 8"/>
                  <a:gd name="T2" fmla="*/ 71 w 17"/>
                  <a:gd name="T3" fmla="*/ 13 h 8"/>
                  <a:gd name="T4" fmla="*/ 109 w 17"/>
                  <a:gd name="T5" fmla="*/ 42 h 8"/>
                  <a:gd name="T6" fmla="*/ 89 w 17"/>
                  <a:gd name="T7" fmla="*/ 55 h 8"/>
                  <a:gd name="T8" fmla="*/ 51 w 17"/>
                  <a:gd name="T9" fmla="*/ 34 h 8"/>
                  <a:gd name="T10" fmla="*/ 0 w 17"/>
                  <a:gd name="T11" fmla="*/ 21 h 8"/>
                  <a:gd name="T12" fmla="*/ 20 w 17"/>
                  <a:gd name="T13" fmla="*/ 8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8">
                    <a:moveTo>
                      <a:pt x="3" y="1"/>
                    </a:moveTo>
                    <a:cubicBezTo>
                      <a:pt x="4" y="0"/>
                      <a:pt x="8" y="1"/>
                      <a:pt x="11" y="2"/>
                    </a:cubicBezTo>
                    <a:cubicBezTo>
                      <a:pt x="13" y="4"/>
                      <a:pt x="17" y="6"/>
                      <a:pt x="17" y="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8"/>
                      <a:pt x="11" y="6"/>
                      <a:pt x="8" y="5"/>
                    </a:cubicBezTo>
                    <a:cubicBezTo>
                      <a:pt x="4" y="3"/>
                      <a:pt x="1" y="3"/>
                      <a:pt x="0" y="3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4" name="Freeform 573"/>
              <p:cNvSpPr>
                <a:spLocks/>
              </p:cNvSpPr>
              <p:nvPr/>
            </p:nvSpPr>
            <p:spPr bwMode="auto">
              <a:xfrm>
                <a:off x="1292" y="2204"/>
                <a:ext cx="40" cy="24"/>
              </a:xfrm>
              <a:custGeom>
                <a:avLst/>
                <a:gdLst>
                  <a:gd name="T0" fmla="*/ 20 w 16"/>
                  <a:gd name="T1" fmla="*/ 8 h 9"/>
                  <a:gd name="T2" fmla="*/ 63 w 16"/>
                  <a:gd name="T3" fmla="*/ 21 h 9"/>
                  <a:gd name="T4" fmla="*/ 100 w 16"/>
                  <a:gd name="T5" fmla="*/ 43 h 9"/>
                  <a:gd name="T6" fmla="*/ 83 w 16"/>
                  <a:gd name="T7" fmla="*/ 56 h 9"/>
                  <a:gd name="T8" fmla="*/ 50 w 16"/>
                  <a:gd name="T9" fmla="*/ 43 h 9"/>
                  <a:gd name="T10" fmla="*/ 0 w 16"/>
                  <a:gd name="T11" fmla="*/ 29 h 9"/>
                  <a:gd name="T12" fmla="*/ 20 w 16"/>
                  <a:gd name="T13" fmla="*/ 8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9">
                    <a:moveTo>
                      <a:pt x="3" y="1"/>
                    </a:moveTo>
                    <a:cubicBezTo>
                      <a:pt x="4" y="0"/>
                      <a:pt x="7" y="2"/>
                      <a:pt x="10" y="3"/>
                    </a:cubicBezTo>
                    <a:cubicBezTo>
                      <a:pt x="12" y="4"/>
                      <a:pt x="16" y="6"/>
                      <a:pt x="16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9"/>
                      <a:pt x="10" y="7"/>
                      <a:pt x="8" y="6"/>
                    </a:cubicBezTo>
                    <a:cubicBezTo>
                      <a:pt x="3" y="4"/>
                      <a:pt x="1" y="3"/>
                      <a:pt x="0" y="4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5" name="Freeform 574"/>
              <p:cNvSpPr>
                <a:spLocks/>
              </p:cNvSpPr>
              <p:nvPr/>
            </p:nvSpPr>
            <p:spPr bwMode="auto">
              <a:xfrm>
                <a:off x="1332" y="2177"/>
                <a:ext cx="20" cy="40"/>
              </a:xfrm>
              <a:custGeom>
                <a:avLst/>
                <a:gdLst>
                  <a:gd name="T0" fmla="*/ 20 w 8"/>
                  <a:gd name="T1" fmla="*/ 107 h 15"/>
                  <a:gd name="T2" fmla="*/ 8 w 8"/>
                  <a:gd name="T3" fmla="*/ 13 h 15"/>
                  <a:gd name="T4" fmla="*/ 25 w 8"/>
                  <a:gd name="T5" fmla="*/ 0 h 15"/>
                  <a:gd name="T6" fmla="*/ 38 w 8"/>
                  <a:gd name="T7" fmla="*/ 93 h 15"/>
                  <a:gd name="T8" fmla="*/ 20 w 8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3" y="15"/>
                    </a:moveTo>
                    <a:cubicBezTo>
                      <a:pt x="5" y="13"/>
                      <a:pt x="0" y="2"/>
                      <a:pt x="1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8" y="11"/>
                      <a:pt x="6" y="13"/>
                    </a:cubicBezTo>
                    <a:lnTo>
                      <a:pt x="3" y="15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6" name="Freeform 575"/>
              <p:cNvSpPr>
                <a:spLocks/>
              </p:cNvSpPr>
              <p:nvPr/>
            </p:nvSpPr>
            <p:spPr bwMode="auto">
              <a:xfrm>
                <a:off x="1319" y="2185"/>
                <a:ext cx="20" cy="40"/>
              </a:xfrm>
              <a:custGeom>
                <a:avLst/>
                <a:gdLst>
                  <a:gd name="T0" fmla="*/ 13 w 8"/>
                  <a:gd name="T1" fmla="*/ 107 h 15"/>
                  <a:gd name="T2" fmla="*/ 8 w 8"/>
                  <a:gd name="T3" fmla="*/ 13 h 15"/>
                  <a:gd name="T4" fmla="*/ 25 w 8"/>
                  <a:gd name="T5" fmla="*/ 0 h 15"/>
                  <a:gd name="T6" fmla="*/ 33 w 8"/>
                  <a:gd name="T7" fmla="*/ 93 h 15"/>
                  <a:gd name="T8" fmla="*/ 13 w 8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2" y="15"/>
                    </a:moveTo>
                    <a:cubicBezTo>
                      <a:pt x="5" y="14"/>
                      <a:pt x="0" y="3"/>
                      <a:pt x="1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8" y="12"/>
                      <a:pt x="5" y="13"/>
                    </a:cubicBezTo>
                    <a:lnTo>
                      <a:pt x="2" y="15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7" name="Freeform 576"/>
              <p:cNvSpPr>
                <a:spLocks/>
              </p:cNvSpPr>
              <p:nvPr/>
            </p:nvSpPr>
            <p:spPr bwMode="auto">
              <a:xfrm>
                <a:off x="1274" y="2223"/>
                <a:ext cx="45" cy="16"/>
              </a:xfrm>
              <a:custGeom>
                <a:avLst/>
                <a:gdLst>
                  <a:gd name="T0" fmla="*/ 20 w 18"/>
                  <a:gd name="T1" fmla="*/ 8 h 6"/>
                  <a:gd name="T2" fmla="*/ 70 w 18"/>
                  <a:gd name="T3" fmla="*/ 8 h 6"/>
                  <a:gd name="T4" fmla="*/ 113 w 18"/>
                  <a:gd name="T5" fmla="*/ 21 h 6"/>
                  <a:gd name="T6" fmla="*/ 95 w 18"/>
                  <a:gd name="T7" fmla="*/ 35 h 6"/>
                  <a:gd name="T8" fmla="*/ 58 w 18"/>
                  <a:gd name="T9" fmla="*/ 29 h 6"/>
                  <a:gd name="T10" fmla="*/ 0 w 18"/>
                  <a:gd name="T11" fmla="*/ 21 h 6"/>
                  <a:gd name="T12" fmla="*/ 20 w 18"/>
                  <a:gd name="T13" fmla="*/ 8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3" y="1"/>
                    </a:moveTo>
                    <a:cubicBezTo>
                      <a:pt x="4" y="0"/>
                      <a:pt x="8" y="0"/>
                      <a:pt x="11" y="1"/>
                    </a:cubicBezTo>
                    <a:cubicBezTo>
                      <a:pt x="13" y="1"/>
                      <a:pt x="18" y="3"/>
                      <a:pt x="18" y="3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6"/>
                      <a:pt x="11" y="5"/>
                      <a:pt x="9" y="4"/>
                    </a:cubicBezTo>
                    <a:cubicBezTo>
                      <a:pt x="5" y="3"/>
                      <a:pt x="1" y="2"/>
                      <a:pt x="0" y="3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8" name="Freeform 577"/>
              <p:cNvSpPr>
                <a:spLocks/>
              </p:cNvSpPr>
              <p:nvPr/>
            </p:nvSpPr>
            <p:spPr bwMode="auto">
              <a:xfrm>
                <a:off x="1264" y="2233"/>
                <a:ext cx="43" cy="16"/>
              </a:xfrm>
              <a:custGeom>
                <a:avLst/>
                <a:gdLst>
                  <a:gd name="T0" fmla="*/ 20 w 17"/>
                  <a:gd name="T1" fmla="*/ 8 h 6"/>
                  <a:gd name="T2" fmla="*/ 63 w 17"/>
                  <a:gd name="T3" fmla="*/ 8 h 6"/>
                  <a:gd name="T4" fmla="*/ 109 w 17"/>
                  <a:gd name="T5" fmla="*/ 21 h 6"/>
                  <a:gd name="T6" fmla="*/ 89 w 17"/>
                  <a:gd name="T7" fmla="*/ 35 h 6"/>
                  <a:gd name="T8" fmla="*/ 51 w 17"/>
                  <a:gd name="T9" fmla="*/ 29 h 6"/>
                  <a:gd name="T10" fmla="*/ 0 w 17"/>
                  <a:gd name="T11" fmla="*/ 29 h 6"/>
                  <a:gd name="T12" fmla="*/ 20 w 17"/>
                  <a:gd name="T13" fmla="*/ 8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6">
                    <a:moveTo>
                      <a:pt x="3" y="1"/>
                    </a:moveTo>
                    <a:cubicBezTo>
                      <a:pt x="4" y="0"/>
                      <a:pt x="7" y="0"/>
                      <a:pt x="10" y="1"/>
                    </a:cubicBezTo>
                    <a:cubicBezTo>
                      <a:pt x="12" y="1"/>
                      <a:pt x="17" y="3"/>
                      <a:pt x="17" y="3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1" y="5"/>
                      <a:pt x="8" y="4"/>
                    </a:cubicBezTo>
                    <a:cubicBezTo>
                      <a:pt x="3" y="3"/>
                      <a:pt x="1" y="3"/>
                      <a:pt x="0" y="4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9" name="Freeform 578"/>
              <p:cNvSpPr>
                <a:spLocks/>
              </p:cNvSpPr>
              <p:nvPr/>
            </p:nvSpPr>
            <p:spPr bwMode="auto">
              <a:xfrm>
                <a:off x="1302" y="2196"/>
                <a:ext cx="22" cy="43"/>
              </a:xfrm>
              <a:custGeom>
                <a:avLst/>
                <a:gdLst>
                  <a:gd name="T0" fmla="*/ 24 w 9"/>
                  <a:gd name="T1" fmla="*/ 116 h 16"/>
                  <a:gd name="T2" fmla="*/ 5 w 9"/>
                  <a:gd name="T3" fmla="*/ 22 h 16"/>
                  <a:gd name="T4" fmla="*/ 24 w 9"/>
                  <a:gd name="T5" fmla="*/ 0 h 16"/>
                  <a:gd name="T6" fmla="*/ 37 w 9"/>
                  <a:gd name="T7" fmla="*/ 94 h 16"/>
                  <a:gd name="T8" fmla="*/ 24 w 9"/>
                  <a:gd name="T9" fmla="*/ 1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6">
                    <a:moveTo>
                      <a:pt x="4" y="16"/>
                    </a:moveTo>
                    <a:cubicBezTo>
                      <a:pt x="6" y="14"/>
                      <a:pt x="0" y="3"/>
                      <a:pt x="1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9" y="12"/>
                      <a:pt x="6" y="13"/>
                    </a:cubicBezTo>
                    <a:lnTo>
                      <a:pt x="4" y="16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0" name="Freeform 579"/>
              <p:cNvSpPr>
                <a:spLocks/>
              </p:cNvSpPr>
              <p:nvPr/>
            </p:nvSpPr>
            <p:spPr bwMode="auto">
              <a:xfrm>
                <a:off x="1289" y="2207"/>
                <a:ext cx="23" cy="40"/>
              </a:xfrm>
              <a:custGeom>
                <a:avLst/>
                <a:gdLst>
                  <a:gd name="T0" fmla="*/ 26 w 9"/>
                  <a:gd name="T1" fmla="*/ 107 h 15"/>
                  <a:gd name="T2" fmla="*/ 8 w 9"/>
                  <a:gd name="T3" fmla="*/ 21 h 15"/>
                  <a:gd name="T4" fmla="*/ 26 w 9"/>
                  <a:gd name="T5" fmla="*/ 0 h 15"/>
                  <a:gd name="T6" fmla="*/ 46 w 9"/>
                  <a:gd name="T7" fmla="*/ 93 h 15"/>
                  <a:gd name="T8" fmla="*/ 26 w 9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4" y="15"/>
                    </a:moveTo>
                    <a:cubicBezTo>
                      <a:pt x="6" y="14"/>
                      <a:pt x="0" y="3"/>
                      <a:pt x="1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9" y="11"/>
                      <a:pt x="7" y="13"/>
                    </a:cubicBez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1" name="Freeform 580"/>
              <p:cNvSpPr>
                <a:spLocks/>
              </p:cNvSpPr>
              <p:nvPr/>
            </p:nvSpPr>
            <p:spPr bwMode="auto">
              <a:xfrm>
                <a:off x="1252" y="2252"/>
                <a:ext cx="42" cy="13"/>
              </a:xfrm>
              <a:custGeom>
                <a:avLst/>
                <a:gdLst>
                  <a:gd name="T0" fmla="*/ 12 w 17"/>
                  <a:gd name="T1" fmla="*/ 8 h 5"/>
                  <a:gd name="T2" fmla="*/ 62 w 17"/>
                  <a:gd name="T3" fmla="*/ 0 h 5"/>
                  <a:gd name="T4" fmla="*/ 104 w 17"/>
                  <a:gd name="T5" fmla="*/ 8 h 5"/>
                  <a:gd name="T6" fmla="*/ 91 w 17"/>
                  <a:gd name="T7" fmla="*/ 26 h 5"/>
                  <a:gd name="T8" fmla="*/ 49 w 17"/>
                  <a:gd name="T9" fmla="*/ 26 h 5"/>
                  <a:gd name="T10" fmla="*/ 0 w 17"/>
                  <a:gd name="T11" fmla="*/ 26 h 5"/>
                  <a:gd name="T12" fmla="*/ 12 w 17"/>
                  <a:gd name="T13" fmla="*/ 8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5">
                    <a:moveTo>
                      <a:pt x="2" y="1"/>
                    </a:moveTo>
                    <a:cubicBezTo>
                      <a:pt x="2" y="0"/>
                      <a:pt x="6" y="0"/>
                      <a:pt x="10" y="0"/>
                    </a:cubicBezTo>
                    <a:cubicBezTo>
                      <a:pt x="12" y="0"/>
                      <a:pt x="17" y="1"/>
                      <a:pt x="17" y="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1" y="4"/>
                      <a:pt x="8" y="4"/>
                    </a:cubicBezTo>
                    <a:cubicBezTo>
                      <a:pt x="4" y="3"/>
                      <a:pt x="1" y="3"/>
                      <a:pt x="0" y="4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2" name="Freeform 581"/>
              <p:cNvSpPr>
                <a:spLocks/>
              </p:cNvSpPr>
              <p:nvPr/>
            </p:nvSpPr>
            <p:spPr bwMode="auto">
              <a:xfrm>
                <a:off x="1239" y="2265"/>
                <a:ext cx="45" cy="14"/>
              </a:xfrm>
              <a:custGeom>
                <a:avLst/>
                <a:gdLst>
                  <a:gd name="T0" fmla="*/ 20 w 18"/>
                  <a:gd name="T1" fmla="*/ 8 h 5"/>
                  <a:gd name="T2" fmla="*/ 63 w 18"/>
                  <a:gd name="T3" fmla="*/ 0 h 5"/>
                  <a:gd name="T4" fmla="*/ 113 w 18"/>
                  <a:gd name="T5" fmla="*/ 8 h 5"/>
                  <a:gd name="T6" fmla="*/ 95 w 18"/>
                  <a:gd name="T7" fmla="*/ 22 h 5"/>
                  <a:gd name="T8" fmla="*/ 58 w 18"/>
                  <a:gd name="T9" fmla="*/ 22 h 5"/>
                  <a:gd name="T10" fmla="*/ 0 w 18"/>
                  <a:gd name="T11" fmla="*/ 31 h 5"/>
                  <a:gd name="T12" fmla="*/ 20 w 18"/>
                  <a:gd name="T13" fmla="*/ 8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" h="5">
                    <a:moveTo>
                      <a:pt x="3" y="1"/>
                    </a:moveTo>
                    <a:cubicBezTo>
                      <a:pt x="4" y="0"/>
                      <a:pt x="7" y="0"/>
                      <a:pt x="10" y="0"/>
                    </a:cubicBezTo>
                    <a:cubicBezTo>
                      <a:pt x="13" y="0"/>
                      <a:pt x="18" y="1"/>
                      <a:pt x="18" y="1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5"/>
                      <a:pt x="12" y="4"/>
                      <a:pt x="9" y="3"/>
                    </a:cubicBezTo>
                    <a:cubicBezTo>
                      <a:pt x="4" y="3"/>
                      <a:pt x="1" y="3"/>
                      <a:pt x="0" y="4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3" name="Freeform 582"/>
              <p:cNvSpPr>
                <a:spLocks/>
              </p:cNvSpPr>
              <p:nvPr/>
            </p:nvSpPr>
            <p:spPr bwMode="auto">
              <a:xfrm>
                <a:off x="1274" y="2223"/>
                <a:ext cx="25" cy="40"/>
              </a:xfrm>
              <a:custGeom>
                <a:avLst/>
                <a:gdLst>
                  <a:gd name="T0" fmla="*/ 33 w 10"/>
                  <a:gd name="T1" fmla="*/ 107 h 15"/>
                  <a:gd name="T2" fmla="*/ 0 w 10"/>
                  <a:gd name="T3" fmla="*/ 21 h 15"/>
                  <a:gd name="T4" fmla="*/ 20 w 10"/>
                  <a:gd name="T5" fmla="*/ 0 h 15"/>
                  <a:gd name="T6" fmla="*/ 50 w 10"/>
                  <a:gd name="T7" fmla="*/ 93 h 15"/>
                  <a:gd name="T8" fmla="*/ 33 w 10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5" y="15"/>
                    </a:moveTo>
                    <a:cubicBezTo>
                      <a:pt x="7" y="13"/>
                      <a:pt x="0" y="4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0" y="10"/>
                      <a:pt x="8" y="13"/>
                    </a:cubicBez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4" name="Freeform 583"/>
              <p:cNvSpPr>
                <a:spLocks/>
              </p:cNvSpPr>
              <p:nvPr/>
            </p:nvSpPr>
            <p:spPr bwMode="auto">
              <a:xfrm>
                <a:off x="1264" y="2236"/>
                <a:ext cx="25" cy="40"/>
              </a:xfrm>
              <a:custGeom>
                <a:avLst/>
                <a:gdLst>
                  <a:gd name="T0" fmla="*/ 33 w 10"/>
                  <a:gd name="T1" fmla="*/ 107 h 15"/>
                  <a:gd name="T2" fmla="*/ 0 w 10"/>
                  <a:gd name="T3" fmla="*/ 21 h 15"/>
                  <a:gd name="T4" fmla="*/ 20 w 10"/>
                  <a:gd name="T5" fmla="*/ 0 h 15"/>
                  <a:gd name="T6" fmla="*/ 45 w 10"/>
                  <a:gd name="T7" fmla="*/ 85 h 15"/>
                  <a:gd name="T8" fmla="*/ 33 w 10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5" y="15"/>
                    </a:moveTo>
                    <a:cubicBezTo>
                      <a:pt x="7" y="13"/>
                      <a:pt x="0" y="3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0" y="10"/>
                      <a:pt x="7" y="12"/>
                    </a:cubicBez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5" name="Freeform 584"/>
              <p:cNvSpPr>
                <a:spLocks/>
              </p:cNvSpPr>
              <p:nvPr/>
            </p:nvSpPr>
            <p:spPr bwMode="auto">
              <a:xfrm>
                <a:off x="1232" y="2281"/>
                <a:ext cx="40" cy="19"/>
              </a:xfrm>
              <a:custGeom>
                <a:avLst/>
                <a:gdLst>
                  <a:gd name="T0" fmla="*/ 13 w 16"/>
                  <a:gd name="T1" fmla="*/ 22 h 7"/>
                  <a:gd name="T2" fmla="*/ 58 w 16"/>
                  <a:gd name="T3" fmla="*/ 8 h 7"/>
                  <a:gd name="T4" fmla="*/ 100 w 16"/>
                  <a:gd name="T5" fmla="*/ 0 h 7"/>
                  <a:gd name="T6" fmla="*/ 95 w 16"/>
                  <a:gd name="T7" fmla="*/ 30 h 7"/>
                  <a:gd name="T8" fmla="*/ 50 w 16"/>
                  <a:gd name="T9" fmla="*/ 30 h 7"/>
                  <a:gd name="T10" fmla="*/ 0 w 16"/>
                  <a:gd name="T11" fmla="*/ 52 h 7"/>
                  <a:gd name="T12" fmla="*/ 13 w 16"/>
                  <a:gd name="T13" fmla="*/ 22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7">
                    <a:moveTo>
                      <a:pt x="2" y="3"/>
                    </a:moveTo>
                    <a:cubicBezTo>
                      <a:pt x="2" y="2"/>
                      <a:pt x="6" y="1"/>
                      <a:pt x="9" y="1"/>
                    </a:cubicBezTo>
                    <a:cubicBezTo>
                      <a:pt x="12" y="1"/>
                      <a:pt x="16" y="0"/>
                      <a:pt x="16" y="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1" y="4"/>
                      <a:pt x="8" y="4"/>
                    </a:cubicBezTo>
                    <a:cubicBezTo>
                      <a:pt x="4" y="5"/>
                      <a:pt x="0" y="6"/>
                      <a:pt x="0" y="7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6" name="Freeform 585"/>
              <p:cNvSpPr>
                <a:spLocks/>
              </p:cNvSpPr>
              <p:nvPr/>
            </p:nvSpPr>
            <p:spPr bwMode="auto">
              <a:xfrm>
                <a:off x="1224" y="2295"/>
                <a:ext cx="43" cy="18"/>
              </a:xfrm>
              <a:custGeom>
                <a:avLst/>
                <a:gdLst>
                  <a:gd name="T0" fmla="*/ 13 w 17"/>
                  <a:gd name="T1" fmla="*/ 21 h 7"/>
                  <a:gd name="T2" fmla="*/ 58 w 17"/>
                  <a:gd name="T3" fmla="*/ 8 h 7"/>
                  <a:gd name="T4" fmla="*/ 109 w 17"/>
                  <a:gd name="T5" fmla="*/ 0 h 7"/>
                  <a:gd name="T6" fmla="*/ 96 w 17"/>
                  <a:gd name="T7" fmla="*/ 21 h 7"/>
                  <a:gd name="T8" fmla="*/ 58 w 17"/>
                  <a:gd name="T9" fmla="*/ 26 h 7"/>
                  <a:gd name="T10" fmla="*/ 0 w 17"/>
                  <a:gd name="T11" fmla="*/ 46 h 7"/>
                  <a:gd name="T12" fmla="*/ 13 w 17"/>
                  <a:gd name="T13" fmla="*/ 21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7">
                    <a:moveTo>
                      <a:pt x="2" y="3"/>
                    </a:moveTo>
                    <a:cubicBezTo>
                      <a:pt x="2" y="2"/>
                      <a:pt x="6" y="1"/>
                      <a:pt x="9" y="1"/>
                    </a:cubicBezTo>
                    <a:cubicBezTo>
                      <a:pt x="12" y="1"/>
                      <a:pt x="17" y="0"/>
                      <a:pt x="17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5"/>
                      <a:pt x="11" y="4"/>
                      <a:pt x="9" y="4"/>
                    </a:cubicBezTo>
                    <a:cubicBezTo>
                      <a:pt x="4" y="5"/>
                      <a:pt x="0" y="6"/>
                      <a:pt x="0" y="7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7" name="Freeform 586"/>
              <p:cNvSpPr>
                <a:spLocks/>
              </p:cNvSpPr>
              <p:nvPr/>
            </p:nvSpPr>
            <p:spPr bwMode="auto">
              <a:xfrm>
                <a:off x="1249" y="2255"/>
                <a:ext cx="28" cy="37"/>
              </a:xfrm>
              <a:custGeom>
                <a:avLst/>
                <a:gdLst>
                  <a:gd name="T0" fmla="*/ 46 w 11"/>
                  <a:gd name="T1" fmla="*/ 98 h 14"/>
                  <a:gd name="T2" fmla="*/ 8 w 11"/>
                  <a:gd name="T3" fmla="*/ 21 h 14"/>
                  <a:gd name="T4" fmla="*/ 20 w 11"/>
                  <a:gd name="T5" fmla="*/ 0 h 14"/>
                  <a:gd name="T6" fmla="*/ 59 w 11"/>
                  <a:gd name="T7" fmla="*/ 77 h 14"/>
                  <a:gd name="T8" fmla="*/ 46 w 11"/>
                  <a:gd name="T9" fmla="*/ 98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7" y="14"/>
                    </a:moveTo>
                    <a:cubicBezTo>
                      <a:pt x="9" y="12"/>
                      <a:pt x="0" y="4"/>
                      <a:pt x="1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1" y="9"/>
                      <a:pt x="9" y="11"/>
                    </a:cubicBezTo>
                    <a:lnTo>
                      <a:pt x="7" y="14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8" name="Freeform 587"/>
              <p:cNvSpPr>
                <a:spLocks/>
              </p:cNvSpPr>
              <p:nvPr/>
            </p:nvSpPr>
            <p:spPr bwMode="auto">
              <a:xfrm>
                <a:off x="1237" y="2265"/>
                <a:ext cx="32" cy="40"/>
              </a:xfrm>
              <a:custGeom>
                <a:avLst/>
                <a:gdLst>
                  <a:gd name="T0" fmla="*/ 54 w 13"/>
                  <a:gd name="T1" fmla="*/ 107 h 15"/>
                  <a:gd name="T2" fmla="*/ 5 w 13"/>
                  <a:gd name="T3" fmla="*/ 29 h 15"/>
                  <a:gd name="T4" fmla="*/ 25 w 13"/>
                  <a:gd name="T5" fmla="*/ 0 h 15"/>
                  <a:gd name="T6" fmla="*/ 66 w 13"/>
                  <a:gd name="T7" fmla="*/ 85 h 15"/>
                  <a:gd name="T8" fmla="*/ 54 w 13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9" y="15"/>
                    </a:moveTo>
                    <a:cubicBezTo>
                      <a:pt x="11" y="13"/>
                      <a:pt x="0" y="5"/>
                      <a:pt x="1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13" y="10"/>
                      <a:pt x="11" y="12"/>
                    </a:cubicBezTo>
                    <a:lnTo>
                      <a:pt x="9" y="15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9" name="Freeform 588"/>
              <p:cNvSpPr>
                <a:spLocks/>
              </p:cNvSpPr>
              <p:nvPr/>
            </p:nvSpPr>
            <p:spPr bwMode="auto">
              <a:xfrm>
                <a:off x="1324" y="2193"/>
                <a:ext cx="5" cy="27"/>
              </a:xfrm>
              <a:custGeom>
                <a:avLst/>
                <a:gdLst>
                  <a:gd name="T0" fmla="*/ 13 w 2"/>
                  <a:gd name="T1" fmla="*/ 73 h 10"/>
                  <a:gd name="T2" fmla="*/ 8 w 2"/>
                  <a:gd name="T3" fmla="*/ 22 h 10"/>
                  <a:gd name="T4" fmla="*/ 0 w 2"/>
                  <a:gd name="T5" fmla="*/ 0 h 10"/>
                  <a:gd name="T6" fmla="*/ 0 w 2"/>
                  <a:gd name="T7" fmla="*/ 0 h 10"/>
                  <a:gd name="T8" fmla="*/ 13 w 2"/>
                  <a:gd name="T9" fmla="*/ 38 h 10"/>
                  <a:gd name="T10" fmla="*/ 13 w 2"/>
                  <a:gd name="T11" fmla="*/ 73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10">
                    <a:moveTo>
                      <a:pt x="2" y="10"/>
                    </a:moveTo>
                    <a:cubicBezTo>
                      <a:pt x="2" y="8"/>
                      <a:pt x="1" y="5"/>
                      <a:pt x="1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3"/>
                      <a:pt x="2" y="5"/>
                    </a:cubicBezTo>
                    <a:cubicBezTo>
                      <a:pt x="2" y="7"/>
                      <a:pt x="2" y="8"/>
                      <a:pt x="2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0" name="Freeform 589"/>
              <p:cNvSpPr>
                <a:spLocks/>
              </p:cNvSpPr>
              <p:nvPr/>
            </p:nvSpPr>
            <p:spPr bwMode="auto">
              <a:xfrm>
                <a:off x="1307" y="2204"/>
                <a:ext cx="7" cy="27"/>
              </a:xfrm>
              <a:custGeom>
                <a:avLst/>
                <a:gdLst>
                  <a:gd name="T0" fmla="*/ 16 w 3"/>
                  <a:gd name="T1" fmla="*/ 73 h 10"/>
                  <a:gd name="T2" fmla="*/ 5 w 3"/>
                  <a:gd name="T3" fmla="*/ 30 h 10"/>
                  <a:gd name="T4" fmla="*/ 0 w 3"/>
                  <a:gd name="T5" fmla="*/ 0 h 10"/>
                  <a:gd name="T6" fmla="*/ 0 w 3"/>
                  <a:gd name="T7" fmla="*/ 0 h 10"/>
                  <a:gd name="T8" fmla="*/ 12 w 3"/>
                  <a:gd name="T9" fmla="*/ 38 h 10"/>
                  <a:gd name="T10" fmla="*/ 16 w 3"/>
                  <a:gd name="T11" fmla="*/ 73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3" y="10"/>
                    </a:moveTo>
                    <a:cubicBezTo>
                      <a:pt x="3" y="9"/>
                      <a:pt x="2" y="6"/>
                      <a:pt x="1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3"/>
                      <a:pt x="2" y="5"/>
                    </a:cubicBezTo>
                    <a:cubicBezTo>
                      <a:pt x="3" y="7"/>
                      <a:pt x="3" y="8"/>
                      <a:pt x="3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1" name="Freeform 590"/>
              <p:cNvSpPr>
                <a:spLocks/>
              </p:cNvSpPr>
              <p:nvPr/>
            </p:nvSpPr>
            <p:spPr bwMode="auto">
              <a:xfrm>
                <a:off x="1294" y="2215"/>
                <a:ext cx="8" cy="26"/>
              </a:xfrm>
              <a:custGeom>
                <a:avLst/>
                <a:gdLst>
                  <a:gd name="T0" fmla="*/ 21 w 3"/>
                  <a:gd name="T1" fmla="*/ 68 h 10"/>
                  <a:gd name="T2" fmla="*/ 8 w 3"/>
                  <a:gd name="T3" fmla="*/ 21 h 10"/>
                  <a:gd name="T4" fmla="*/ 0 w 3"/>
                  <a:gd name="T5" fmla="*/ 0 h 10"/>
                  <a:gd name="T6" fmla="*/ 0 w 3"/>
                  <a:gd name="T7" fmla="*/ 0 h 10"/>
                  <a:gd name="T8" fmla="*/ 21 w 3"/>
                  <a:gd name="T9" fmla="*/ 34 h 10"/>
                  <a:gd name="T10" fmla="*/ 21 w 3"/>
                  <a:gd name="T11" fmla="*/ 68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3" y="10"/>
                    </a:moveTo>
                    <a:cubicBezTo>
                      <a:pt x="3" y="8"/>
                      <a:pt x="2" y="6"/>
                      <a:pt x="1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" y="3"/>
                      <a:pt x="3" y="5"/>
                    </a:cubicBezTo>
                    <a:cubicBezTo>
                      <a:pt x="3" y="7"/>
                      <a:pt x="3" y="8"/>
                      <a:pt x="3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2" name="Freeform 591"/>
              <p:cNvSpPr>
                <a:spLocks/>
              </p:cNvSpPr>
              <p:nvPr/>
            </p:nvSpPr>
            <p:spPr bwMode="auto">
              <a:xfrm>
                <a:off x="1277" y="2233"/>
                <a:ext cx="12" cy="24"/>
              </a:xfrm>
              <a:custGeom>
                <a:avLst/>
                <a:gdLst>
                  <a:gd name="T0" fmla="*/ 29 w 5"/>
                  <a:gd name="T1" fmla="*/ 64 h 9"/>
                  <a:gd name="T2" fmla="*/ 12 w 5"/>
                  <a:gd name="T3" fmla="*/ 21 h 9"/>
                  <a:gd name="T4" fmla="*/ 0 w 5"/>
                  <a:gd name="T5" fmla="*/ 0 h 9"/>
                  <a:gd name="T6" fmla="*/ 0 w 5"/>
                  <a:gd name="T7" fmla="*/ 0 h 9"/>
                  <a:gd name="T8" fmla="*/ 17 w 5"/>
                  <a:gd name="T9" fmla="*/ 29 h 9"/>
                  <a:gd name="T10" fmla="*/ 29 w 5"/>
                  <a:gd name="T11" fmla="*/ 64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9">
                    <a:moveTo>
                      <a:pt x="5" y="9"/>
                    </a:moveTo>
                    <a:cubicBezTo>
                      <a:pt x="5" y="7"/>
                      <a:pt x="3" y="5"/>
                      <a:pt x="2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" y="2"/>
                      <a:pt x="3" y="4"/>
                    </a:cubicBezTo>
                    <a:cubicBezTo>
                      <a:pt x="5" y="6"/>
                      <a:pt x="5" y="7"/>
                      <a:pt x="5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3" name="Freeform 592"/>
              <p:cNvSpPr>
                <a:spLocks/>
              </p:cNvSpPr>
              <p:nvPr/>
            </p:nvSpPr>
            <p:spPr bwMode="auto">
              <a:xfrm>
                <a:off x="1267" y="2244"/>
                <a:ext cx="12" cy="27"/>
              </a:xfrm>
              <a:custGeom>
                <a:avLst/>
                <a:gdLst>
                  <a:gd name="T0" fmla="*/ 29 w 5"/>
                  <a:gd name="T1" fmla="*/ 65 h 10"/>
                  <a:gd name="T2" fmla="*/ 12 w 5"/>
                  <a:gd name="T3" fmla="*/ 22 h 10"/>
                  <a:gd name="T4" fmla="*/ 0 w 5"/>
                  <a:gd name="T5" fmla="*/ 0 h 10"/>
                  <a:gd name="T6" fmla="*/ 0 w 5"/>
                  <a:gd name="T7" fmla="*/ 0 h 10"/>
                  <a:gd name="T8" fmla="*/ 17 w 5"/>
                  <a:gd name="T9" fmla="*/ 30 h 10"/>
                  <a:gd name="T10" fmla="*/ 29 w 5"/>
                  <a:gd name="T11" fmla="*/ 73 h 10"/>
                  <a:gd name="T12" fmla="*/ 29 w 5"/>
                  <a:gd name="T13" fmla="*/ 65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10">
                    <a:moveTo>
                      <a:pt x="5" y="9"/>
                    </a:moveTo>
                    <a:cubicBezTo>
                      <a:pt x="5" y="8"/>
                      <a:pt x="3" y="5"/>
                      <a:pt x="2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" y="3"/>
                      <a:pt x="3" y="4"/>
                    </a:cubicBezTo>
                    <a:cubicBezTo>
                      <a:pt x="5" y="6"/>
                      <a:pt x="5" y="8"/>
                      <a:pt x="5" y="10"/>
                    </a:cubicBez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4" name="Freeform 593"/>
              <p:cNvSpPr>
                <a:spLocks/>
              </p:cNvSpPr>
              <p:nvPr/>
            </p:nvSpPr>
            <p:spPr bwMode="auto">
              <a:xfrm>
                <a:off x="1254" y="2263"/>
                <a:ext cx="15" cy="24"/>
              </a:xfrm>
              <a:custGeom>
                <a:avLst/>
                <a:gdLst>
                  <a:gd name="T0" fmla="*/ 38 w 6"/>
                  <a:gd name="T1" fmla="*/ 64 h 9"/>
                  <a:gd name="T2" fmla="*/ 13 w 6"/>
                  <a:gd name="T3" fmla="*/ 21 h 9"/>
                  <a:gd name="T4" fmla="*/ 0 w 6"/>
                  <a:gd name="T5" fmla="*/ 0 h 9"/>
                  <a:gd name="T6" fmla="*/ 0 w 6"/>
                  <a:gd name="T7" fmla="*/ 0 h 9"/>
                  <a:gd name="T8" fmla="*/ 20 w 6"/>
                  <a:gd name="T9" fmla="*/ 29 h 9"/>
                  <a:gd name="T10" fmla="*/ 38 w 6"/>
                  <a:gd name="T11" fmla="*/ 64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9">
                    <a:moveTo>
                      <a:pt x="6" y="9"/>
                    </a:moveTo>
                    <a:cubicBezTo>
                      <a:pt x="5" y="7"/>
                      <a:pt x="3" y="5"/>
                      <a:pt x="2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" y="2"/>
                      <a:pt x="3" y="4"/>
                    </a:cubicBezTo>
                    <a:cubicBezTo>
                      <a:pt x="5" y="6"/>
                      <a:pt x="5" y="7"/>
                      <a:pt x="6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" name="Freeform 594"/>
              <p:cNvSpPr>
                <a:spLocks/>
              </p:cNvSpPr>
              <p:nvPr/>
            </p:nvSpPr>
            <p:spPr bwMode="auto">
              <a:xfrm>
                <a:off x="1244" y="2279"/>
                <a:ext cx="15" cy="21"/>
              </a:xfrm>
              <a:custGeom>
                <a:avLst/>
                <a:gdLst>
                  <a:gd name="T0" fmla="*/ 38 w 6"/>
                  <a:gd name="T1" fmla="*/ 55 h 8"/>
                  <a:gd name="T2" fmla="*/ 13 w 6"/>
                  <a:gd name="T3" fmla="*/ 13 h 8"/>
                  <a:gd name="T4" fmla="*/ 0 w 6"/>
                  <a:gd name="T5" fmla="*/ 0 h 8"/>
                  <a:gd name="T6" fmla="*/ 0 w 6"/>
                  <a:gd name="T7" fmla="*/ 0 h 8"/>
                  <a:gd name="T8" fmla="*/ 25 w 6"/>
                  <a:gd name="T9" fmla="*/ 21 h 8"/>
                  <a:gd name="T10" fmla="*/ 38 w 6"/>
                  <a:gd name="T11" fmla="*/ 55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6" y="8"/>
                    </a:moveTo>
                    <a:cubicBezTo>
                      <a:pt x="5" y="6"/>
                      <a:pt x="4" y="4"/>
                      <a:pt x="2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5"/>
                      <a:pt x="5" y="6"/>
                      <a:pt x="6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" name="Freeform 595"/>
              <p:cNvSpPr>
                <a:spLocks/>
              </p:cNvSpPr>
              <p:nvPr/>
            </p:nvSpPr>
            <p:spPr bwMode="auto">
              <a:xfrm>
                <a:off x="1337" y="2185"/>
                <a:ext cx="5" cy="27"/>
              </a:xfrm>
              <a:custGeom>
                <a:avLst/>
                <a:gdLst>
                  <a:gd name="T0" fmla="*/ 13 w 2"/>
                  <a:gd name="T1" fmla="*/ 73 h 10"/>
                  <a:gd name="T2" fmla="*/ 8 w 2"/>
                  <a:gd name="T3" fmla="*/ 22 h 10"/>
                  <a:gd name="T4" fmla="*/ 0 w 2"/>
                  <a:gd name="T5" fmla="*/ 0 h 10"/>
                  <a:gd name="T6" fmla="*/ 0 w 2"/>
                  <a:gd name="T7" fmla="*/ 0 h 10"/>
                  <a:gd name="T8" fmla="*/ 13 w 2"/>
                  <a:gd name="T9" fmla="*/ 38 h 10"/>
                  <a:gd name="T10" fmla="*/ 13 w 2"/>
                  <a:gd name="T11" fmla="*/ 73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10">
                    <a:moveTo>
                      <a:pt x="2" y="10"/>
                    </a:moveTo>
                    <a:cubicBezTo>
                      <a:pt x="2" y="8"/>
                      <a:pt x="1" y="5"/>
                      <a:pt x="1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2"/>
                      <a:pt x="2" y="5"/>
                    </a:cubicBezTo>
                    <a:cubicBezTo>
                      <a:pt x="2" y="7"/>
                      <a:pt x="2" y="8"/>
                      <a:pt x="2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" name="Freeform 596"/>
              <p:cNvSpPr>
                <a:spLocks/>
              </p:cNvSpPr>
              <p:nvPr/>
            </p:nvSpPr>
            <p:spPr bwMode="auto">
              <a:xfrm>
                <a:off x="1382" y="2143"/>
                <a:ext cx="42" cy="10"/>
              </a:xfrm>
              <a:custGeom>
                <a:avLst/>
                <a:gdLst>
                  <a:gd name="T0" fmla="*/ 91 w 17"/>
                  <a:gd name="T1" fmla="*/ 20 h 4"/>
                  <a:gd name="T2" fmla="*/ 42 w 17"/>
                  <a:gd name="T3" fmla="*/ 25 h 4"/>
                  <a:gd name="T4" fmla="*/ 0 w 17"/>
                  <a:gd name="T5" fmla="*/ 25 h 4"/>
                  <a:gd name="T6" fmla="*/ 12 w 17"/>
                  <a:gd name="T7" fmla="*/ 8 h 4"/>
                  <a:gd name="T8" fmla="*/ 49 w 17"/>
                  <a:gd name="T9" fmla="*/ 8 h 4"/>
                  <a:gd name="T10" fmla="*/ 104 w 17"/>
                  <a:gd name="T11" fmla="*/ 0 h 4"/>
                  <a:gd name="T12" fmla="*/ 91 w 17"/>
                  <a:gd name="T13" fmla="*/ 2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4">
                    <a:moveTo>
                      <a:pt x="15" y="3"/>
                    </a:moveTo>
                    <a:cubicBezTo>
                      <a:pt x="14" y="4"/>
                      <a:pt x="10" y="4"/>
                      <a:pt x="7" y="4"/>
                    </a:cubicBezTo>
                    <a:cubicBezTo>
                      <a:pt x="4" y="4"/>
                      <a:pt x="0" y="4"/>
                      <a:pt x="0" y="4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5" y="1"/>
                      <a:pt x="8" y="1"/>
                    </a:cubicBezTo>
                    <a:cubicBezTo>
                      <a:pt x="13" y="1"/>
                      <a:pt x="16" y="1"/>
                      <a:pt x="17" y="0"/>
                    </a:cubicBezTo>
                    <a:lnTo>
                      <a:pt x="15" y="3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" name="Freeform 597"/>
              <p:cNvSpPr>
                <a:spLocks/>
              </p:cNvSpPr>
              <p:nvPr/>
            </p:nvSpPr>
            <p:spPr bwMode="auto">
              <a:xfrm>
                <a:off x="1392" y="2127"/>
                <a:ext cx="40" cy="13"/>
              </a:xfrm>
              <a:custGeom>
                <a:avLst/>
                <a:gdLst>
                  <a:gd name="T0" fmla="*/ 88 w 16"/>
                  <a:gd name="T1" fmla="*/ 26 h 5"/>
                  <a:gd name="T2" fmla="*/ 45 w 16"/>
                  <a:gd name="T3" fmla="*/ 34 h 5"/>
                  <a:gd name="T4" fmla="*/ 0 w 16"/>
                  <a:gd name="T5" fmla="*/ 34 h 5"/>
                  <a:gd name="T6" fmla="*/ 13 w 16"/>
                  <a:gd name="T7" fmla="*/ 13 h 5"/>
                  <a:gd name="T8" fmla="*/ 50 w 16"/>
                  <a:gd name="T9" fmla="*/ 13 h 5"/>
                  <a:gd name="T10" fmla="*/ 100 w 16"/>
                  <a:gd name="T11" fmla="*/ 0 h 5"/>
                  <a:gd name="T12" fmla="*/ 88 w 16"/>
                  <a:gd name="T13" fmla="*/ 26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5">
                    <a:moveTo>
                      <a:pt x="14" y="4"/>
                    </a:moveTo>
                    <a:cubicBezTo>
                      <a:pt x="13" y="5"/>
                      <a:pt x="10" y="5"/>
                      <a:pt x="7" y="5"/>
                    </a:cubicBezTo>
                    <a:cubicBezTo>
                      <a:pt x="4" y="5"/>
                      <a:pt x="0" y="5"/>
                      <a:pt x="0" y="5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5" y="2"/>
                      <a:pt x="8" y="2"/>
                    </a:cubicBezTo>
                    <a:cubicBezTo>
                      <a:pt x="13" y="2"/>
                      <a:pt x="15" y="1"/>
                      <a:pt x="16" y="0"/>
                    </a:cubicBezTo>
                    <a:lnTo>
                      <a:pt x="14" y="4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" name="Freeform 598"/>
              <p:cNvSpPr>
                <a:spLocks/>
              </p:cNvSpPr>
              <p:nvPr/>
            </p:nvSpPr>
            <p:spPr bwMode="auto">
              <a:xfrm>
                <a:off x="1402" y="2105"/>
                <a:ext cx="37" cy="16"/>
              </a:xfrm>
              <a:custGeom>
                <a:avLst/>
                <a:gdLst>
                  <a:gd name="T0" fmla="*/ 86 w 15"/>
                  <a:gd name="T1" fmla="*/ 21 h 6"/>
                  <a:gd name="T2" fmla="*/ 42 w 15"/>
                  <a:gd name="T3" fmla="*/ 35 h 6"/>
                  <a:gd name="T4" fmla="*/ 0 w 15"/>
                  <a:gd name="T5" fmla="*/ 43 h 6"/>
                  <a:gd name="T6" fmla="*/ 5 w 15"/>
                  <a:gd name="T7" fmla="*/ 21 h 6"/>
                  <a:gd name="T8" fmla="*/ 42 w 15"/>
                  <a:gd name="T9" fmla="*/ 8 h 6"/>
                  <a:gd name="T10" fmla="*/ 91 w 15"/>
                  <a:gd name="T11" fmla="*/ 0 h 6"/>
                  <a:gd name="T12" fmla="*/ 86 w 15"/>
                  <a:gd name="T13" fmla="*/ 21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6">
                    <a:moveTo>
                      <a:pt x="14" y="3"/>
                    </a:moveTo>
                    <a:cubicBezTo>
                      <a:pt x="13" y="4"/>
                      <a:pt x="10" y="4"/>
                      <a:pt x="7" y="5"/>
                    </a:cubicBezTo>
                    <a:cubicBezTo>
                      <a:pt x="5" y="5"/>
                      <a:pt x="0" y="6"/>
                      <a:pt x="0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5" y="2"/>
                      <a:pt x="7" y="1"/>
                    </a:cubicBezTo>
                    <a:cubicBezTo>
                      <a:pt x="12" y="0"/>
                      <a:pt x="14" y="1"/>
                      <a:pt x="15" y="0"/>
                    </a:cubicBezTo>
                    <a:lnTo>
                      <a:pt x="14" y="3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" name="Freeform 599"/>
              <p:cNvSpPr>
                <a:spLocks/>
              </p:cNvSpPr>
              <p:nvPr/>
            </p:nvSpPr>
            <p:spPr bwMode="auto">
              <a:xfrm>
                <a:off x="1409" y="2084"/>
                <a:ext cx="38" cy="27"/>
              </a:xfrm>
              <a:custGeom>
                <a:avLst/>
                <a:gdLst>
                  <a:gd name="T0" fmla="*/ 89 w 15"/>
                  <a:gd name="T1" fmla="*/ 30 h 10"/>
                  <a:gd name="T2" fmla="*/ 46 w 15"/>
                  <a:gd name="T3" fmla="*/ 59 h 10"/>
                  <a:gd name="T4" fmla="*/ 0 w 15"/>
                  <a:gd name="T5" fmla="*/ 73 h 10"/>
                  <a:gd name="T6" fmla="*/ 8 w 15"/>
                  <a:gd name="T7" fmla="*/ 43 h 10"/>
                  <a:gd name="T8" fmla="*/ 46 w 15"/>
                  <a:gd name="T9" fmla="*/ 30 h 10"/>
                  <a:gd name="T10" fmla="*/ 96 w 15"/>
                  <a:gd name="T11" fmla="*/ 0 h 10"/>
                  <a:gd name="T12" fmla="*/ 89 w 15"/>
                  <a:gd name="T13" fmla="*/ 30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10">
                    <a:moveTo>
                      <a:pt x="14" y="4"/>
                    </a:moveTo>
                    <a:cubicBezTo>
                      <a:pt x="13" y="5"/>
                      <a:pt x="10" y="7"/>
                      <a:pt x="7" y="8"/>
                    </a:cubicBezTo>
                    <a:cubicBezTo>
                      <a:pt x="4" y="8"/>
                      <a:pt x="0" y="10"/>
                      <a:pt x="0" y="1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4" y="5"/>
                      <a:pt x="7" y="4"/>
                    </a:cubicBezTo>
                    <a:cubicBezTo>
                      <a:pt x="11" y="3"/>
                      <a:pt x="14" y="1"/>
                      <a:pt x="15" y="0"/>
                    </a:cubicBezTo>
                    <a:lnTo>
                      <a:pt x="14" y="4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1" name="Freeform 600"/>
              <p:cNvSpPr>
                <a:spLocks/>
              </p:cNvSpPr>
              <p:nvPr/>
            </p:nvSpPr>
            <p:spPr bwMode="auto">
              <a:xfrm>
                <a:off x="1397" y="2113"/>
                <a:ext cx="27" cy="38"/>
              </a:xfrm>
              <a:custGeom>
                <a:avLst/>
                <a:gdLst>
                  <a:gd name="T0" fmla="*/ 17 w 11"/>
                  <a:gd name="T1" fmla="*/ 0 h 14"/>
                  <a:gd name="T2" fmla="*/ 66 w 11"/>
                  <a:gd name="T3" fmla="*/ 81 h 14"/>
                  <a:gd name="T4" fmla="*/ 54 w 11"/>
                  <a:gd name="T5" fmla="*/ 103 h 14"/>
                  <a:gd name="T6" fmla="*/ 5 w 11"/>
                  <a:gd name="T7" fmla="*/ 22 h 14"/>
                  <a:gd name="T8" fmla="*/ 17 w 11"/>
                  <a:gd name="T9" fmla="*/ 0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3" y="0"/>
                    </a:moveTo>
                    <a:cubicBezTo>
                      <a:pt x="2" y="2"/>
                      <a:pt x="11" y="10"/>
                      <a:pt x="11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3"/>
                      <a:pt x="0" y="6"/>
                      <a:pt x="1" y="3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2" name="Freeform 601"/>
              <p:cNvSpPr>
                <a:spLocks/>
              </p:cNvSpPr>
              <p:nvPr/>
            </p:nvSpPr>
            <p:spPr bwMode="auto">
              <a:xfrm>
                <a:off x="1404" y="2100"/>
                <a:ext cx="28" cy="37"/>
              </a:xfrm>
              <a:custGeom>
                <a:avLst/>
                <a:gdLst>
                  <a:gd name="T0" fmla="*/ 20 w 11"/>
                  <a:gd name="T1" fmla="*/ 0 h 14"/>
                  <a:gd name="T2" fmla="*/ 71 w 11"/>
                  <a:gd name="T3" fmla="*/ 69 h 14"/>
                  <a:gd name="T4" fmla="*/ 59 w 11"/>
                  <a:gd name="T5" fmla="*/ 98 h 14"/>
                  <a:gd name="T6" fmla="*/ 8 w 11"/>
                  <a:gd name="T7" fmla="*/ 21 h 14"/>
                  <a:gd name="T8" fmla="*/ 20 w 11"/>
                  <a:gd name="T9" fmla="*/ 0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3" y="0"/>
                    </a:moveTo>
                    <a:cubicBezTo>
                      <a:pt x="2" y="2"/>
                      <a:pt x="11" y="9"/>
                      <a:pt x="11" y="10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3"/>
                      <a:pt x="0" y="6"/>
                      <a:pt x="1" y="3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3" name="Freeform 602"/>
              <p:cNvSpPr>
                <a:spLocks/>
              </p:cNvSpPr>
              <p:nvPr/>
            </p:nvSpPr>
            <p:spPr bwMode="auto">
              <a:xfrm>
                <a:off x="1412" y="2105"/>
                <a:ext cx="17" cy="22"/>
              </a:xfrm>
              <a:custGeom>
                <a:avLst/>
                <a:gdLst>
                  <a:gd name="T0" fmla="*/ 0 w 7"/>
                  <a:gd name="T1" fmla="*/ 0 h 8"/>
                  <a:gd name="T2" fmla="*/ 24 w 7"/>
                  <a:gd name="T3" fmla="*/ 47 h 8"/>
                  <a:gd name="T4" fmla="*/ 41 w 7"/>
                  <a:gd name="T5" fmla="*/ 61 h 8"/>
                  <a:gd name="T6" fmla="*/ 41 w 7"/>
                  <a:gd name="T7" fmla="*/ 61 h 8"/>
                  <a:gd name="T8" fmla="*/ 17 w 7"/>
                  <a:gd name="T9" fmla="*/ 39 h 8"/>
                  <a:gd name="T10" fmla="*/ 0 w 7"/>
                  <a:gd name="T11" fmla="*/ 0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0" y="0"/>
                    </a:moveTo>
                    <a:cubicBezTo>
                      <a:pt x="1" y="2"/>
                      <a:pt x="3" y="4"/>
                      <a:pt x="4" y="6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4" y="6"/>
                      <a:pt x="3" y="5"/>
                    </a:cubicBezTo>
                    <a:cubicBezTo>
                      <a:pt x="1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4" name="Freeform 603"/>
              <p:cNvSpPr>
                <a:spLocks/>
              </p:cNvSpPr>
              <p:nvPr/>
            </p:nvSpPr>
            <p:spPr bwMode="auto">
              <a:xfrm>
                <a:off x="1402" y="2119"/>
                <a:ext cx="17" cy="21"/>
              </a:xfrm>
              <a:custGeom>
                <a:avLst/>
                <a:gdLst>
                  <a:gd name="T0" fmla="*/ 0 w 7"/>
                  <a:gd name="T1" fmla="*/ 0 h 8"/>
                  <a:gd name="T2" fmla="*/ 29 w 7"/>
                  <a:gd name="T3" fmla="*/ 42 h 8"/>
                  <a:gd name="T4" fmla="*/ 41 w 7"/>
                  <a:gd name="T5" fmla="*/ 55 h 8"/>
                  <a:gd name="T6" fmla="*/ 41 w 7"/>
                  <a:gd name="T7" fmla="*/ 55 h 8"/>
                  <a:gd name="T8" fmla="*/ 17 w 7"/>
                  <a:gd name="T9" fmla="*/ 34 h 8"/>
                  <a:gd name="T10" fmla="*/ 0 w 7"/>
                  <a:gd name="T11" fmla="*/ 0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0" y="0"/>
                    </a:moveTo>
                    <a:cubicBezTo>
                      <a:pt x="1" y="2"/>
                      <a:pt x="3" y="4"/>
                      <a:pt x="5" y="6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5" y="6"/>
                      <a:pt x="3" y="5"/>
                    </a:cubicBezTo>
                    <a:cubicBezTo>
                      <a:pt x="2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5" name="Freeform 604"/>
              <p:cNvSpPr>
                <a:spLocks/>
              </p:cNvSpPr>
              <p:nvPr/>
            </p:nvSpPr>
            <p:spPr bwMode="auto">
              <a:xfrm>
                <a:off x="1412" y="2079"/>
                <a:ext cx="30" cy="37"/>
              </a:xfrm>
              <a:custGeom>
                <a:avLst/>
                <a:gdLst>
                  <a:gd name="T0" fmla="*/ 13 w 12"/>
                  <a:gd name="T1" fmla="*/ 0 h 14"/>
                  <a:gd name="T2" fmla="*/ 70 w 12"/>
                  <a:gd name="T3" fmla="*/ 77 h 14"/>
                  <a:gd name="T4" fmla="*/ 58 w 12"/>
                  <a:gd name="T5" fmla="*/ 98 h 14"/>
                  <a:gd name="T6" fmla="*/ 8 w 12"/>
                  <a:gd name="T7" fmla="*/ 21 h 14"/>
                  <a:gd name="T8" fmla="*/ 13 w 12"/>
                  <a:gd name="T9" fmla="*/ 0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2" y="0"/>
                    </a:moveTo>
                    <a:cubicBezTo>
                      <a:pt x="1" y="2"/>
                      <a:pt x="12" y="10"/>
                      <a:pt x="11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3"/>
                      <a:pt x="0" y="5"/>
                      <a:pt x="1" y="3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6" name="Freeform 605"/>
              <p:cNvSpPr>
                <a:spLocks/>
              </p:cNvSpPr>
              <p:nvPr/>
            </p:nvSpPr>
            <p:spPr bwMode="auto">
              <a:xfrm>
                <a:off x="1419" y="2084"/>
                <a:ext cx="18" cy="24"/>
              </a:xfrm>
              <a:custGeom>
                <a:avLst/>
                <a:gdLst>
                  <a:gd name="T0" fmla="*/ 0 w 7"/>
                  <a:gd name="T1" fmla="*/ 0 h 9"/>
                  <a:gd name="T2" fmla="*/ 26 w 7"/>
                  <a:gd name="T3" fmla="*/ 43 h 9"/>
                  <a:gd name="T4" fmla="*/ 46 w 7"/>
                  <a:gd name="T5" fmla="*/ 64 h 9"/>
                  <a:gd name="T6" fmla="*/ 46 w 7"/>
                  <a:gd name="T7" fmla="*/ 64 h 9"/>
                  <a:gd name="T8" fmla="*/ 13 w 7"/>
                  <a:gd name="T9" fmla="*/ 35 h 9"/>
                  <a:gd name="T10" fmla="*/ 0 w 7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9">
                    <a:moveTo>
                      <a:pt x="0" y="0"/>
                    </a:moveTo>
                    <a:cubicBezTo>
                      <a:pt x="0" y="2"/>
                      <a:pt x="2" y="4"/>
                      <a:pt x="4" y="6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9"/>
                      <a:pt x="4" y="6"/>
                      <a:pt x="2" y="5"/>
                    </a:cubicBezTo>
                    <a:cubicBezTo>
                      <a:pt x="1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7" name="Freeform 606"/>
              <p:cNvSpPr>
                <a:spLocks/>
              </p:cNvSpPr>
              <p:nvPr/>
            </p:nvSpPr>
            <p:spPr bwMode="auto">
              <a:xfrm>
                <a:off x="1417" y="2065"/>
                <a:ext cx="30" cy="30"/>
              </a:xfrm>
              <a:custGeom>
                <a:avLst/>
                <a:gdLst>
                  <a:gd name="T0" fmla="*/ 8 w 12"/>
                  <a:gd name="T1" fmla="*/ 0 h 11"/>
                  <a:gd name="T2" fmla="*/ 75 w 12"/>
                  <a:gd name="T3" fmla="*/ 52 h 11"/>
                  <a:gd name="T4" fmla="*/ 70 w 12"/>
                  <a:gd name="T5" fmla="*/ 82 h 11"/>
                  <a:gd name="T6" fmla="*/ 0 w 12"/>
                  <a:gd name="T7" fmla="*/ 22 h 11"/>
                  <a:gd name="T8" fmla="*/ 8 w 12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1" y="0"/>
                    </a:moveTo>
                    <a:cubicBezTo>
                      <a:pt x="0" y="2"/>
                      <a:pt x="12" y="6"/>
                      <a:pt x="12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0" y="6"/>
                      <a:pt x="0" y="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7" name="Group 607"/>
            <p:cNvGrpSpPr>
              <a:grpSpLocks/>
            </p:cNvGrpSpPr>
            <p:nvPr/>
          </p:nvGrpSpPr>
          <p:grpSpPr bwMode="auto">
            <a:xfrm>
              <a:off x="979" y="1895"/>
              <a:ext cx="638" cy="560"/>
              <a:chOff x="979" y="1895"/>
              <a:chExt cx="638" cy="560"/>
            </a:xfrm>
          </p:grpSpPr>
          <p:sp>
            <p:nvSpPr>
              <p:cNvPr id="1048" name="Freeform 608"/>
              <p:cNvSpPr>
                <a:spLocks/>
              </p:cNvSpPr>
              <p:nvPr/>
            </p:nvSpPr>
            <p:spPr bwMode="auto">
              <a:xfrm>
                <a:off x="1419" y="2071"/>
                <a:ext cx="25" cy="13"/>
              </a:xfrm>
              <a:custGeom>
                <a:avLst/>
                <a:gdLst>
                  <a:gd name="T0" fmla="*/ 0 w 10"/>
                  <a:gd name="T1" fmla="*/ 0 h 5"/>
                  <a:gd name="T2" fmla="*/ 45 w 10"/>
                  <a:gd name="T3" fmla="*/ 26 h 5"/>
                  <a:gd name="T4" fmla="*/ 63 w 10"/>
                  <a:gd name="T5" fmla="*/ 34 h 5"/>
                  <a:gd name="T6" fmla="*/ 63 w 10"/>
                  <a:gd name="T7" fmla="*/ 34 h 5"/>
                  <a:gd name="T8" fmla="*/ 33 w 10"/>
                  <a:gd name="T9" fmla="*/ 21 h 5"/>
                  <a:gd name="T10" fmla="*/ 0 w 10"/>
                  <a:gd name="T11" fmla="*/ 0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5">
                    <a:moveTo>
                      <a:pt x="0" y="0"/>
                    </a:moveTo>
                    <a:cubicBezTo>
                      <a:pt x="2" y="1"/>
                      <a:pt x="4" y="3"/>
                      <a:pt x="7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7" y="4"/>
                      <a:pt x="5" y="3"/>
                    </a:cubicBezTo>
                    <a:cubicBezTo>
                      <a:pt x="3" y="3"/>
                      <a:pt x="2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9" name="Freeform 609"/>
              <p:cNvSpPr>
                <a:spLocks/>
              </p:cNvSpPr>
              <p:nvPr/>
            </p:nvSpPr>
            <p:spPr bwMode="auto">
              <a:xfrm>
                <a:off x="1357" y="2161"/>
                <a:ext cx="37" cy="22"/>
              </a:xfrm>
              <a:custGeom>
                <a:avLst/>
                <a:gdLst>
                  <a:gd name="T0" fmla="*/ 79 w 15"/>
                  <a:gd name="T1" fmla="*/ 52 h 8"/>
                  <a:gd name="T2" fmla="*/ 37 w 15"/>
                  <a:gd name="T3" fmla="*/ 47 h 8"/>
                  <a:gd name="T4" fmla="*/ 0 w 15"/>
                  <a:gd name="T5" fmla="*/ 30 h 8"/>
                  <a:gd name="T6" fmla="*/ 12 w 15"/>
                  <a:gd name="T7" fmla="*/ 8 h 8"/>
                  <a:gd name="T8" fmla="*/ 54 w 15"/>
                  <a:gd name="T9" fmla="*/ 22 h 8"/>
                  <a:gd name="T10" fmla="*/ 91 w 15"/>
                  <a:gd name="T11" fmla="*/ 39 h 8"/>
                  <a:gd name="T12" fmla="*/ 79 w 15"/>
                  <a:gd name="T13" fmla="*/ 52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8">
                    <a:moveTo>
                      <a:pt x="13" y="7"/>
                    </a:moveTo>
                    <a:cubicBezTo>
                      <a:pt x="12" y="8"/>
                      <a:pt x="9" y="7"/>
                      <a:pt x="6" y="6"/>
                    </a:cubicBezTo>
                    <a:cubicBezTo>
                      <a:pt x="4" y="5"/>
                      <a:pt x="0" y="4"/>
                      <a:pt x="0" y="4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6" y="2"/>
                      <a:pt x="9" y="3"/>
                    </a:cubicBezTo>
                    <a:cubicBezTo>
                      <a:pt x="13" y="5"/>
                      <a:pt x="14" y="6"/>
                      <a:pt x="15" y="5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0" name="Freeform 610"/>
              <p:cNvSpPr>
                <a:spLocks/>
              </p:cNvSpPr>
              <p:nvPr/>
            </p:nvSpPr>
            <p:spPr bwMode="auto">
              <a:xfrm>
                <a:off x="1367" y="2156"/>
                <a:ext cx="45" cy="16"/>
              </a:xfrm>
              <a:custGeom>
                <a:avLst/>
                <a:gdLst>
                  <a:gd name="T0" fmla="*/ 95 w 18"/>
                  <a:gd name="T1" fmla="*/ 35 h 6"/>
                  <a:gd name="T2" fmla="*/ 45 w 18"/>
                  <a:gd name="T3" fmla="*/ 35 h 6"/>
                  <a:gd name="T4" fmla="*/ 0 w 18"/>
                  <a:gd name="T5" fmla="*/ 21 h 6"/>
                  <a:gd name="T6" fmla="*/ 20 w 18"/>
                  <a:gd name="T7" fmla="*/ 8 h 6"/>
                  <a:gd name="T8" fmla="*/ 58 w 18"/>
                  <a:gd name="T9" fmla="*/ 13 h 6"/>
                  <a:gd name="T10" fmla="*/ 113 w 18"/>
                  <a:gd name="T11" fmla="*/ 13 h 6"/>
                  <a:gd name="T12" fmla="*/ 95 w 18"/>
                  <a:gd name="T13" fmla="*/ 35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15" y="5"/>
                    </a:moveTo>
                    <a:cubicBezTo>
                      <a:pt x="14" y="6"/>
                      <a:pt x="10" y="5"/>
                      <a:pt x="7" y="5"/>
                    </a:cubicBezTo>
                    <a:cubicBezTo>
                      <a:pt x="5" y="4"/>
                      <a:pt x="0" y="3"/>
                      <a:pt x="0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7" y="1"/>
                      <a:pt x="9" y="2"/>
                    </a:cubicBezTo>
                    <a:cubicBezTo>
                      <a:pt x="14" y="3"/>
                      <a:pt x="17" y="3"/>
                      <a:pt x="18" y="2"/>
                    </a:cubicBez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1" name="Freeform 611"/>
              <p:cNvSpPr>
                <a:spLocks/>
              </p:cNvSpPr>
              <p:nvPr/>
            </p:nvSpPr>
            <p:spPr bwMode="auto">
              <a:xfrm>
                <a:off x="1347" y="2164"/>
                <a:ext cx="20" cy="40"/>
              </a:xfrm>
              <a:custGeom>
                <a:avLst/>
                <a:gdLst>
                  <a:gd name="T0" fmla="*/ 38 w 8"/>
                  <a:gd name="T1" fmla="*/ 0 h 15"/>
                  <a:gd name="T2" fmla="*/ 45 w 8"/>
                  <a:gd name="T3" fmla="*/ 93 h 15"/>
                  <a:gd name="T4" fmla="*/ 25 w 8"/>
                  <a:gd name="T5" fmla="*/ 107 h 15"/>
                  <a:gd name="T6" fmla="*/ 20 w 8"/>
                  <a:gd name="T7" fmla="*/ 13 h 15"/>
                  <a:gd name="T8" fmla="*/ 38 w 8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6" y="0"/>
                    </a:moveTo>
                    <a:cubicBezTo>
                      <a:pt x="4" y="2"/>
                      <a:pt x="8" y="13"/>
                      <a:pt x="7" y="13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5"/>
                      <a:pt x="0" y="4"/>
                      <a:pt x="3" y="2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2" name="Freeform 612"/>
              <p:cNvSpPr>
                <a:spLocks/>
              </p:cNvSpPr>
              <p:nvPr/>
            </p:nvSpPr>
            <p:spPr bwMode="auto">
              <a:xfrm>
                <a:off x="1362" y="2156"/>
                <a:ext cx="17" cy="40"/>
              </a:xfrm>
              <a:custGeom>
                <a:avLst/>
                <a:gdLst>
                  <a:gd name="T0" fmla="*/ 29 w 7"/>
                  <a:gd name="T1" fmla="*/ 0 h 15"/>
                  <a:gd name="T2" fmla="*/ 36 w 7"/>
                  <a:gd name="T3" fmla="*/ 93 h 15"/>
                  <a:gd name="T4" fmla="*/ 17 w 7"/>
                  <a:gd name="T5" fmla="*/ 107 h 15"/>
                  <a:gd name="T6" fmla="*/ 12 w 7"/>
                  <a:gd name="T7" fmla="*/ 13 h 15"/>
                  <a:gd name="T8" fmla="*/ 29 w 7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5" y="0"/>
                    </a:moveTo>
                    <a:cubicBezTo>
                      <a:pt x="3" y="2"/>
                      <a:pt x="7" y="13"/>
                      <a:pt x="6" y="13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0" y="4"/>
                      <a:pt x="2" y="2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3" name="Freeform 613"/>
              <p:cNvSpPr>
                <a:spLocks/>
              </p:cNvSpPr>
              <p:nvPr/>
            </p:nvSpPr>
            <p:spPr bwMode="auto">
              <a:xfrm>
                <a:off x="1369" y="2161"/>
                <a:ext cx="8" cy="27"/>
              </a:xfrm>
              <a:custGeom>
                <a:avLst/>
                <a:gdLst>
                  <a:gd name="T0" fmla="*/ 8 w 3"/>
                  <a:gd name="T1" fmla="*/ 0 h 10"/>
                  <a:gd name="T2" fmla="*/ 13 w 3"/>
                  <a:gd name="T3" fmla="*/ 51 h 10"/>
                  <a:gd name="T4" fmla="*/ 21 w 3"/>
                  <a:gd name="T5" fmla="*/ 73 h 10"/>
                  <a:gd name="T6" fmla="*/ 21 w 3"/>
                  <a:gd name="T7" fmla="*/ 73 h 10"/>
                  <a:gd name="T8" fmla="*/ 8 w 3"/>
                  <a:gd name="T9" fmla="*/ 43 h 10"/>
                  <a:gd name="T10" fmla="*/ 8 w 3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1" y="0"/>
                    </a:moveTo>
                    <a:cubicBezTo>
                      <a:pt x="1" y="2"/>
                      <a:pt x="1" y="5"/>
                      <a:pt x="2" y="7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2" y="8"/>
                      <a:pt x="1" y="6"/>
                    </a:cubicBezTo>
                    <a:cubicBezTo>
                      <a:pt x="0" y="4"/>
                      <a:pt x="1" y="2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4" name="Freeform 614"/>
              <p:cNvSpPr>
                <a:spLocks/>
              </p:cNvSpPr>
              <p:nvPr/>
            </p:nvSpPr>
            <p:spPr bwMode="auto">
              <a:xfrm>
                <a:off x="1357" y="2169"/>
                <a:ext cx="7" cy="27"/>
              </a:xfrm>
              <a:custGeom>
                <a:avLst/>
                <a:gdLst>
                  <a:gd name="T0" fmla="*/ 0 w 3"/>
                  <a:gd name="T1" fmla="*/ 0 h 10"/>
                  <a:gd name="T2" fmla="*/ 12 w 3"/>
                  <a:gd name="T3" fmla="*/ 51 h 10"/>
                  <a:gd name="T4" fmla="*/ 16 w 3"/>
                  <a:gd name="T5" fmla="*/ 73 h 10"/>
                  <a:gd name="T6" fmla="*/ 12 w 3"/>
                  <a:gd name="T7" fmla="*/ 73 h 10"/>
                  <a:gd name="T8" fmla="*/ 5 w 3"/>
                  <a:gd name="T9" fmla="*/ 38 h 10"/>
                  <a:gd name="T10" fmla="*/ 0 w 3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0" y="0"/>
                    </a:moveTo>
                    <a:cubicBezTo>
                      <a:pt x="0" y="2"/>
                      <a:pt x="1" y="4"/>
                      <a:pt x="2" y="7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1" y="7"/>
                      <a:pt x="1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" name="Freeform 615"/>
              <p:cNvSpPr>
                <a:spLocks/>
              </p:cNvSpPr>
              <p:nvPr/>
            </p:nvSpPr>
            <p:spPr bwMode="auto">
              <a:xfrm>
                <a:off x="1377" y="2143"/>
                <a:ext cx="20" cy="40"/>
              </a:xfrm>
              <a:custGeom>
                <a:avLst/>
                <a:gdLst>
                  <a:gd name="T0" fmla="*/ 38 w 8"/>
                  <a:gd name="T1" fmla="*/ 0 h 15"/>
                  <a:gd name="T2" fmla="*/ 45 w 8"/>
                  <a:gd name="T3" fmla="*/ 93 h 15"/>
                  <a:gd name="T4" fmla="*/ 25 w 8"/>
                  <a:gd name="T5" fmla="*/ 107 h 15"/>
                  <a:gd name="T6" fmla="*/ 20 w 8"/>
                  <a:gd name="T7" fmla="*/ 8 h 15"/>
                  <a:gd name="T8" fmla="*/ 38 w 8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6" y="0"/>
                    </a:moveTo>
                    <a:cubicBezTo>
                      <a:pt x="4" y="1"/>
                      <a:pt x="8" y="12"/>
                      <a:pt x="7" y="13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4"/>
                      <a:pt x="0" y="3"/>
                      <a:pt x="3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" name="Freeform 616"/>
              <p:cNvSpPr>
                <a:spLocks/>
              </p:cNvSpPr>
              <p:nvPr/>
            </p:nvSpPr>
            <p:spPr bwMode="auto">
              <a:xfrm>
                <a:off x="1387" y="2148"/>
                <a:ext cx="5" cy="27"/>
              </a:xfrm>
              <a:custGeom>
                <a:avLst/>
                <a:gdLst>
                  <a:gd name="T0" fmla="*/ 0 w 2"/>
                  <a:gd name="T1" fmla="*/ 0 h 10"/>
                  <a:gd name="T2" fmla="*/ 13 w 2"/>
                  <a:gd name="T3" fmla="*/ 51 h 10"/>
                  <a:gd name="T4" fmla="*/ 13 w 2"/>
                  <a:gd name="T5" fmla="*/ 73 h 10"/>
                  <a:gd name="T6" fmla="*/ 13 w 2"/>
                  <a:gd name="T7" fmla="*/ 73 h 10"/>
                  <a:gd name="T8" fmla="*/ 0 w 2"/>
                  <a:gd name="T9" fmla="*/ 38 h 10"/>
                  <a:gd name="T10" fmla="*/ 0 w 2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cubicBezTo>
                      <a:pt x="0" y="2"/>
                      <a:pt x="1" y="4"/>
                      <a:pt x="2" y="7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1" y="7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" name="Freeform 617"/>
              <p:cNvSpPr>
                <a:spLocks/>
              </p:cNvSpPr>
              <p:nvPr/>
            </p:nvSpPr>
            <p:spPr bwMode="auto">
              <a:xfrm>
                <a:off x="1387" y="2129"/>
                <a:ext cx="25" cy="40"/>
              </a:xfrm>
              <a:custGeom>
                <a:avLst/>
                <a:gdLst>
                  <a:gd name="T0" fmla="*/ 25 w 10"/>
                  <a:gd name="T1" fmla="*/ 0 h 15"/>
                  <a:gd name="T2" fmla="*/ 63 w 10"/>
                  <a:gd name="T3" fmla="*/ 85 h 15"/>
                  <a:gd name="T4" fmla="*/ 45 w 10"/>
                  <a:gd name="T5" fmla="*/ 107 h 15"/>
                  <a:gd name="T6" fmla="*/ 13 w 10"/>
                  <a:gd name="T7" fmla="*/ 21 h 15"/>
                  <a:gd name="T8" fmla="*/ 25 w 10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4" y="0"/>
                    </a:moveTo>
                    <a:cubicBezTo>
                      <a:pt x="2" y="3"/>
                      <a:pt x="10" y="11"/>
                      <a:pt x="10" y="12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8" y="14"/>
                      <a:pt x="0" y="6"/>
                      <a:pt x="2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" name="Freeform 618"/>
              <p:cNvSpPr>
                <a:spLocks/>
              </p:cNvSpPr>
              <p:nvPr/>
            </p:nvSpPr>
            <p:spPr bwMode="auto">
              <a:xfrm>
                <a:off x="1394" y="2137"/>
                <a:ext cx="15" cy="24"/>
              </a:xfrm>
              <a:custGeom>
                <a:avLst/>
                <a:gdLst>
                  <a:gd name="T0" fmla="*/ 0 w 6"/>
                  <a:gd name="T1" fmla="*/ 0 h 9"/>
                  <a:gd name="T2" fmla="*/ 25 w 6"/>
                  <a:gd name="T3" fmla="*/ 43 h 9"/>
                  <a:gd name="T4" fmla="*/ 38 w 6"/>
                  <a:gd name="T5" fmla="*/ 64 h 9"/>
                  <a:gd name="T6" fmla="*/ 38 w 6"/>
                  <a:gd name="T7" fmla="*/ 64 h 9"/>
                  <a:gd name="T8" fmla="*/ 13 w 6"/>
                  <a:gd name="T9" fmla="*/ 35 h 9"/>
                  <a:gd name="T10" fmla="*/ 0 w 6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9">
                    <a:moveTo>
                      <a:pt x="0" y="0"/>
                    </a:moveTo>
                    <a:cubicBezTo>
                      <a:pt x="1" y="2"/>
                      <a:pt x="3" y="4"/>
                      <a:pt x="4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4" y="7"/>
                      <a:pt x="2" y="5"/>
                    </a:cubicBezTo>
                    <a:cubicBezTo>
                      <a:pt x="1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9" name="Freeform 619"/>
              <p:cNvSpPr>
                <a:spLocks/>
              </p:cNvSpPr>
              <p:nvPr/>
            </p:nvSpPr>
            <p:spPr bwMode="auto">
              <a:xfrm>
                <a:off x="1177" y="2356"/>
                <a:ext cx="42" cy="19"/>
              </a:xfrm>
              <a:custGeom>
                <a:avLst/>
                <a:gdLst>
                  <a:gd name="T0" fmla="*/ 91 w 17"/>
                  <a:gd name="T1" fmla="*/ 43 h 7"/>
                  <a:gd name="T2" fmla="*/ 42 w 17"/>
                  <a:gd name="T3" fmla="*/ 43 h 7"/>
                  <a:gd name="T4" fmla="*/ 0 w 17"/>
                  <a:gd name="T5" fmla="*/ 30 h 7"/>
                  <a:gd name="T6" fmla="*/ 17 w 17"/>
                  <a:gd name="T7" fmla="*/ 8 h 7"/>
                  <a:gd name="T8" fmla="*/ 54 w 17"/>
                  <a:gd name="T9" fmla="*/ 22 h 7"/>
                  <a:gd name="T10" fmla="*/ 104 w 17"/>
                  <a:gd name="T11" fmla="*/ 30 h 7"/>
                  <a:gd name="T12" fmla="*/ 91 w 17"/>
                  <a:gd name="T13" fmla="*/ 43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7">
                    <a:moveTo>
                      <a:pt x="15" y="6"/>
                    </a:moveTo>
                    <a:cubicBezTo>
                      <a:pt x="14" y="7"/>
                      <a:pt x="10" y="7"/>
                      <a:pt x="7" y="6"/>
                    </a:cubicBezTo>
                    <a:cubicBezTo>
                      <a:pt x="5" y="5"/>
                      <a:pt x="0" y="4"/>
                      <a:pt x="0" y="4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6" y="2"/>
                      <a:pt x="9" y="3"/>
                    </a:cubicBezTo>
                    <a:cubicBezTo>
                      <a:pt x="13" y="4"/>
                      <a:pt x="17" y="4"/>
                      <a:pt x="17" y="4"/>
                    </a:cubicBezTo>
                    <a:lnTo>
                      <a:pt x="15" y="6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0" name="Freeform 620"/>
              <p:cNvSpPr>
                <a:spLocks/>
              </p:cNvSpPr>
              <p:nvPr/>
            </p:nvSpPr>
            <p:spPr bwMode="auto">
              <a:xfrm>
                <a:off x="1189" y="2348"/>
                <a:ext cx="43" cy="16"/>
              </a:xfrm>
              <a:custGeom>
                <a:avLst/>
                <a:gdLst>
                  <a:gd name="T0" fmla="*/ 89 w 17"/>
                  <a:gd name="T1" fmla="*/ 35 h 6"/>
                  <a:gd name="T2" fmla="*/ 46 w 17"/>
                  <a:gd name="T3" fmla="*/ 35 h 6"/>
                  <a:gd name="T4" fmla="*/ 0 w 17"/>
                  <a:gd name="T5" fmla="*/ 21 h 6"/>
                  <a:gd name="T6" fmla="*/ 20 w 17"/>
                  <a:gd name="T7" fmla="*/ 8 h 6"/>
                  <a:gd name="T8" fmla="*/ 58 w 17"/>
                  <a:gd name="T9" fmla="*/ 13 h 6"/>
                  <a:gd name="T10" fmla="*/ 109 w 17"/>
                  <a:gd name="T11" fmla="*/ 13 h 6"/>
                  <a:gd name="T12" fmla="*/ 89 w 17"/>
                  <a:gd name="T13" fmla="*/ 35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6">
                    <a:moveTo>
                      <a:pt x="14" y="5"/>
                    </a:moveTo>
                    <a:cubicBezTo>
                      <a:pt x="13" y="6"/>
                      <a:pt x="10" y="6"/>
                      <a:pt x="7" y="5"/>
                    </a:cubicBezTo>
                    <a:cubicBezTo>
                      <a:pt x="4" y="4"/>
                      <a:pt x="0" y="3"/>
                      <a:pt x="0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6" y="1"/>
                      <a:pt x="9" y="2"/>
                    </a:cubicBezTo>
                    <a:cubicBezTo>
                      <a:pt x="13" y="3"/>
                      <a:pt x="16" y="3"/>
                      <a:pt x="17" y="2"/>
                    </a:cubicBezTo>
                    <a:lnTo>
                      <a:pt x="14" y="5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1" name="Freeform 621"/>
              <p:cNvSpPr>
                <a:spLocks/>
              </p:cNvSpPr>
              <p:nvPr/>
            </p:nvSpPr>
            <p:spPr bwMode="auto">
              <a:xfrm>
                <a:off x="1204" y="2329"/>
                <a:ext cx="40" cy="16"/>
              </a:xfrm>
              <a:custGeom>
                <a:avLst/>
                <a:gdLst>
                  <a:gd name="T0" fmla="*/ 88 w 16"/>
                  <a:gd name="T1" fmla="*/ 35 h 6"/>
                  <a:gd name="T2" fmla="*/ 45 w 16"/>
                  <a:gd name="T3" fmla="*/ 35 h 6"/>
                  <a:gd name="T4" fmla="*/ 0 w 16"/>
                  <a:gd name="T5" fmla="*/ 29 h 6"/>
                  <a:gd name="T6" fmla="*/ 13 w 16"/>
                  <a:gd name="T7" fmla="*/ 8 h 6"/>
                  <a:gd name="T8" fmla="*/ 58 w 16"/>
                  <a:gd name="T9" fmla="*/ 8 h 6"/>
                  <a:gd name="T10" fmla="*/ 100 w 16"/>
                  <a:gd name="T11" fmla="*/ 13 h 6"/>
                  <a:gd name="T12" fmla="*/ 88 w 16"/>
                  <a:gd name="T13" fmla="*/ 35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6">
                    <a:moveTo>
                      <a:pt x="14" y="5"/>
                    </a:moveTo>
                    <a:cubicBezTo>
                      <a:pt x="13" y="6"/>
                      <a:pt x="10" y="5"/>
                      <a:pt x="7" y="5"/>
                    </a:cubicBezTo>
                    <a:cubicBezTo>
                      <a:pt x="5" y="4"/>
                      <a:pt x="0" y="4"/>
                      <a:pt x="0" y="4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6" y="1"/>
                      <a:pt x="9" y="1"/>
                    </a:cubicBezTo>
                    <a:cubicBezTo>
                      <a:pt x="13" y="2"/>
                      <a:pt x="15" y="3"/>
                      <a:pt x="16" y="2"/>
                    </a:cubicBezTo>
                    <a:lnTo>
                      <a:pt x="14" y="5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2" name="Freeform 622"/>
              <p:cNvSpPr>
                <a:spLocks/>
              </p:cNvSpPr>
              <p:nvPr/>
            </p:nvSpPr>
            <p:spPr bwMode="auto">
              <a:xfrm>
                <a:off x="1214" y="2316"/>
                <a:ext cx="43" cy="16"/>
              </a:xfrm>
              <a:custGeom>
                <a:avLst/>
                <a:gdLst>
                  <a:gd name="T0" fmla="*/ 96 w 17"/>
                  <a:gd name="T1" fmla="*/ 21 h 6"/>
                  <a:gd name="T2" fmla="*/ 46 w 17"/>
                  <a:gd name="T3" fmla="*/ 35 h 6"/>
                  <a:gd name="T4" fmla="*/ 0 w 17"/>
                  <a:gd name="T5" fmla="*/ 43 h 6"/>
                  <a:gd name="T6" fmla="*/ 13 w 17"/>
                  <a:gd name="T7" fmla="*/ 13 h 6"/>
                  <a:gd name="T8" fmla="*/ 51 w 17"/>
                  <a:gd name="T9" fmla="*/ 13 h 6"/>
                  <a:gd name="T10" fmla="*/ 109 w 17"/>
                  <a:gd name="T11" fmla="*/ 0 h 6"/>
                  <a:gd name="T12" fmla="*/ 96 w 17"/>
                  <a:gd name="T13" fmla="*/ 21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6">
                    <a:moveTo>
                      <a:pt x="15" y="3"/>
                    </a:moveTo>
                    <a:cubicBezTo>
                      <a:pt x="14" y="5"/>
                      <a:pt x="10" y="5"/>
                      <a:pt x="7" y="5"/>
                    </a:cubicBezTo>
                    <a:cubicBezTo>
                      <a:pt x="5" y="5"/>
                      <a:pt x="0" y="5"/>
                      <a:pt x="0" y="6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5" y="2"/>
                      <a:pt x="8" y="2"/>
                    </a:cubicBezTo>
                    <a:cubicBezTo>
                      <a:pt x="13" y="2"/>
                      <a:pt x="16" y="1"/>
                      <a:pt x="17" y="0"/>
                    </a:cubicBezTo>
                    <a:lnTo>
                      <a:pt x="15" y="3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3" name="Freeform 623"/>
              <p:cNvSpPr>
                <a:spLocks/>
              </p:cNvSpPr>
              <p:nvPr/>
            </p:nvSpPr>
            <p:spPr bwMode="auto">
              <a:xfrm>
                <a:off x="1197" y="2332"/>
                <a:ext cx="25" cy="40"/>
              </a:xfrm>
              <a:custGeom>
                <a:avLst/>
                <a:gdLst>
                  <a:gd name="T0" fmla="*/ 33 w 10"/>
                  <a:gd name="T1" fmla="*/ 0 h 15"/>
                  <a:gd name="T2" fmla="*/ 58 w 10"/>
                  <a:gd name="T3" fmla="*/ 93 h 15"/>
                  <a:gd name="T4" fmla="*/ 45 w 10"/>
                  <a:gd name="T5" fmla="*/ 107 h 15"/>
                  <a:gd name="T6" fmla="*/ 13 w 10"/>
                  <a:gd name="T7" fmla="*/ 21 h 15"/>
                  <a:gd name="T8" fmla="*/ 33 w 10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5" y="0"/>
                    </a:moveTo>
                    <a:cubicBezTo>
                      <a:pt x="3" y="2"/>
                      <a:pt x="10" y="12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0" y="5"/>
                      <a:pt x="2" y="3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Freeform 624"/>
              <p:cNvSpPr>
                <a:spLocks/>
              </p:cNvSpPr>
              <p:nvPr/>
            </p:nvSpPr>
            <p:spPr bwMode="auto">
              <a:xfrm>
                <a:off x="1207" y="2321"/>
                <a:ext cx="25" cy="40"/>
              </a:xfrm>
              <a:custGeom>
                <a:avLst/>
                <a:gdLst>
                  <a:gd name="T0" fmla="*/ 33 w 10"/>
                  <a:gd name="T1" fmla="*/ 0 h 15"/>
                  <a:gd name="T2" fmla="*/ 63 w 10"/>
                  <a:gd name="T3" fmla="*/ 85 h 15"/>
                  <a:gd name="T4" fmla="*/ 45 w 10"/>
                  <a:gd name="T5" fmla="*/ 107 h 15"/>
                  <a:gd name="T6" fmla="*/ 20 w 10"/>
                  <a:gd name="T7" fmla="*/ 13 h 15"/>
                  <a:gd name="T8" fmla="*/ 33 w 10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5" y="0"/>
                    </a:moveTo>
                    <a:cubicBezTo>
                      <a:pt x="3" y="2"/>
                      <a:pt x="10" y="11"/>
                      <a:pt x="10" y="12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8" y="14"/>
                      <a:pt x="0" y="5"/>
                      <a:pt x="3" y="2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" name="Freeform 625"/>
              <p:cNvSpPr>
                <a:spLocks/>
              </p:cNvSpPr>
              <p:nvPr/>
            </p:nvSpPr>
            <p:spPr bwMode="auto">
              <a:xfrm>
                <a:off x="1217" y="2327"/>
                <a:ext cx="12" cy="26"/>
              </a:xfrm>
              <a:custGeom>
                <a:avLst/>
                <a:gdLst>
                  <a:gd name="T0" fmla="*/ 0 w 5"/>
                  <a:gd name="T1" fmla="*/ 0 h 10"/>
                  <a:gd name="T2" fmla="*/ 17 w 5"/>
                  <a:gd name="T3" fmla="*/ 47 h 10"/>
                  <a:gd name="T4" fmla="*/ 29 w 5"/>
                  <a:gd name="T5" fmla="*/ 68 h 10"/>
                  <a:gd name="T6" fmla="*/ 29 w 5"/>
                  <a:gd name="T7" fmla="*/ 68 h 10"/>
                  <a:gd name="T8" fmla="*/ 12 w 5"/>
                  <a:gd name="T9" fmla="*/ 34 h 10"/>
                  <a:gd name="T10" fmla="*/ 0 w 5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10">
                    <a:moveTo>
                      <a:pt x="0" y="0"/>
                    </a:moveTo>
                    <a:cubicBezTo>
                      <a:pt x="1" y="2"/>
                      <a:pt x="2" y="5"/>
                      <a:pt x="3" y="7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3" y="7"/>
                      <a:pt x="2" y="5"/>
                    </a:cubicBezTo>
                    <a:cubicBezTo>
                      <a:pt x="1" y="4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Freeform 626"/>
              <p:cNvSpPr>
                <a:spLocks/>
              </p:cNvSpPr>
              <p:nvPr/>
            </p:nvSpPr>
            <p:spPr bwMode="auto">
              <a:xfrm>
                <a:off x="1207" y="2337"/>
                <a:ext cx="10" cy="24"/>
              </a:xfrm>
              <a:custGeom>
                <a:avLst/>
                <a:gdLst>
                  <a:gd name="T0" fmla="*/ 0 w 4"/>
                  <a:gd name="T1" fmla="*/ 0 h 9"/>
                  <a:gd name="T2" fmla="*/ 20 w 4"/>
                  <a:gd name="T3" fmla="*/ 51 h 9"/>
                  <a:gd name="T4" fmla="*/ 25 w 4"/>
                  <a:gd name="T5" fmla="*/ 64 h 9"/>
                  <a:gd name="T6" fmla="*/ 25 w 4"/>
                  <a:gd name="T7" fmla="*/ 64 h 9"/>
                  <a:gd name="T8" fmla="*/ 8 w 4"/>
                  <a:gd name="T9" fmla="*/ 35 h 9"/>
                  <a:gd name="T10" fmla="*/ 0 w 4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9">
                    <a:moveTo>
                      <a:pt x="0" y="0"/>
                    </a:moveTo>
                    <a:cubicBezTo>
                      <a:pt x="0" y="2"/>
                      <a:pt x="2" y="5"/>
                      <a:pt x="3" y="7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2" y="7"/>
                      <a:pt x="1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7" name="Freeform 627"/>
              <p:cNvSpPr>
                <a:spLocks/>
              </p:cNvSpPr>
              <p:nvPr/>
            </p:nvSpPr>
            <p:spPr bwMode="auto">
              <a:xfrm>
                <a:off x="1219" y="2303"/>
                <a:ext cx="28" cy="42"/>
              </a:xfrm>
              <a:custGeom>
                <a:avLst/>
                <a:gdLst>
                  <a:gd name="T0" fmla="*/ 25 w 11"/>
                  <a:gd name="T1" fmla="*/ 0 h 16"/>
                  <a:gd name="T2" fmla="*/ 64 w 11"/>
                  <a:gd name="T3" fmla="*/ 89 h 16"/>
                  <a:gd name="T4" fmla="*/ 46 w 11"/>
                  <a:gd name="T5" fmla="*/ 110 h 16"/>
                  <a:gd name="T6" fmla="*/ 13 w 11"/>
                  <a:gd name="T7" fmla="*/ 21 h 16"/>
                  <a:gd name="T8" fmla="*/ 25 w 11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6">
                    <a:moveTo>
                      <a:pt x="4" y="0"/>
                    </a:moveTo>
                    <a:cubicBezTo>
                      <a:pt x="2" y="2"/>
                      <a:pt x="11" y="12"/>
                      <a:pt x="10" y="13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8" y="15"/>
                      <a:pt x="0" y="5"/>
                      <a:pt x="2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Freeform 628"/>
              <p:cNvSpPr>
                <a:spLocks/>
              </p:cNvSpPr>
              <p:nvPr/>
            </p:nvSpPr>
            <p:spPr bwMode="auto">
              <a:xfrm>
                <a:off x="1229" y="2308"/>
                <a:ext cx="13" cy="29"/>
              </a:xfrm>
              <a:custGeom>
                <a:avLst/>
                <a:gdLst>
                  <a:gd name="T0" fmla="*/ 0 w 5"/>
                  <a:gd name="T1" fmla="*/ 0 h 11"/>
                  <a:gd name="T2" fmla="*/ 21 w 5"/>
                  <a:gd name="T3" fmla="*/ 47 h 11"/>
                  <a:gd name="T4" fmla="*/ 34 w 5"/>
                  <a:gd name="T5" fmla="*/ 76 h 11"/>
                  <a:gd name="T6" fmla="*/ 34 w 5"/>
                  <a:gd name="T7" fmla="*/ 76 h 11"/>
                  <a:gd name="T8" fmla="*/ 13 w 5"/>
                  <a:gd name="T9" fmla="*/ 34 h 11"/>
                  <a:gd name="T10" fmla="*/ 0 w 5"/>
                  <a:gd name="T11" fmla="*/ 0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0" y="2"/>
                      <a:pt x="2" y="5"/>
                      <a:pt x="3" y="7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3" y="7"/>
                      <a:pt x="2" y="5"/>
                    </a:cubicBezTo>
                    <a:cubicBezTo>
                      <a:pt x="0" y="4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" name="Freeform 629"/>
              <p:cNvSpPr>
                <a:spLocks/>
              </p:cNvSpPr>
              <p:nvPr/>
            </p:nvSpPr>
            <p:spPr bwMode="auto">
              <a:xfrm>
                <a:off x="1227" y="2289"/>
                <a:ext cx="30" cy="38"/>
              </a:xfrm>
              <a:custGeom>
                <a:avLst/>
                <a:gdLst>
                  <a:gd name="T0" fmla="*/ 20 w 12"/>
                  <a:gd name="T1" fmla="*/ 0 h 14"/>
                  <a:gd name="T2" fmla="*/ 75 w 12"/>
                  <a:gd name="T3" fmla="*/ 73 h 14"/>
                  <a:gd name="T4" fmla="*/ 63 w 12"/>
                  <a:gd name="T5" fmla="*/ 103 h 14"/>
                  <a:gd name="T6" fmla="*/ 13 w 12"/>
                  <a:gd name="T7" fmla="*/ 22 h 14"/>
                  <a:gd name="T8" fmla="*/ 20 w 12"/>
                  <a:gd name="T9" fmla="*/ 0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3" y="0"/>
                    </a:moveTo>
                    <a:cubicBezTo>
                      <a:pt x="2" y="3"/>
                      <a:pt x="12" y="9"/>
                      <a:pt x="12" y="10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3"/>
                      <a:pt x="0" y="6"/>
                      <a:pt x="2" y="3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0" name="Freeform 630"/>
              <p:cNvSpPr>
                <a:spLocks/>
              </p:cNvSpPr>
              <p:nvPr/>
            </p:nvSpPr>
            <p:spPr bwMode="auto">
              <a:xfrm>
                <a:off x="1234" y="2297"/>
                <a:ext cx="20" cy="19"/>
              </a:xfrm>
              <a:custGeom>
                <a:avLst/>
                <a:gdLst>
                  <a:gd name="T0" fmla="*/ 0 w 8"/>
                  <a:gd name="T1" fmla="*/ 0 h 7"/>
                  <a:gd name="T2" fmla="*/ 33 w 8"/>
                  <a:gd name="T3" fmla="*/ 38 h 7"/>
                  <a:gd name="T4" fmla="*/ 50 w 8"/>
                  <a:gd name="T5" fmla="*/ 52 h 7"/>
                  <a:gd name="T6" fmla="*/ 50 w 8"/>
                  <a:gd name="T7" fmla="*/ 52 h 7"/>
                  <a:gd name="T8" fmla="*/ 20 w 8"/>
                  <a:gd name="T9" fmla="*/ 30 h 7"/>
                  <a:gd name="T10" fmla="*/ 0 w 8"/>
                  <a:gd name="T11" fmla="*/ 0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0" y="0"/>
                    </a:moveTo>
                    <a:cubicBezTo>
                      <a:pt x="1" y="1"/>
                      <a:pt x="3" y="3"/>
                      <a:pt x="5" y="5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5" y="5"/>
                      <a:pt x="3" y="4"/>
                    </a:cubicBezTo>
                    <a:cubicBezTo>
                      <a:pt x="2" y="3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1" name="Freeform 631"/>
              <p:cNvSpPr>
                <a:spLocks/>
              </p:cNvSpPr>
              <p:nvPr/>
            </p:nvSpPr>
            <p:spPr bwMode="auto">
              <a:xfrm>
                <a:off x="1149" y="2369"/>
                <a:ext cx="35" cy="24"/>
              </a:xfrm>
              <a:custGeom>
                <a:avLst/>
                <a:gdLst>
                  <a:gd name="T0" fmla="*/ 70 w 14"/>
                  <a:gd name="T1" fmla="*/ 64 h 9"/>
                  <a:gd name="T2" fmla="*/ 38 w 14"/>
                  <a:gd name="T3" fmla="*/ 43 h 9"/>
                  <a:gd name="T4" fmla="*/ 0 w 14"/>
                  <a:gd name="T5" fmla="*/ 13 h 9"/>
                  <a:gd name="T6" fmla="*/ 20 w 14"/>
                  <a:gd name="T7" fmla="*/ 8 h 9"/>
                  <a:gd name="T8" fmla="*/ 50 w 14"/>
                  <a:gd name="T9" fmla="*/ 29 h 9"/>
                  <a:gd name="T10" fmla="*/ 88 w 14"/>
                  <a:gd name="T11" fmla="*/ 56 h 9"/>
                  <a:gd name="T12" fmla="*/ 70 w 14"/>
                  <a:gd name="T13" fmla="*/ 64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1" y="9"/>
                    </a:moveTo>
                    <a:cubicBezTo>
                      <a:pt x="10" y="9"/>
                      <a:pt x="8" y="8"/>
                      <a:pt x="6" y="6"/>
                    </a:cubicBezTo>
                    <a:cubicBezTo>
                      <a:pt x="3" y="5"/>
                      <a:pt x="0" y="2"/>
                      <a:pt x="0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6" y="2"/>
                      <a:pt x="8" y="4"/>
                    </a:cubicBezTo>
                    <a:cubicBezTo>
                      <a:pt x="12" y="7"/>
                      <a:pt x="13" y="8"/>
                      <a:pt x="14" y="8"/>
                    </a:cubicBezTo>
                    <a:lnTo>
                      <a:pt x="11" y="9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2" name="Freeform 632"/>
              <p:cNvSpPr>
                <a:spLocks/>
              </p:cNvSpPr>
              <p:nvPr/>
            </p:nvSpPr>
            <p:spPr bwMode="auto">
              <a:xfrm>
                <a:off x="1162" y="2367"/>
                <a:ext cx="42" cy="21"/>
              </a:xfrm>
              <a:custGeom>
                <a:avLst/>
                <a:gdLst>
                  <a:gd name="T0" fmla="*/ 86 w 17"/>
                  <a:gd name="T1" fmla="*/ 55 h 8"/>
                  <a:gd name="T2" fmla="*/ 37 w 17"/>
                  <a:gd name="T3" fmla="*/ 34 h 8"/>
                  <a:gd name="T4" fmla="*/ 0 w 17"/>
                  <a:gd name="T5" fmla="*/ 13 h 8"/>
                  <a:gd name="T6" fmla="*/ 17 w 17"/>
                  <a:gd name="T7" fmla="*/ 0 h 8"/>
                  <a:gd name="T8" fmla="*/ 54 w 17"/>
                  <a:gd name="T9" fmla="*/ 21 h 8"/>
                  <a:gd name="T10" fmla="*/ 104 w 17"/>
                  <a:gd name="T11" fmla="*/ 34 h 8"/>
                  <a:gd name="T12" fmla="*/ 86 w 17"/>
                  <a:gd name="T13" fmla="*/ 55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8">
                    <a:moveTo>
                      <a:pt x="14" y="8"/>
                    </a:moveTo>
                    <a:cubicBezTo>
                      <a:pt x="12" y="8"/>
                      <a:pt x="9" y="7"/>
                      <a:pt x="6" y="5"/>
                    </a:cubicBezTo>
                    <a:cubicBezTo>
                      <a:pt x="4" y="4"/>
                      <a:pt x="0" y="2"/>
                      <a:pt x="0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6" y="2"/>
                      <a:pt x="9" y="3"/>
                    </a:cubicBezTo>
                    <a:cubicBezTo>
                      <a:pt x="13" y="5"/>
                      <a:pt x="16" y="6"/>
                      <a:pt x="17" y="5"/>
                    </a:cubicBezTo>
                    <a:lnTo>
                      <a:pt x="14" y="8"/>
                    </a:lnTo>
                    <a:close/>
                  </a:path>
                </a:pathLst>
              </a:custGeom>
              <a:solidFill>
                <a:srgbClr val="258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3" name="Freeform 633"/>
              <p:cNvSpPr>
                <a:spLocks/>
              </p:cNvSpPr>
              <p:nvPr/>
            </p:nvSpPr>
            <p:spPr bwMode="auto">
              <a:xfrm>
                <a:off x="1154" y="2367"/>
                <a:ext cx="15" cy="37"/>
              </a:xfrm>
              <a:custGeom>
                <a:avLst/>
                <a:gdLst>
                  <a:gd name="T0" fmla="*/ 38 w 6"/>
                  <a:gd name="T1" fmla="*/ 0 h 14"/>
                  <a:gd name="T2" fmla="*/ 25 w 6"/>
                  <a:gd name="T3" fmla="*/ 90 h 14"/>
                  <a:gd name="T4" fmla="*/ 0 w 6"/>
                  <a:gd name="T5" fmla="*/ 98 h 14"/>
                  <a:gd name="T6" fmla="*/ 20 w 6"/>
                  <a:gd name="T7" fmla="*/ 8 h 14"/>
                  <a:gd name="T8" fmla="*/ 38 w 6"/>
                  <a:gd name="T9" fmla="*/ 0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14">
                    <a:moveTo>
                      <a:pt x="6" y="0"/>
                    </a:moveTo>
                    <a:cubicBezTo>
                      <a:pt x="4" y="1"/>
                      <a:pt x="5" y="13"/>
                      <a:pt x="4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0" y="2"/>
                      <a:pt x="3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4" name="Freeform 634"/>
              <p:cNvSpPr>
                <a:spLocks/>
              </p:cNvSpPr>
              <p:nvPr/>
            </p:nvSpPr>
            <p:spPr bwMode="auto">
              <a:xfrm>
                <a:off x="1162" y="2372"/>
                <a:ext cx="2" cy="27"/>
              </a:xfrm>
              <a:custGeom>
                <a:avLst/>
                <a:gdLst>
                  <a:gd name="T0" fmla="*/ 4 w 1"/>
                  <a:gd name="T1" fmla="*/ 0 h 10"/>
                  <a:gd name="T2" fmla="*/ 4 w 1"/>
                  <a:gd name="T3" fmla="*/ 51 h 10"/>
                  <a:gd name="T4" fmla="*/ 4 w 1"/>
                  <a:gd name="T5" fmla="*/ 73 h 10"/>
                  <a:gd name="T6" fmla="*/ 4 w 1"/>
                  <a:gd name="T7" fmla="*/ 73 h 10"/>
                  <a:gd name="T8" fmla="*/ 0 w 1"/>
                  <a:gd name="T9" fmla="*/ 38 h 10"/>
                  <a:gd name="T10" fmla="*/ 4 w 1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10">
                    <a:moveTo>
                      <a:pt x="1" y="0"/>
                    </a:moveTo>
                    <a:cubicBezTo>
                      <a:pt x="1" y="1"/>
                      <a:pt x="1" y="4"/>
                      <a:pt x="1" y="7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0" y="7"/>
                      <a:pt x="0" y="5"/>
                    </a:cubicBezTo>
                    <a:cubicBezTo>
                      <a:pt x="0" y="3"/>
                      <a:pt x="1" y="2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5" name="Freeform 635"/>
              <p:cNvSpPr>
                <a:spLocks/>
              </p:cNvSpPr>
              <p:nvPr/>
            </p:nvSpPr>
            <p:spPr bwMode="auto">
              <a:xfrm>
                <a:off x="1174" y="2356"/>
                <a:ext cx="15" cy="37"/>
              </a:xfrm>
              <a:custGeom>
                <a:avLst/>
                <a:gdLst>
                  <a:gd name="T0" fmla="*/ 38 w 6"/>
                  <a:gd name="T1" fmla="*/ 0 h 14"/>
                  <a:gd name="T2" fmla="*/ 25 w 6"/>
                  <a:gd name="T3" fmla="*/ 90 h 14"/>
                  <a:gd name="T4" fmla="*/ 0 w 6"/>
                  <a:gd name="T5" fmla="*/ 98 h 14"/>
                  <a:gd name="T6" fmla="*/ 20 w 6"/>
                  <a:gd name="T7" fmla="*/ 8 h 14"/>
                  <a:gd name="T8" fmla="*/ 38 w 6"/>
                  <a:gd name="T9" fmla="*/ 0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14">
                    <a:moveTo>
                      <a:pt x="6" y="0"/>
                    </a:moveTo>
                    <a:cubicBezTo>
                      <a:pt x="4" y="1"/>
                      <a:pt x="5" y="13"/>
                      <a:pt x="4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0" y="2"/>
                      <a:pt x="3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" name="Freeform 636"/>
              <p:cNvSpPr>
                <a:spLocks/>
              </p:cNvSpPr>
              <p:nvPr/>
            </p:nvSpPr>
            <p:spPr bwMode="auto">
              <a:xfrm>
                <a:off x="1182" y="2361"/>
                <a:ext cx="2" cy="27"/>
              </a:xfrm>
              <a:custGeom>
                <a:avLst/>
                <a:gdLst>
                  <a:gd name="T0" fmla="*/ 4 w 1"/>
                  <a:gd name="T1" fmla="*/ 0 h 10"/>
                  <a:gd name="T2" fmla="*/ 0 w 1"/>
                  <a:gd name="T3" fmla="*/ 51 h 10"/>
                  <a:gd name="T4" fmla="*/ 0 w 1"/>
                  <a:gd name="T5" fmla="*/ 73 h 10"/>
                  <a:gd name="T6" fmla="*/ 0 w 1"/>
                  <a:gd name="T7" fmla="*/ 73 h 10"/>
                  <a:gd name="T8" fmla="*/ 0 w 1"/>
                  <a:gd name="T9" fmla="*/ 38 h 10"/>
                  <a:gd name="T10" fmla="*/ 4 w 1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10">
                    <a:moveTo>
                      <a:pt x="1" y="0"/>
                    </a:moveTo>
                    <a:cubicBezTo>
                      <a:pt x="0" y="2"/>
                      <a:pt x="0" y="5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7"/>
                      <a:pt x="0" y="5"/>
                    </a:cubicBezTo>
                    <a:cubicBezTo>
                      <a:pt x="0" y="3"/>
                      <a:pt x="0" y="2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" name="Freeform 637"/>
              <p:cNvSpPr>
                <a:spLocks/>
              </p:cNvSpPr>
              <p:nvPr/>
            </p:nvSpPr>
            <p:spPr bwMode="auto">
              <a:xfrm>
                <a:off x="1184" y="2348"/>
                <a:ext cx="23" cy="40"/>
              </a:xfrm>
              <a:custGeom>
                <a:avLst/>
                <a:gdLst>
                  <a:gd name="T0" fmla="*/ 38 w 9"/>
                  <a:gd name="T1" fmla="*/ 0 h 15"/>
                  <a:gd name="T2" fmla="*/ 51 w 9"/>
                  <a:gd name="T3" fmla="*/ 93 h 15"/>
                  <a:gd name="T4" fmla="*/ 33 w 9"/>
                  <a:gd name="T5" fmla="*/ 107 h 15"/>
                  <a:gd name="T6" fmla="*/ 20 w 9"/>
                  <a:gd name="T7" fmla="*/ 13 h 15"/>
                  <a:gd name="T8" fmla="*/ 38 w 9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6" y="0"/>
                    </a:moveTo>
                    <a:cubicBezTo>
                      <a:pt x="3" y="2"/>
                      <a:pt x="9" y="12"/>
                      <a:pt x="8" y="13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6" y="14"/>
                      <a:pt x="0" y="4"/>
                      <a:pt x="3" y="2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" name="Freeform 638"/>
              <p:cNvSpPr>
                <a:spLocks/>
              </p:cNvSpPr>
              <p:nvPr/>
            </p:nvSpPr>
            <p:spPr bwMode="auto">
              <a:xfrm>
                <a:off x="1194" y="2353"/>
                <a:ext cx="8" cy="27"/>
              </a:xfrm>
              <a:custGeom>
                <a:avLst/>
                <a:gdLst>
                  <a:gd name="T0" fmla="*/ 0 w 3"/>
                  <a:gd name="T1" fmla="*/ 0 h 10"/>
                  <a:gd name="T2" fmla="*/ 13 w 3"/>
                  <a:gd name="T3" fmla="*/ 51 h 10"/>
                  <a:gd name="T4" fmla="*/ 21 w 3"/>
                  <a:gd name="T5" fmla="*/ 73 h 10"/>
                  <a:gd name="T6" fmla="*/ 21 w 3"/>
                  <a:gd name="T7" fmla="*/ 73 h 10"/>
                  <a:gd name="T8" fmla="*/ 8 w 3"/>
                  <a:gd name="T9" fmla="*/ 38 h 10"/>
                  <a:gd name="T10" fmla="*/ 0 w 3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0" y="0"/>
                    </a:moveTo>
                    <a:cubicBezTo>
                      <a:pt x="0" y="2"/>
                      <a:pt x="1" y="5"/>
                      <a:pt x="2" y="7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2" y="7"/>
                      <a:pt x="1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9" name="Freeform 639"/>
              <p:cNvSpPr>
                <a:spLocks/>
              </p:cNvSpPr>
              <p:nvPr/>
            </p:nvSpPr>
            <p:spPr bwMode="auto">
              <a:xfrm>
                <a:off x="1122" y="2153"/>
                <a:ext cx="22" cy="14"/>
              </a:xfrm>
              <a:custGeom>
                <a:avLst/>
                <a:gdLst>
                  <a:gd name="T0" fmla="*/ 37 w 9"/>
                  <a:gd name="T1" fmla="*/ 0 h 5"/>
                  <a:gd name="T2" fmla="*/ 54 w 9"/>
                  <a:gd name="T3" fmla="*/ 8 h 5"/>
                  <a:gd name="T4" fmla="*/ 17 w 9"/>
                  <a:gd name="T5" fmla="*/ 39 h 5"/>
                  <a:gd name="T6" fmla="*/ 0 w 9"/>
                  <a:gd name="T7" fmla="*/ 22 h 5"/>
                  <a:gd name="T8" fmla="*/ 37 w 9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6" y="0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6" y="2"/>
                      <a:pt x="3" y="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1"/>
                      <a:pt x="5" y="0"/>
                      <a:pt x="6" y="0"/>
                    </a:cubicBez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0" name="Freeform 640"/>
              <p:cNvSpPr>
                <a:spLocks/>
              </p:cNvSpPr>
              <p:nvPr/>
            </p:nvSpPr>
            <p:spPr bwMode="auto">
              <a:xfrm>
                <a:off x="1132" y="2156"/>
                <a:ext cx="30" cy="21"/>
              </a:xfrm>
              <a:custGeom>
                <a:avLst/>
                <a:gdLst>
                  <a:gd name="T0" fmla="*/ 0 w 12"/>
                  <a:gd name="T1" fmla="*/ 34 h 8"/>
                  <a:gd name="T2" fmla="*/ 8 w 12"/>
                  <a:gd name="T3" fmla="*/ 29 h 8"/>
                  <a:gd name="T4" fmla="*/ 50 w 12"/>
                  <a:gd name="T5" fmla="*/ 8 h 8"/>
                  <a:gd name="T6" fmla="*/ 75 w 12"/>
                  <a:gd name="T7" fmla="*/ 13 h 8"/>
                  <a:gd name="T8" fmla="*/ 25 w 12"/>
                  <a:gd name="T9" fmla="*/ 42 h 8"/>
                  <a:gd name="T10" fmla="*/ 13 w 12"/>
                  <a:gd name="T11" fmla="*/ 55 h 8"/>
                  <a:gd name="T12" fmla="*/ 0 w 12"/>
                  <a:gd name="T13" fmla="*/ 34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0" y="5"/>
                    </a:moveTo>
                    <a:cubicBezTo>
                      <a:pt x="0" y="5"/>
                      <a:pt x="1" y="4"/>
                      <a:pt x="1" y="4"/>
                    </a:cubicBezTo>
                    <a:cubicBezTo>
                      <a:pt x="3" y="2"/>
                      <a:pt x="6" y="0"/>
                      <a:pt x="8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0" y="2"/>
                      <a:pt x="8" y="3"/>
                      <a:pt x="4" y="6"/>
                    </a:cubicBezTo>
                    <a:cubicBezTo>
                      <a:pt x="4" y="7"/>
                      <a:pt x="3" y="7"/>
                      <a:pt x="2" y="8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1" name="Freeform 641"/>
              <p:cNvSpPr>
                <a:spLocks/>
              </p:cNvSpPr>
              <p:nvPr/>
            </p:nvSpPr>
            <p:spPr bwMode="auto">
              <a:xfrm>
                <a:off x="1139" y="2167"/>
                <a:ext cx="43" cy="26"/>
              </a:xfrm>
              <a:custGeom>
                <a:avLst/>
                <a:gdLst>
                  <a:gd name="T0" fmla="*/ 89 w 17"/>
                  <a:gd name="T1" fmla="*/ 0 h 10"/>
                  <a:gd name="T2" fmla="*/ 38 w 17"/>
                  <a:gd name="T3" fmla="*/ 21 h 10"/>
                  <a:gd name="T4" fmla="*/ 0 w 17"/>
                  <a:gd name="T5" fmla="*/ 55 h 10"/>
                  <a:gd name="T6" fmla="*/ 20 w 17"/>
                  <a:gd name="T7" fmla="*/ 60 h 10"/>
                  <a:gd name="T8" fmla="*/ 58 w 17"/>
                  <a:gd name="T9" fmla="*/ 42 h 10"/>
                  <a:gd name="T10" fmla="*/ 109 w 17"/>
                  <a:gd name="T11" fmla="*/ 21 h 10"/>
                  <a:gd name="T12" fmla="*/ 89 w 17"/>
                  <a:gd name="T13" fmla="*/ 0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10">
                    <a:moveTo>
                      <a:pt x="14" y="0"/>
                    </a:moveTo>
                    <a:cubicBezTo>
                      <a:pt x="13" y="0"/>
                      <a:pt x="9" y="2"/>
                      <a:pt x="6" y="3"/>
                    </a:cubicBezTo>
                    <a:cubicBezTo>
                      <a:pt x="4" y="5"/>
                      <a:pt x="0" y="8"/>
                      <a:pt x="0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10"/>
                      <a:pt x="7" y="7"/>
                      <a:pt x="9" y="6"/>
                    </a:cubicBezTo>
                    <a:cubicBezTo>
                      <a:pt x="13" y="3"/>
                      <a:pt x="16" y="2"/>
                      <a:pt x="17" y="3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2" name="Freeform 642"/>
              <p:cNvSpPr>
                <a:spLocks/>
              </p:cNvSpPr>
              <p:nvPr/>
            </p:nvSpPr>
            <p:spPr bwMode="auto">
              <a:xfrm>
                <a:off x="1154" y="2172"/>
                <a:ext cx="45" cy="27"/>
              </a:xfrm>
              <a:custGeom>
                <a:avLst/>
                <a:gdLst>
                  <a:gd name="T0" fmla="*/ 88 w 18"/>
                  <a:gd name="T1" fmla="*/ 8 h 10"/>
                  <a:gd name="T2" fmla="*/ 38 w 18"/>
                  <a:gd name="T3" fmla="*/ 30 h 10"/>
                  <a:gd name="T4" fmla="*/ 0 w 18"/>
                  <a:gd name="T5" fmla="*/ 59 h 10"/>
                  <a:gd name="T6" fmla="*/ 20 w 18"/>
                  <a:gd name="T7" fmla="*/ 65 h 10"/>
                  <a:gd name="T8" fmla="*/ 58 w 18"/>
                  <a:gd name="T9" fmla="*/ 43 h 10"/>
                  <a:gd name="T10" fmla="*/ 113 w 18"/>
                  <a:gd name="T11" fmla="*/ 22 h 10"/>
                  <a:gd name="T12" fmla="*/ 88 w 18"/>
                  <a:gd name="T13" fmla="*/ 8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" h="10">
                    <a:moveTo>
                      <a:pt x="14" y="1"/>
                    </a:moveTo>
                    <a:cubicBezTo>
                      <a:pt x="12" y="0"/>
                      <a:pt x="9" y="2"/>
                      <a:pt x="6" y="4"/>
                    </a:cubicBezTo>
                    <a:cubicBezTo>
                      <a:pt x="4" y="5"/>
                      <a:pt x="0" y="8"/>
                      <a:pt x="0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10"/>
                      <a:pt x="7" y="8"/>
                      <a:pt x="9" y="6"/>
                    </a:cubicBezTo>
                    <a:cubicBezTo>
                      <a:pt x="13" y="3"/>
                      <a:pt x="16" y="2"/>
                      <a:pt x="18" y="3"/>
                    </a:cubicBez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3" name="Freeform 643"/>
              <p:cNvSpPr>
                <a:spLocks/>
              </p:cNvSpPr>
              <p:nvPr/>
            </p:nvSpPr>
            <p:spPr bwMode="auto">
              <a:xfrm>
                <a:off x="1132" y="2153"/>
                <a:ext cx="17" cy="38"/>
              </a:xfrm>
              <a:custGeom>
                <a:avLst/>
                <a:gdLst>
                  <a:gd name="T0" fmla="*/ 41 w 7"/>
                  <a:gd name="T1" fmla="*/ 103 h 14"/>
                  <a:gd name="T2" fmla="*/ 29 w 7"/>
                  <a:gd name="T3" fmla="*/ 8 h 14"/>
                  <a:gd name="T4" fmla="*/ 5 w 7"/>
                  <a:gd name="T5" fmla="*/ 0 h 14"/>
                  <a:gd name="T6" fmla="*/ 17 w 7"/>
                  <a:gd name="T7" fmla="*/ 95 h 14"/>
                  <a:gd name="T8" fmla="*/ 41 w 7"/>
                  <a:gd name="T9" fmla="*/ 103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14">
                    <a:moveTo>
                      <a:pt x="7" y="14"/>
                    </a:moveTo>
                    <a:cubicBezTo>
                      <a:pt x="4" y="13"/>
                      <a:pt x="6" y="1"/>
                      <a:pt x="5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0" y="12"/>
                      <a:pt x="3" y="13"/>
                    </a:cubicBezTo>
                    <a:lnTo>
                      <a:pt x="7" y="14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4" name="Freeform 644"/>
              <p:cNvSpPr>
                <a:spLocks/>
              </p:cNvSpPr>
              <p:nvPr/>
            </p:nvSpPr>
            <p:spPr bwMode="auto">
              <a:xfrm>
                <a:off x="1147" y="2159"/>
                <a:ext cx="17" cy="40"/>
              </a:xfrm>
              <a:custGeom>
                <a:avLst/>
                <a:gdLst>
                  <a:gd name="T0" fmla="*/ 41 w 7"/>
                  <a:gd name="T1" fmla="*/ 107 h 15"/>
                  <a:gd name="T2" fmla="*/ 29 w 7"/>
                  <a:gd name="T3" fmla="*/ 8 h 15"/>
                  <a:gd name="T4" fmla="*/ 5 w 7"/>
                  <a:gd name="T5" fmla="*/ 0 h 15"/>
                  <a:gd name="T6" fmla="*/ 17 w 7"/>
                  <a:gd name="T7" fmla="*/ 93 h 15"/>
                  <a:gd name="T8" fmla="*/ 41 w 7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7" y="15"/>
                    </a:moveTo>
                    <a:cubicBezTo>
                      <a:pt x="4" y="14"/>
                      <a:pt x="6" y="1"/>
                      <a:pt x="5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0" y="12"/>
                      <a:pt x="3" y="13"/>
                    </a:cubicBezTo>
                    <a:lnTo>
                      <a:pt x="7" y="15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5" name="Freeform 645"/>
              <p:cNvSpPr>
                <a:spLocks/>
              </p:cNvSpPr>
              <p:nvPr/>
            </p:nvSpPr>
            <p:spPr bwMode="auto">
              <a:xfrm>
                <a:off x="1174" y="2183"/>
                <a:ext cx="43" cy="24"/>
              </a:xfrm>
              <a:custGeom>
                <a:avLst/>
                <a:gdLst>
                  <a:gd name="T0" fmla="*/ 89 w 17"/>
                  <a:gd name="T1" fmla="*/ 0 h 9"/>
                  <a:gd name="T2" fmla="*/ 38 w 17"/>
                  <a:gd name="T3" fmla="*/ 21 h 9"/>
                  <a:gd name="T4" fmla="*/ 0 w 17"/>
                  <a:gd name="T5" fmla="*/ 51 h 9"/>
                  <a:gd name="T6" fmla="*/ 20 w 17"/>
                  <a:gd name="T7" fmla="*/ 64 h 9"/>
                  <a:gd name="T8" fmla="*/ 58 w 17"/>
                  <a:gd name="T9" fmla="*/ 43 h 9"/>
                  <a:gd name="T10" fmla="*/ 109 w 17"/>
                  <a:gd name="T11" fmla="*/ 13 h 9"/>
                  <a:gd name="T12" fmla="*/ 89 w 17"/>
                  <a:gd name="T13" fmla="*/ 0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9">
                    <a:moveTo>
                      <a:pt x="14" y="0"/>
                    </a:moveTo>
                    <a:cubicBezTo>
                      <a:pt x="13" y="0"/>
                      <a:pt x="9" y="1"/>
                      <a:pt x="6" y="3"/>
                    </a:cubicBezTo>
                    <a:cubicBezTo>
                      <a:pt x="4" y="5"/>
                      <a:pt x="0" y="7"/>
                      <a:pt x="0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7" y="7"/>
                      <a:pt x="9" y="6"/>
                    </a:cubicBezTo>
                    <a:cubicBezTo>
                      <a:pt x="13" y="3"/>
                      <a:pt x="16" y="2"/>
                      <a:pt x="17" y="2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6" name="Freeform 646"/>
              <p:cNvSpPr>
                <a:spLocks/>
              </p:cNvSpPr>
              <p:nvPr/>
            </p:nvSpPr>
            <p:spPr bwMode="auto">
              <a:xfrm>
                <a:off x="1189" y="2188"/>
                <a:ext cx="43" cy="27"/>
              </a:xfrm>
              <a:custGeom>
                <a:avLst/>
                <a:gdLst>
                  <a:gd name="T0" fmla="*/ 83 w 17"/>
                  <a:gd name="T1" fmla="*/ 8 h 10"/>
                  <a:gd name="T2" fmla="*/ 38 w 17"/>
                  <a:gd name="T3" fmla="*/ 30 h 10"/>
                  <a:gd name="T4" fmla="*/ 0 w 17"/>
                  <a:gd name="T5" fmla="*/ 59 h 10"/>
                  <a:gd name="T6" fmla="*/ 25 w 17"/>
                  <a:gd name="T7" fmla="*/ 73 h 10"/>
                  <a:gd name="T8" fmla="*/ 58 w 17"/>
                  <a:gd name="T9" fmla="*/ 43 h 10"/>
                  <a:gd name="T10" fmla="*/ 109 w 17"/>
                  <a:gd name="T11" fmla="*/ 22 h 10"/>
                  <a:gd name="T12" fmla="*/ 83 w 17"/>
                  <a:gd name="T13" fmla="*/ 8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10">
                    <a:moveTo>
                      <a:pt x="13" y="1"/>
                    </a:moveTo>
                    <a:cubicBezTo>
                      <a:pt x="12" y="0"/>
                      <a:pt x="9" y="2"/>
                      <a:pt x="6" y="4"/>
                    </a:cubicBezTo>
                    <a:cubicBezTo>
                      <a:pt x="4" y="5"/>
                      <a:pt x="0" y="8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7" y="8"/>
                      <a:pt x="9" y="6"/>
                    </a:cubicBezTo>
                    <a:cubicBezTo>
                      <a:pt x="13" y="3"/>
                      <a:pt x="16" y="3"/>
                      <a:pt x="17" y="3"/>
                    </a:cubicBez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7" name="Freeform 647"/>
              <p:cNvSpPr>
                <a:spLocks/>
              </p:cNvSpPr>
              <p:nvPr/>
            </p:nvSpPr>
            <p:spPr bwMode="auto">
              <a:xfrm>
                <a:off x="1169" y="2167"/>
                <a:ext cx="15" cy="40"/>
              </a:xfrm>
              <a:custGeom>
                <a:avLst/>
                <a:gdLst>
                  <a:gd name="T0" fmla="*/ 38 w 6"/>
                  <a:gd name="T1" fmla="*/ 107 h 15"/>
                  <a:gd name="T2" fmla="*/ 33 w 6"/>
                  <a:gd name="T3" fmla="*/ 13 h 15"/>
                  <a:gd name="T4" fmla="*/ 13 w 6"/>
                  <a:gd name="T5" fmla="*/ 0 h 15"/>
                  <a:gd name="T6" fmla="*/ 20 w 6"/>
                  <a:gd name="T7" fmla="*/ 99 h 15"/>
                  <a:gd name="T8" fmla="*/ 38 w 6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15">
                    <a:moveTo>
                      <a:pt x="6" y="15"/>
                    </a:moveTo>
                    <a:cubicBezTo>
                      <a:pt x="3" y="14"/>
                      <a:pt x="6" y="2"/>
                      <a:pt x="5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0" y="12"/>
                      <a:pt x="3" y="14"/>
                    </a:cubicBez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8" name="Freeform 648"/>
              <p:cNvSpPr>
                <a:spLocks/>
              </p:cNvSpPr>
              <p:nvPr/>
            </p:nvSpPr>
            <p:spPr bwMode="auto">
              <a:xfrm>
                <a:off x="1182" y="2175"/>
                <a:ext cx="17" cy="40"/>
              </a:xfrm>
              <a:custGeom>
                <a:avLst/>
                <a:gdLst>
                  <a:gd name="T0" fmla="*/ 41 w 7"/>
                  <a:gd name="T1" fmla="*/ 107 h 15"/>
                  <a:gd name="T2" fmla="*/ 36 w 7"/>
                  <a:gd name="T3" fmla="*/ 8 h 15"/>
                  <a:gd name="T4" fmla="*/ 12 w 7"/>
                  <a:gd name="T5" fmla="*/ 0 h 15"/>
                  <a:gd name="T6" fmla="*/ 17 w 7"/>
                  <a:gd name="T7" fmla="*/ 93 h 15"/>
                  <a:gd name="T8" fmla="*/ 41 w 7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7" y="15"/>
                    </a:moveTo>
                    <a:cubicBezTo>
                      <a:pt x="4" y="13"/>
                      <a:pt x="7" y="1"/>
                      <a:pt x="6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0" y="12"/>
                      <a:pt x="3" y="13"/>
                    </a:cubicBezTo>
                    <a:lnTo>
                      <a:pt x="7" y="15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9" name="Freeform 649"/>
              <p:cNvSpPr>
                <a:spLocks/>
              </p:cNvSpPr>
              <p:nvPr/>
            </p:nvSpPr>
            <p:spPr bwMode="auto">
              <a:xfrm>
                <a:off x="1207" y="2204"/>
                <a:ext cx="42" cy="21"/>
              </a:xfrm>
              <a:custGeom>
                <a:avLst/>
                <a:gdLst>
                  <a:gd name="T0" fmla="*/ 91 w 17"/>
                  <a:gd name="T1" fmla="*/ 0 h 8"/>
                  <a:gd name="T2" fmla="*/ 42 w 17"/>
                  <a:gd name="T3" fmla="*/ 13 h 8"/>
                  <a:gd name="T4" fmla="*/ 0 w 17"/>
                  <a:gd name="T5" fmla="*/ 34 h 8"/>
                  <a:gd name="T6" fmla="*/ 17 w 17"/>
                  <a:gd name="T7" fmla="*/ 47 h 8"/>
                  <a:gd name="T8" fmla="*/ 54 w 17"/>
                  <a:gd name="T9" fmla="*/ 34 h 8"/>
                  <a:gd name="T10" fmla="*/ 104 w 17"/>
                  <a:gd name="T11" fmla="*/ 13 h 8"/>
                  <a:gd name="T12" fmla="*/ 91 w 17"/>
                  <a:gd name="T13" fmla="*/ 0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8">
                    <a:moveTo>
                      <a:pt x="15" y="0"/>
                    </a:moveTo>
                    <a:cubicBezTo>
                      <a:pt x="14" y="0"/>
                      <a:pt x="9" y="0"/>
                      <a:pt x="7" y="2"/>
                    </a:cubicBezTo>
                    <a:cubicBezTo>
                      <a:pt x="4" y="3"/>
                      <a:pt x="0" y="5"/>
                      <a:pt x="0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8"/>
                      <a:pt x="6" y="6"/>
                      <a:pt x="9" y="5"/>
                    </a:cubicBezTo>
                    <a:cubicBezTo>
                      <a:pt x="13" y="3"/>
                      <a:pt x="17" y="2"/>
                      <a:pt x="17" y="2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0" name="Freeform 650"/>
              <p:cNvSpPr>
                <a:spLocks/>
              </p:cNvSpPr>
              <p:nvPr/>
            </p:nvSpPr>
            <p:spPr bwMode="auto">
              <a:xfrm>
                <a:off x="1219" y="2212"/>
                <a:ext cx="45" cy="21"/>
              </a:xfrm>
              <a:custGeom>
                <a:avLst/>
                <a:gdLst>
                  <a:gd name="T0" fmla="*/ 95 w 18"/>
                  <a:gd name="T1" fmla="*/ 8 h 8"/>
                  <a:gd name="T2" fmla="*/ 45 w 18"/>
                  <a:gd name="T3" fmla="*/ 13 h 8"/>
                  <a:gd name="T4" fmla="*/ 0 w 18"/>
                  <a:gd name="T5" fmla="*/ 34 h 8"/>
                  <a:gd name="T6" fmla="*/ 20 w 18"/>
                  <a:gd name="T7" fmla="*/ 47 h 8"/>
                  <a:gd name="T8" fmla="*/ 63 w 18"/>
                  <a:gd name="T9" fmla="*/ 34 h 8"/>
                  <a:gd name="T10" fmla="*/ 113 w 18"/>
                  <a:gd name="T11" fmla="*/ 29 h 8"/>
                  <a:gd name="T12" fmla="*/ 95 w 18"/>
                  <a:gd name="T13" fmla="*/ 8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" h="8">
                    <a:moveTo>
                      <a:pt x="15" y="1"/>
                    </a:moveTo>
                    <a:cubicBezTo>
                      <a:pt x="13" y="0"/>
                      <a:pt x="10" y="1"/>
                      <a:pt x="7" y="2"/>
                    </a:cubicBezTo>
                    <a:cubicBezTo>
                      <a:pt x="5" y="3"/>
                      <a:pt x="0" y="5"/>
                      <a:pt x="0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5" y="8"/>
                      <a:pt x="7" y="6"/>
                      <a:pt x="10" y="5"/>
                    </a:cubicBezTo>
                    <a:cubicBezTo>
                      <a:pt x="14" y="3"/>
                      <a:pt x="17" y="3"/>
                      <a:pt x="18" y="4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1" name="Freeform 651"/>
              <p:cNvSpPr>
                <a:spLocks/>
              </p:cNvSpPr>
              <p:nvPr/>
            </p:nvSpPr>
            <p:spPr bwMode="auto">
              <a:xfrm>
                <a:off x="1199" y="2183"/>
                <a:ext cx="20" cy="40"/>
              </a:xfrm>
              <a:custGeom>
                <a:avLst/>
                <a:gdLst>
                  <a:gd name="T0" fmla="*/ 38 w 8"/>
                  <a:gd name="T1" fmla="*/ 107 h 15"/>
                  <a:gd name="T2" fmla="*/ 45 w 8"/>
                  <a:gd name="T3" fmla="*/ 13 h 15"/>
                  <a:gd name="T4" fmla="*/ 20 w 8"/>
                  <a:gd name="T5" fmla="*/ 0 h 15"/>
                  <a:gd name="T6" fmla="*/ 20 w 8"/>
                  <a:gd name="T7" fmla="*/ 99 h 15"/>
                  <a:gd name="T8" fmla="*/ 38 w 8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6" y="15"/>
                    </a:moveTo>
                    <a:cubicBezTo>
                      <a:pt x="4" y="14"/>
                      <a:pt x="8" y="2"/>
                      <a:pt x="7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0" y="12"/>
                      <a:pt x="3" y="14"/>
                    </a:cubicBez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2" name="Freeform 652"/>
              <p:cNvSpPr>
                <a:spLocks/>
              </p:cNvSpPr>
              <p:nvPr/>
            </p:nvSpPr>
            <p:spPr bwMode="auto">
              <a:xfrm>
                <a:off x="1214" y="2191"/>
                <a:ext cx="18" cy="40"/>
              </a:xfrm>
              <a:custGeom>
                <a:avLst/>
                <a:gdLst>
                  <a:gd name="T0" fmla="*/ 39 w 7"/>
                  <a:gd name="T1" fmla="*/ 107 h 15"/>
                  <a:gd name="T2" fmla="*/ 46 w 7"/>
                  <a:gd name="T3" fmla="*/ 13 h 15"/>
                  <a:gd name="T4" fmla="*/ 21 w 7"/>
                  <a:gd name="T5" fmla="*/ 0 h 15"/>
                  <a:gd name="T6" fmla="*/ 21 w 7"/>
                  <a:gd name="T7" fmla="*/ 99 h 15"/>
                  <a:gd name="T8" fmla="*/ 39 w 7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6" y="15"/>
                    </a:moveTo>
                    <a:cubicBezTo>
                      <a:pt x="3" y="14"/>
                      <a:pt x="7" y="2"/>
                      <a:pt x="7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0" y="12"/>
                      <a:pt x="3" y="14"/>
                    </a:cubicBez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3" name="Freeform 653"/>
              <p:cNvSpPr>
                <a:spLocks/>
              </p:cNvSpPr>
              <p:nvPr/>
            </p:nvSpPr>
            <p:spPr bwMode="auto">
              <a:xfrm>
                <a:off x="1234" y="2228"/>
                <a:ext cx="45" cy="19"/>
              </a:xfrm>
              <a:custGeom>
                <a:avLst/>
                <a:gdLst>
                  <a:gd name="T0" fmla="*/ 100 w 18"/>
                  <a:gd name="T1" fmla="*/ 8 h 7"/>
                  <a:gd name="T2" fmla="*/ 50 w 18"/>
                  <a:gd name="T3" fmla="*/ 14 h 7"/>
                  <a:gd name="T4" fmla="*/ 0 w 18"/>
                  <a:gd name="T5" fmla="*/ 22 h 7"/>
                  <a:gd name="T6" fmla="*/ 20 w 18"/>
                  <a:gd name="T7" fmla="*/ 43 h 7"/>
                  <a:gd name="T8" fmla="*/ 63 w 18"/>
                  <a:gd name="T9" fmla="*/ 38 h 7"/>
                  <a:gd name="T10" fmla="*/ 113 w 18"/>
                  <a:gd name="T11" fmla="*/ 30 h 7"/>
                  <a:gd name="T12" fmla="*/ 100 w 18"/>
                  <a:gd name="T13" fmla="*/ 8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" h="7">
                    <a:moveTo>
                      <a:pt x="16" y="1"/>
                    </a:moveTo>
                    <a:cubicBezTo>
                      <a:pt x="15" y="0"/>
                      <a:pt x="11" y="1"/>
                      <a:pt x="8" y="2"/>
                    </a:cubicBezTo>
                    <a:cubicBezTo>
                      <a:pt x="5" y="2"/>
                      <a:pt x="0" y="4"/>
                      <a:pt x="0" y="3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7"/>
                      <a:pt x="7" y="6"/>
                      <a:pt x="10" y="5"/>
                    </a:cubicBezTo>
                    <a:cubicBezTo>
                      <a:pt x="14" y="4"/>
                      <a:pt x="17" y="3"/>
                      <a:pt x="18" y="4"/>
                    </a:cubicBez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4" name="Freeform 654"/>
              <p:cNvSpPr>
                <a:spLocks/>
              </p:cNvSpPr>
              <p:nvPr/>
            </p:nvSpPr>
            <p:spPr bwMode="auto">
              <a:xfrm>
                <a:off x="1247" y="2239"/>
                <a:ext cx="47" cy="18"/>
              </a:xfrm>
              <a:custGeom>
                <a:avLst/>
                <a:gdLst>
                  <a:gd name="T0" fmla="*/ 99 w 19"/>
                  <a:gd name="T1" fmla="*/ 8 h 7"/>
                  <a:gd name="T2" fmla="*/ 49 w 19"/>
                  <a:gd name="T3" fmla="*/ 13 h 7"/>
                  <a:gd name="T4" fmla="*/ 0 w 19"/>
                  <a:gd name="T5" fmla="*/ 26 h 7"/>
                  <a:gd name="T6" fmla="*/ 17 w 19"/>
                  <a:gd name="T7" fmla="*/ 39 h 7"/>
                  <a:gd name="T8" fmla="*/ 62 w 19"/>
                  <a:gd name="T9" fmla="*/ 33 h 7"/>
                  <a:gd name="T10" fmla="*/ 116 w 19"/>
                  <a:gd name="T11" fmla="*/ 26 h 7"/>
                  <a:gd name="T12" fmla="*/ 99 w 19"/>
                  <a:gd name="T13" fmla="*/ 8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9" h="7">
                    <a:moveTo>
                      <a:pt x="16" y="1"/>
                    </a:moveTo>
                    <a:cubicBezTo>
                      <a:pt x="15" y="0"/>
                      <a:pt x="11" y="1"/>
                      <a:pt x="8" y="2"/>
                    </a:cubicBezTo>
                    <a:cubicBezTo>
                      <a:pt x="5" y="2"/>
                      <a:pt x="1" y="4"/>
                      <a:pt x="0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7"/>
                      <a:pt x="7" y="6"/>
                      <a:pt x="10" y="5"/>
                    </a:cubicBezTo>
                    <a:cubicBezTo>
                      <a:pt x="14" y="4"/>
                      <a:pt x="18" y="4"/>
                      <a:pt x="19" y="4"/>
                    </a:cubicBez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" name="Freeform 655"/>
              <p:cNvSpPr>
                <a:spLocks/>
              </p:cNvSpPr>
              <p:nvPr/>
            </p:nvSpPr>
            <p:spPr bwMode="auto">
              <a:xfrm>
                <a:off x="1229" y="2204"/>
                <a:ext cx="23" cy="43"/>
              </a:xfrm>
              <a:custGeom>
                <a:avLst/>
                <a:gdLst>
                  <a:gd name="T0" fmla="*/ 38 w 9"/>
                  <a:gd name="T1" fmla="*/ 116 h 16"/>
                  <a:gd name="T2" fmla="*/ 51 w 9"/>
                  <a:gd name="T3" fmla="*/ 13 h 16"/>
                  <a:gd name="T4" fmla="*/ 33 w 9"/>
                  <a:gd name="T5" fmla="*/ 0 h 16"/>
                  <a:gd name="T6" fmla="*/ 20 w 9"/>
                  <a:gd name="T7" fmla="*/ 94 h 16"/>
                  <a:gd name="T8" fmla="*/ 38 w 9"/>
                  <a:gd name="T9" fmla="*/ 1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6">
                    <a:moveTo>
                      <a:pt x="6" y="16"/>
                    </a:moveTo>
                    <a:cubicBezTo>
                      <a:pt x="3" y="14"/>
                      <a:pt x="9" y="3"/>
                      <a:pt x="8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0" y="11"/>
                      <a:pt x="3" y="13"/>
                    </a:cubicBezTo>
                    <a:lnTo>
                      <a:pt x="6" y="16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" name="Freeform 656"/>
              <p:cNvSpPr>
                <a:spLocks/>
              </p:cNvSpPr>
              <p:nvPr/>
            </p:nvSpPr>
            <p:spPr bwMode="auto">
              <a:xfrm>
                <a:off x="1242" y="2215"/>
                <a:ext cx="22" cy="42"/>
              </a:xfrm>
              <a:custGeom>
                <a:avLst/>
                <a:gdLst>
                  <a:gd name="T0" fmla="*/ 37 w 9"/>
                  <a:gd name="T1" fmla="*/ 110 h 16"/>
                  <a:gd name="T2" fmla="*/ 49 w 9"/>
                  <a:gd name="T3" fmla="*/ 13 h 16"/>
                  <a:gd name="T4" fmla="*/ 29 w 9"/>
                  <a:gd name="T5" fmla="*/ 0 h 16"/>
                  <a:gd name="T6" fmla="*/ 17 w 9"/>
                  <a:gd name="T7" fmla="*/ 89 h 16"/>
                  <a:gd name="T8" fmla="*/ 37 w 9"/>
                  <a:gd name="T9" fmla="*/ 11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6">
                    <a:moveTo>
                      <a:pt x="6" y="16"/>
                    </a:moveTo>
                    <a:cubicBezTo>
                      <a:pt x="3" y="14"/>
                      <a:pt x="9" y="3"/>
                      <a:pt x="8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0" y="11"/>
                      <a:pt x="3" y="13"/>
                    </a:cubicBezTo>
                    <a:lnTo>
                      <a:pt x="6" y="16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" name="Freeform 657"/>
              <p:cNvSpPr>
                <a:spLocks/>
              </p:cNvSpPr>
              <p:nvPr/>
            </p:nvSpPr>
            <p:spPr bwMode="auto">
              <a:xfrm>
                <a:off x="1262" y="2260"/>
                <a:ext cx="45" cy="13"/>
              </a:xfrm>
              <a:custGeom>
                <a:avLst/>
                <a:gdLst>
                  <a:gd name="T0" fmla="*/ 95 w 18"/>
                  <a:gd name="T1" fmla="*/ 8 h 5"/>
                  <a:gd name="T2" fmla="*/ 45 w 18"/>
                  <a:gd name="T3" fmla="*/ 0 h 5"/>
                  <a:gd name="T4" fmla="*/ 0 w 18"/>
                  <a:gd name="T5" fmla="*/ 8 h 5"/>
                  <a:gd name="T6" fmla="*/ 13 w 18"/>
                  <a:gd name="T7" fmla="*/ 26 h 5"/>
                  <a:gd name="T8" fmla="*/ 50 w 18"/>
                  <a:gd name="T9" fmla="*/ 26 h 5"/>
                  <a:gd name="T10" fmla="*/ 113 w 18"/>
                  <a:gd name="T11" fmla="*/ 34 h 5"/>
                  <a:gd name="T12" fmla="*/ 95 w 18"/>
                  <a:gd name="T13" fmla="*/ 8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" h="5">
                    <a:moveTo>
                      <a:pt x="15" y="1"/>
                    </a:moveTo>
                    <a:cubicBezTo>
                      <a:pt x="14" y="0"/>
                      <a:pt x="10" y="0"/>
                      <a:pt x="7" y="0"/>
                    </a:cubicBezTo>
                    <a:cubicBezTo>
                      <a:pt x="4" y="0"/>
                      <a:pt x="0" y="1"/>
                      <a:pt x="0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5"/>
                      <a:pt x="6" y="4"/>
                      <a:pt x="8" y="4"/>
                    </a:cubicBezTo>
                    <a:cubicBezTo>
                      <a:pt x="13" y="3"/>
                      <a:pt x="17" y="4"/>
                      <a:pt x="18" y="5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" name="Freeform 658"/>
              <p:cNvSpPr>
                <a:spLocks/>
              </p:cNvSpPr>
              <p:nvPr/>
            </p:nvSpPr>
            <p:spPr bwMode="auto">
              <a:xfrm>
                <a:off x="1257" y="2231"/>
                <a:ext cx="25" cy="40"/>
              </a:xfrm>
              <a:custGeom>
                <a:avLst/>
                <a:gdLst>
                  <a:gd name="T0" fmla="*/ 25 w 10"/>
                  <a:gd name="T1" fmla="*/ 107 h 15"/>
                  <a:gd name="T2" fmla="*/ 58 w 10"/>
                  <a:gd name="T3" fmla="*/ 21 h 15"/>
                  <a:gd name="T4" fmla="*/ 45 w 10"/>
                  <a:gd name="T5" fmla="*/ 0 h 15"/>
                  <a:gd name="T6" fmla="*/ 13 w 10"/>
                  <a:gd name="T7" fmla="*/ 93 h 15"/>
                  <a:gd name="T8" fmla="*/ 25 w 10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cubicBezTo>
                      <a:pt x="2" y="13"/>
                      <a:pt x="10" y="4"/>
                      <a:pt x="9" y="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0" y="10"/>
                      <a:pt x="2" y="13"/>
                    </a:cubicBez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" name="Freeform 659"/>
              <p:cNvSpPr>
                <a:spLocks/>
              </p:cNvSpPr>
              <p:nvPr/>
            </p:nvSpPr>
            <p:spPr bwMode="auto">
              <a:xfrm>
                <a:off x="1192" y="2180"/>
                <a:ext cx="2" cy="29"/>
              </a:xfrm>
              <a:custGeom>
                <a:avLst/>
                <a:gdLst>
                  <a:gd name="T0" fmla="*/ 4 w 1"/>
                  <a:gd name="T1" fmla="*/ 76 h 11"/>
                  <a:gd name="T2" fmla="*/ 4 w 1"/>
                  <a:gd name="T3" fmla="*/ 21 h 11"/>
                  <a:gd name="T4" fmla="*/ 4 w 1"/>
                  <a:gd name="T5" fmla="*/ 0 h 11"/>
                  <a:gd name="T6" fmla="*/ 4 w 1"/>
                  <a:gd name="T7" fmla="*/ 0 h 11"/>
                  <a:gd name="T8" fmla="*/ 0 w 1"/>
                  <a:gd name="T9" fmla="*/ 34 h 11"/>
                  <a:gd name="T10" fmla="*/ 4 w 1"/>
                  <a:gd name="T11" fmla="*/ 76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11">
                    <a:moveTo>
                      <a:pt x="1" y="11"/>
                    </a:moveTo>
                    <a:cubicBezTo>
                      <a:pt x="1" y="9"/>
                      <a:pt x="1" y="6"/>
                      <a:pt x="1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3"/>
                      <a:pt x="0" y="5"/>
                    </a:cubicBezTo>
                    <a:cubicBezTo>
                      <a:pt x="0" y="7"/>
                      <a:pt x="1" y="9"/>
                      <a:pt x="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0" name="Freeform 660"/>
              <p:cNvSpPr>
                <a:spLocks/>
              </p:cNvSpPr>
              <p:nvPr/>
            </p:nvSpPr>
            <p:spPr bwMode="auto">
              <a:xfrm>
                <a:off x="1209" y="2191"/>
                <a:ext cx="5" cy="26"/>
              </a:xfrm>
              <a:custGeom>
                <a:avLst/>
                <a:gdLst>
                  <a:gd name="T0" fmla="*/ 8 w 2"/>
                  <a:gd name="T1" fmla="*/ 68 h 10"/>
                  <a:gd name="T2" fmla="*/ 13 w 2"/>
                  <a:gd name="T3" fmla="*/ 21 h 10"/>
                  <a:gd name="T4" fmla="*/ 13 w 2"/>
                  <a:gd name="T5" fmla="*/ 0 h 10"/>
                  <a:gd name="T6" fmla="*/ 13 w 2"/>
                  <a:gd name="T7" fmla="*/ 0 h 10"/>
                  <a:gd name="T8" fmla="*/ 0 w 2"/>
                  <a:gd name="T9" fmla="*/ 34 h 10"/>
                  <a:gd name="T10" fmla="*/ 8 w 2"/>
                  <a:gd name="T11" fmla="*/ 68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10">
                    <a:moveTo>
                      <a:pt x="1" y="10"/>
                    </a:moveTo>
                    <a:cubicBezTo>
                      <a:pt x="0" y="8"/>
                      <a:pt x="1" y="5"/>
                      <a:pt x="2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3"/>
                      <a:pt x="0" y="5"/>
                    </a:cubicBezTo>
                    <a:cubicBezTo>
                      <a:pt x="0" y="7"/>
                      <a:pt x="0" y="8"/>
                      <a:pt x="1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1" name="Freeform 661"/>
              <p:cNvSpPr>
                <a:spLocks/>
              </p:cNvSpPr>
              <p:nvPr/>
            </p:nvSpPr>
            <p:spPr bwMode="auto">
              <a:xfrm>
                <a:off x="1222" y="2199"/>
                <a:ext cx="7" cy="26"/>
              </a:xfrm>
              <a:custGeom>
                <a:avLst/>
                <a:gdLst>
                  <a:gd name="T0" fmla="*/ 5 w 3"/>
                  <a:gd name="T1" fmla="*/ 68 h 10"/>
                  <a:gd name="T2" fmla="*/ 12 w 3"/>
                  <a:gd name="T3" fmla="*/ 21 h 10"/>
                  <a:gd name="T4" fmla="*/ 16 w 3"/>
                  <a:gd name="T5" fmla="*/ 0 h 10"/>
                  <a:gd name="T6" fmla="*/ 12 w 3"/>
                  <a:gd name="T7" fmla="*/ 0 h 10"/>
                  <a:gd name="T8" fmla="*/ 5 w 3"/>
                  <a:gd name="T9" fmla="*/ 34 h 10"/>
                  <a:gd name="T10" fmla="*/ 5 w 3"/>
                  <a:gd name="T11" fmla="*/ 68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1" y="10"/>
                    </a:moveTo>
                    <a:cubicBezTo>
                      <a:pt x="1" y="8"/>
                      <a:pt x="1" y="5"/>
                      <a:pt x="2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3"/>
                      <a:pt x="1" y="5"/>
                    </a:cubicBezTo>
                    <a:cubicBezTo>
                      <a:pt x="0" y="7"/>
                      <a:pt x="1" y="8"/>
                      <a:pt x="1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2" name="Freeform 662"/>
              <p:cNvSpPr>
                <a:spLocks/>
              </p:cNvSpPr>
              <p:nvPr/>
            </p:nvSpPr>
            <p:spPr bwMode="auto">
              <a:xfrm>
                <a:off x="1239" y="2212"/>
                <a:ext cx="10" cy="27"/>
              </a:xfrm>
              <a:custGeom>
                <a:avLst/>
                <a:gdLst>
                  <a:gd name="T0" fmla="*/ 0 w 4"/>
                  <a:gd name="T1" fmla="*/ 73 h 10"/>
                  <a:gd name="T2" fmla="*/ 13 w 4"/>
                  <a:gd name="T3" fmla="*/ 22 h 10"/>
                  <a:gd name="T4" fmla="*/ 25 w 4"/>
                  <a:gd name="T5" fmla="*/ 0 h 10"/>
                  <a:gd name="T6" fmla="*/ 25 w 4"/>
                  <a:gd name="T7" fmla="*/ 0 h 10"/>
                  <a:gd name="T8" fmla="*/ 8 w 4"/>
                  <a:gd name="T9" fmla="*/ 38 h 10"/>
                  <a:gd name="T10" fmla="*/ 0 w 4"/>
                  <a:gd name="T11" fmla="*/ 73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0" y="10"/>
                    </a:moveTo>
                    <a:cubicBezTo>
                      <a:pt x="0" y="9"/>
                      <a:pt x="1" y="6"/>
                      <a:pt x="2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2" y="3"/>
                      <a:pt x="1" y="5"/>
                    </a:cubicBezTo>
                    <a:cubicBezTo>
                      <a:pt x="0" y="7"/>
                      <a:pt x="0" y="9"/>
                      <a:pt x="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3" name="Freeform 663"/>
              <p:cNvSpPr>
                <a:spLocks/>
              </p:cNvSpPr>
              <p:nvPr/>
            </p:nvSpPr>
            <p:spPr bwMode="auto">
              <a:xfrm>
                <a:off x="1252" y="2223"/>
                <a:ext cx="7" cy="26"/>
              </a:xfrm>
              <a:custGeom>
                <a:avLst/>
                <a:gdLst>
                  <a:gd name="T0" fmla="*/ 0 w 3"/>
                  <a:gd name="T1" fmla="*/ 68 h 10"/>
                  <a:gd name="T2" fmla="*/ 12 w 3"/>
                  <a:gd name="T3" fmla="*/ 21 h 10"/>
                  <a:gd name="T4" fmla="*/ 16 w 3"/>
                  <a:gd name="T5" fmla="*/ 0 h 10"/>
                  <a:gd name="T6" fmla="*/ 16 w 3"/>
                  <a:gd name="T7" fmla="*/ 0 h 10"/>
                  <a:gd name="T8" fmla="*/ 5 w 3"/>
                  <a:gd name="T9" fmla="*/ 34 h 10"/>
                  <a:gd name="T10" fmla="*/ 0 w 3"/>
                  <a:gd name="T11" fmla="*/ 68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0" y="10"/>
                    </a:moveTo>
                    <a:cubicBezTo>
                      <a:pt x="0" y="8"/>
                      <a:pt x="1" y="6"/>
                      <a:pt x="2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3"/>
                      <a:pt x="1" y="5"/>
                    </a:cubicBezTo>
                    <a:cubicBezTo>
                      <a:pt x="0" y="7"/>
                      <a:pt x="0" y="8"/>
                      <a:pt x="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4" name="Freeform 664"/>
              <p:cNvSpPr>
                <a:spLocks/>
              </p:cNvSpPr>
              <p:nvPr/>
            </p:nvSpPr>
            <p:spPr bwMode="auto">
              <a:xfrm>
                <a:off x="1267" y="2239"/>
                <a:ext cx="10" cy="26"/>
              </a:xfrm>
              <a:custGeom>
                <a:avLst/>
                <a:gdLst>
                  <a:gd name="T0" fmla="*/ 0 w 4"/>
                  <a:gd name="T1" fmla="*/ 68 h 10"/>
                  <a:gd name="T2" fmla="*/ 20 w 4"/>
                  <a:gd name="T3" fmla="*/ 21 h 10"/>
                  <a:gd name="T4" fmla="*/ 25 w 4"/>
                  <a:gd name="T5" fmla="*/ 0 h 10"/>
                  <a:gd name="T6" fmla="*/ 25 w 4"/>
                  <a:gd name="T7" fmla="*/ 0 h 10"/>
                  <a:gd name="T8" fmla="*/ 8 w 4"/>
                  <a:gd name="T9" fmla="*/ 34 h 10"/>
                  <a:gd name="T10" fmla="*/ 0 w 4"/>
                  <a:gd name="T11" fmla="*/ 68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0" y="10"/>
                    </a:moveTo>
                    <a:cubicBezTo>
                      <a:pt x="0" y="8"/>
                      <a:pt x="1" y="6"/>
                      <a:pt x="3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2" y="3"/>
                      <a:pt x="1" y="5"/>
                    </a:cubicBezTo>
                    <a:cubicBezTo>
                      <a:pt x="0" y="7"/>
                      <a:pt x="0" y="8"/>
                      <a:pt x="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5" name="Freeform 665"/>
              <p:cNvSpPr>
                <a:spLocks/>
              </p:cNvSpPr>
              <p:nvPr/>
            </p:nvSpPr>
            <p:spPr bwMode="auto">
              <a:xfrm>
                <a:off x="1177" y="2175"/>
                <a:ext cx="5" cy="26"/>
              </a:xfrm>
              <a:custGeom>
                <a:avLst/>
                <a:gdLst>
                  <a:gd name="T0" fmla="*/ 8 w 2"/>
                  <a:gd name="T1" fmla="*/ 68 h 10"/>
                  <a:gd name="T2" fmla="*/ 8 w 2"/>
                  <a:gd name="T3" fmla="*/ 21 h 10"/>
                  <a:gd name="T4" fmla="*/ 13 w 2"/>
                  <a:gd name="T5" fmla="*/ 0 h 10"/>
                  <a:gd name="T6" fmla="*/ 8 w 2"/>
                  <a:gd name="T7" fmla="*/ 0 h 10"/>
                  <a:gd name="T8" fmla="*/ 8 w 2"/>
                  <a:gd name="T9" fmla="*/ 34 h 10"/>
                  <a:gd name="T10" fmla="*/ 8 w 2"/>
                  <a:gd name="T11" fmla="*/ 68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10">
                    <a:moveTo>
                      <a:pt x="1" y="10"/>
                    </a:moveTo>
                    <a:cubicBezTo>
                      <a:pt x="1" y="8"/>
                      <a:pt x="1" y="5"/>
                      <a:pt x="1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3"/>
                      <a:pt x="1" y="5"/>
                    </a:cubicBezTo>
                    <a:cubicBezTo>
                      <a:pt x="0" y="7"/>
                      <a:pt x="1" y="8"/>
                      <a:pt x="1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" name="Freeform 666"/>
              <p:cNvSpPr>
                <a:spLocks/>
              </p:cNvSpPr>
              <p:nvPr/>
            </p:nvSpPr>
            <p:spPr bwMode="auto">
              <a:xfrm>
                <a:off x="1157" y="2164"/>
                <a:ext cx="2" cy="29"/>
              </a:xfrm>
              <a:custGeom>
                <a:avLst/>
                <a:gdLst>
                  <a:gd name="T0" fmla="*/ 4 w 1"/>
                  <a:gd name="T1" fmla="*/ 76 h 11"/>
                  <a:gd name="T2" fmla="*/ 4 w 1"/>
                  <a:gd name="T3" fmla="*/ 21 h 11"/>
                  <a:gd name="T4" fmla="*/ 4 w 1"/>
                  <a:gd name="T5" fmla="*/ 0 h 11"/>
                  <a:gd name="T6" fmla="*/ 4 w 1"/>
                  <a:gd name="T7" fmla="*/ 0 h 11"/>
                  <a:gd name="T8" fmla="*/ 0 w 1"/>
                  <a:gd name="T9" fmla="*/ 34 h 11"/>
                  <a:gd name="T10" fmla="*/ 4 w 1"/>
                  <a:gd name="T11" fmla="*/ 76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11">
                    <a:moveTo>
                      <a:pt x="1" y="11"/>
                    </a:moveTo>
                    <a:cubicBezTo>
                      <a:pt x="0" y="9"/>
                      <a:pt x="1" y="6"/>
                      <a:pt x="1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3"/>
                      <a:pt x="0" y="5"/>
                    </a:cubicBezTo>
                    <a:cubicBezTo>
                      <a:pt x="0" y="8"/>
                      <a:pt x="0" y="9"/>
                      <a:pt x="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7" name="Freeform 667"/>
              <p:cNvSpPr>
                <a:spLocks/>
              </p:cNvSpPr>
              <p:nvPr/>
            </p:nvSpPr>
            <p:spPr bwMode="auto">
              <a:xfrm>
                <a:off x="1142" y="2161"/>
                <a:ext cx="2" cy="27"/>
              </a:xfrm>
              <a:custGeom>
                <a:avLst/>
                <a:gdLst>
                  <a:gd name="T0" fmla="*/ 4 w 1"/>
                  <a:gd name="T1" fmla="*/ 73 h 10"/>
                  <a:gd name="T2" fmla="*/ 4 w 1"/>
                  <a:gd name="T3" fmla="*/ 22 h 10"/>
                  <a:gd name="T4" fmla="*/ 4 w 1"/>
                  <a:gd name="T5" fmla="*/ 0 h 10"/>
                  <a:gd name="T6" fmla="*/ 4 w 1"/>
                  <a:gd name="T7" fmla="*/ 0 h 10"/>
                  <a:gd name="T8" fmla="*/ 0 w 1"/>
                  <a:gd name="T9" fmla="*/ 38 h 10"/>
                  <a:gd name="T10" fmla="*/ 4 w 1"/>
                  <a:gd name="T11" fmla="*/ 73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10">
                    <a:moveTo>
                      <a:pt x="1" y="10"/>
                    </a:moveTo>
                    <a:cubicBezTo>
                      <a:pt x="0" y="8"/>
                      <a:pt x="1" y="5"/>
                      <a:pt x="1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3"/>
                      <a:pt x="0" y="5"/>
                    </a:cubicBezTo>
                    <a:cubicBezTo>
                      <a:pt x="0" y="7"/>
                      <a:pt x="0" y="8"/>
                      <a:pt x="1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8" name="Freeform 668"/>
              <p:cNvSpPr>
                <a:spLocks/>
              </p:cNvSpPr>
              <p:nvPr/>
            </p:nvSpPr>
            <p:spPr bwMode="auto">
              <a:xfrm>
                <a:off x="1272" y="2273"/>
                <a:ext cx="45" cy="14"/>
              </a:xfrm>
              <a:custGeom>
                <a:avLst/>
                <a:gdLst>
                  <a:gd name="T0" fmla="*/ 100 w 18"/>
                  <a:gd name="T1" fmla="*/ 8 h 5"/>
                  <a:gd name="T2" fmla="*/ 50 w 18"/>
                  <a:gd name="T3" fmla="*/ 0 h 5"/>
                  <a:gd name="T4" fmla="*/ 0 w 18"/>
                  <a:gd name="T5" fmla="*/ 8 h 5"/>
                  <a:gd name="T6" fmla="*/ 20 w 18"/>
                  <a:gd name="T7" fmla="*/ 31 h 5"/>
                  <a:gd name="T8" fmla="*/ 58 w 18"/>
                  <a:gd name="T9" fmla="*/ 31 h 5"/>
                  <a:gd name="T10" fmla="*/ 113 w 18"/>
                  <a:gd name="T11" fmla="*/ 31 h 5"/>
                  <a:gd name="T12" fmla="*/ 100 w 18"/>
                  <a:gd name="T13" fmla="*/ 8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" h="5">
                    <a:moveTo>
                      <a:pt x="16" y="1"/>
                    </a:moveTo>
                    <a:cubicBezTo>
                      <a:pt x="15" y="0"/>
                      <a:pt x="11" y="0"/>
                      <a:pt x="8" y="0"/>
                    </a:cubicBezTo>
                    <a:cubicBezTo>
                      <a:pt x="5" y="0"/>
                      <a:pt x="0" y="1"/>
                      <a:pt x="0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6" y="4"/>
                      <a:pt x="9" y="4"/>
                    </a:cubicBezTo>
                    <a:cubicBezTo>
                      <a:pt x="14" y="3"/>
                      <a:pt x="17" y="3"/>
                      <a:pt x="18" y="4"/>
                    </a:cubicBez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9" name="Freeform 669"/>
              <p:cNvSpPr>
                <a:spLocks/>
              </p:cNvSpPr>
              <p:nvPr/>
            </p:nvSpPr>
            <p:spPr bwMode="auto">
              <a:xfrm>
                <a:off x="1284" y="2287"/>
                <a:ext cx="43" cy="13"/>
              </a:xfrm>
              <a:custGeom>
                <a:avLst/>
                <a:gdLst>
                  <a:gd name="T0" fmla="*/ 89 w 17"/>
                  <a:gd name="T1" fmla="*/ 8 h 5"/>
                  <a:gd name="T2" fmla="*/ 46 w 17"/>
                  <a:gd name="T3" fmla="*/ 0 h 5"/>
                  <a:gd name="T4" fmla="*/ 0 w 17"/>
                  <a:gd name="T5" fmla="*/ 8 h 5"/>
                  <a:gd name="T6" fmla="*/ 13 w 17"/>
                  <a:gd name="T7" fmla="*/ 26 h 5"/>
                  <a:gd name="T8" fmla="*/ 58 w 17"/>
                  <a:gd name="T9" fmla="*/ 21 h 5"/>
                  <a:gd name="T10" fmla="*/ 109 w 17"/>
                  <a:gd name="T11" fmla="*/ 34 h 5"/>
                  <a:gd name="T12" fmla="*/ 89 w 17"/>
                  <a:gd name="T13" fmla="*/ 8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5">
                    <a:moveTo>
                      <a:pt x="14" y="1"/>
                    </a:moveTo>
                    <a:cubicBezTo>
                      <a:pt x="13" y="0"/>
                      <a:pt x="10" y="0"/>
                      <a:pt x="7" y="0"/>
                    </a:cubicBezTo>
                    <a:cubicBezTo>
                      <a:pt x="4" y="0"/>
                      <a:pt x="0" y="1"/>
                      <a:pt x="0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5"/>
                      <a:pt x="6" y="4"/>
                      <a:pt x="9" y="3"/>
                    </a:cubicBezTo>
                    <a:cubicBezTo>
                      <a:pt x="13" y="3"/>
                      <a:pt x="16" y="4"/>
                      <a:pt x="17" y="5"/>
                    </a:cubicBez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0" name="Freeform 670"/>
              <p:cNvSpPr>
                <a:spLocks/>
              </p:cNvSpPr>
              <p:nvPr/>
            </p:nvSpPr>
            <p:spPr bwMode="auto">
              <a:xfrm>
                <a:off x="1279" y="2257"/>
                <a:ext cx="25" cy="40"/>
              </a:xfrm>
              <a:custGeom>
                <a:avLst/>
                <a:gdLst>
                  <a:gd name="T0" fmla="*/ 25 w 10"/>
                  <a:gd name="T1" fmla="*/ 107 h 15"/>
                  <a:gd name="T2" fmla="*/ 58 w 10"/>
                  <a:gd name="T3" fmla="*/ 13 h 15"/>
                  <a:gd name="T4" fmla="*/ 38 w 10"/>
                  <a:gd name="T5" fmla="*/ 0 h 15"/>
                  <a:gd name="T6" fmla="*/ 13 w 10"/>
                  <a:gd name="T7" fmla="*/ 85 h 15"/>
                  <a:gd name="T8" fmla="*/ 25 w 10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cubicBezTo>
                      <a:pt x="2" y="13"/>
                      <a:pt x="10" y="3"/>
                      <a:pt x="9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0" y="10"/>
                      <a:pt x="2" y="12"/>
                    </a:cubicBez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1" name="Freeform 671"/>
              <p:cNvSpPr>
                <a:spLocks/>
              </p:cNvSpPr>
              <p:nvPr/>
            </p:nvSpPr>
            <p:spPr bwMode="auto">
              <a:xfrm>
                <a:off x="1294" y="2305"/>
                <a:ext cx="43" cy="16"/>
              </a:xfrm>
              <a:custGeom>
                <a:avLst/>
                <a:gdLst>
                  <a:gd name="T0" fmla="*/ 96 w 17"/>
                  <a:gd name="T1" fmla="*/ 13 h 6"/>
                  <a:gd name="T2" fmla="*/ 51 w 17"/>
                  <a:gd name="T3" fmla="*/ 0 h 6"/>
                  <a:gd name="T4" fmla="*/ 0 w 17"/>
                  <a:gd name="T5" fmla="*/ 0 h 6"/>
                  <a:gd name="T6" fmla="*/ 13 w 17"/>
                  <a:gd name="T7" fmla="*/ 21 h 6"/>
                  <a:gd name="T8" fmla="*/ 51 w 17"/>
                  <a:gd name="T9" fmla="*/ 29 h 6"/>
                  <a:gd name="T10" fmla="*/ 109 w 17"/>
                  <a:gd name="T11" fmla="*/ 43 h 6"/>
                  <a:gd name="T12" fmla="*/ 96 w 17"/>
                  <a:gd name="T13" fmla="*/ 13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6">
                    <a:moveTo>
                      <a:pt x="15" y="2"/>
                    </a:moveTo>
                    <a:cubicBezTo>
                      <a:pt x="15" y="1"/>
                      <a:pt x="11" y="0"/>
                      <a:pt x="8" y="0"/>
                    </a:cubicBezTo>
                    <a:cubicBezTo>
                      <a:pt x="5" y="0"/>
                      <a:pt x="0" y="0"/>
                      <a:pt x="0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4"/>
                      <a:pt x="6" y="4"/>
                      <a:pt x="8" y="4"/>
                    </a:cubicBezTo>
                    <a:cubicBezTo>
                      <a:pt x="13" y="4"/>
                      <a:pt x="16" y="5"/>
                      <a:pt x="17" y="6"/>
                    </a:cubicBezTo>
                    <a:lnTo>
                      <a:pt x="15" y="2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2" name="Freeform 672"/>
              <p:cNvSpPr>
                <a:spLocks/>
              </p:cNvSpPr>
              <p:nvPr/>
            </p:nvSpPr>
            <p:spPr bwMode="auto">
              <a:xfrm>
                <a:off x="1304" y="2319"/>
                <a:ext cx="43" cy="18"/>
              </a:xfrm>
              <a:custGeom>
                <a:avLst/>
                <a:gdLst>
                  <a:gd name="T0" fmla="*/ 96 w 17"/>
                  <a:gd name="T1" fmla="*/ 21 h 7"/>
                  <a:gd name="T2" fmla="*/ 46 w 17"/>
                  <a:gd name="T3" fmla="*/ 8 h 7"/>
                  <a:gd name="T4" fmla="*/ 0 w 17"/>
                  <a:gd name="T5" fmla="*/ 0 h 7"/>
                  <a:gd name="T6" fmla="*/ 8 w 17"/>
                  <a:gd name="T7" fmla="*/ 26 h 7"/>
                  <a:gd name="T8" fmla="*/ 51 w 17"/>
                  <a:gd name="T9" fmla="*/ 26 h 7"/>
                  <a:gd name="T10" fmla="*/ 109 w 17"/>
                  <a:gd name="T11" fmla="*/ 46 h 7"/>
                  <a:gd name="T12" fmla="*/ 96 w 17"/>
                  <a:gd name="T13" fmla="*/ 21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7">
                    <a:moveTo>
                      <a:pt x="15" y="3"/>
                    </a:moveTo>
                    <a:cubicBezTo>
                      <a:pt x="14" y="1"/>
                      <a:pt x="10" y="1"/>
                      <a:pt x="7" y="1"/>
                    </a:cubicBezTo>
                    <a:cubicBezTo>
                      <a:pt x="4" y="1"/>
                      <a:pt x="0" y="0"/>
                      <a:pt x="0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5"/>
                      <a:pt x="5" y="4"/>
                      <a:pt x="8" y="4"/>
                    </a:cubicBezTo>
                    <a:cubicBezTo>
                      <a:pt x="13" y="4"/>
                      <a:pt x="16" y="6"/>
                      <a:pt x="17" y="7"/>
                    </a:cubicBezTo>
                    <a:lnTo>
                      <a:pt x="15" y="3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3" name="Freeform 673"/>
              <p:cNvSpPr>
                <a:spLocks/>
              </p:cNvSpPr>
              <p:nvPr/>
            </p:nvSpPr>
            <p:spPr bwMode="auto">
              <a:xfrm>
                <a:off x="1289" y="2276"/>
                <a:ext cx="28" cy="40"/>
              </a:xfrm>
              <a:custGeom>
                <a:avLst/>
                <a:gdLst>
                  <a:gd name="T0" fmla="*/ 25 w 11"/>
                  <a:gd name="T1" fmla="*/ 107 h 15"/>
                  <a:gd name="T2" fmla="*/ 71 w 11"/>
                  <a:gd name="T3" fmla="*/ 21 h 15"/>
                  <a:gd name="T4" fmla="*/ 59 w 11"/>
                  <a:gd name="T5" fmla="*/ 0 h 15"/>
                  <a:gd name="T6" fmla="*/ 13 w 11"/>
                  <a:gd name="T7" fmla="*/ 85 h 15"/>
                  <a:gd name="T8" fmla="*/ 25 w 11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4" y="15"/>
                    </a:moveTo>
                    <a:cubicBezTo>
                      <a:pt x="3" y="12"/>
                      <a:pt x="11" y="4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0" y="9"/>
                      <a:pt x="2" y="12"/>
                    </a:cubicBez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4" name="Freeform 674"/>
              <p:cNvSpPr>
                <a:spLocks/>
              </p:cNvSpPr>
              <p:nvPr/>
            </p:nvSpPr>
            <p:spPr bwMode="auto">
              <a:xfrm>
                <a:off x="1299" y="2289"/>
                <a:ext cx="28" cy="40"/>
              </a:xfrm>
              <a:custGeom>
                <a:avLst/>
                <a:gdLst>
                  <a:gd name="T0" fmla="*/ 25 w 11"/>
                  <a:gd name="T1" fmla="*/ 107 h 15"/>
                  <a:gd name="T2" fmla="*/ 64 w 11"/>
                  <a:gd name="T3" fmla="*/ 21 h 15"/>
                  <a:gd name="T4" fmla="*/ 51 w 11"/>
                  <a:gd name="T5" fmla="*/ 0 h 15"/>
                  <a:gd name="T6" fmla="*/ 13 w 11"/>
                  <a:gd name="T7" fmla="*/ 85 h 15"/>
                  <a:gd name="T8" fmla="*/ 25 w 11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4" y="15"/>
                    </a:moveTo>
                    <a:cubicBezTo>
                      <a:pt x="2" y="13"/>
                      <a:pt x="11" y="4"/>
                      <a:pt x="10" y="3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1"/>
                      <a:pt x="0" y="9"/>
                      <a:pt x="2" y="12"/>
                    </a:cubicBez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5" name="Freeform 675"/>
              <p:cNvSpPr>
                <a:spLocks/>
              </p:cNvSpPr>
              <p:nvPr/>
            </p:nvSpPr>
            <p:spPr bwMode="auto">
              <a:xfrm>
                <a:off x="1314" y="2340"/>
                <a:ext cx="43" cy="16"/>
              </a:xfrm>
              <a:custGeom>
                <a:avLst/>
                <a:gdLst>
                  <a:gd name="T0" fmla="*/ 96 w 17"/>
                  <a:gd name="T1" fmla="*/ 13 h 6"/>
                  <a:gd name="T2" fmla="*/ 51 w 17"/>
                  <a:gd name="T3" fmla="*/ 0 h 6"/>
                  <a:gd name="T4" fmla="*/ 0 w 17"/>
                  <a:gd name="T5" fmla="*/ 0 h 6"/>
                  <a:gd name="T6" fmla="*/ 13 w 17"/>
                  <a:gd name="T7" fmla="*/ 21 h 6"/>
                  <a:gd name="T8" fmla="*/ 58 w 17"/>
                  <a:gd name="T9" fmla="*/ 29 h 6"/>
                  <a:gd name="T10" fmla="*/ 109 w 17"/>
                  <a:gd name="T11" fmla="*/ 43 h 6"/>
                  <a:gd name="T12" fmla="*/ 96 w 17"/>
                  <a:gd name="T13" fmla="*/ 13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6">
                    <a:moveTo>
                      <a:pt x="15" y="2"/>
                    </a:moveTo>
                    <a:cubicBezTo>
                      <a:pt x="15" y="1"/>
                      <a:pt x="11" y="0"/>
                      <a:pt x="8" y="0"/>
                    </a:cubicBezTo>
                    <a:cubicBezTo>
                      <a:pt x="5" y="0"/>
                      <a:pt x="0" y="0"/>
                      <a:pt x="0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4"/>
                      <a:pt x="6" y="4"/>
                      <a:pt x="9" y="4"/>
                    </a:cubicBezTo>
                    <a:cubicBezTo>
                      <a:pt x="13" y="4"/>
                      <a:pt x="17" y="5"/>
                      <a:pt x="17" y="6"/>
                    </a:cubicBezTo>
                    <a:lnTo>
                      <a:pt x="15" y="2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6" name="Freeform 676"/>
              <p:cNvSpPr>
                <a:spLocks/>
              </p:cNvSpPr>
              <p:nvPr/>
            </p:nvSpPr>
            <p:spPr bwMode="auto">
              <a:xfrm>
                <a:off x="1324" y="2356"/>
                <a:ext cx="40" cy="16"/>
              </a:xfrm>
              <a:custGeom>
                <a:avLst/>
                <a:gdLst>
                  <a:gd name="T0" fmla="*/ 88 w 16"/>
                  <a:gd name="T1" fmla="*/ 13 h 6"/>
                  <a:gd name="T2" fmla="*/ 45 w 16"/>
                  <a:gd name="T3" fmla="*/ 0 h 6"/>
                  <a:gd name="T4" fmla="*/ 0 w 16"/>
                  <a:gd name="T5" fmla="*/ 0 h 6"/>
                  <a:gd name="T6" fmla="*/ 8 w 16"/>
                  <a:gd name="T7" fmla="*/ 21 h 6"/>
                  <a:gd name="T8" fmla="*/ 50 w 16"/>
                  <a:gd name="T9" fmla="*/ 29 h 6"/>
                  <a:gd name="T10" fmla="*/ 100 w 16"/>
                  <a:gd name="T11" fmla="*/ 43 h 6"/>
                  <a:gd name="T12" fmla="*/ 88 w 16"/>
                  <a:gd name="T13" fmla="*/ 13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6">
                    <a:moveTo>
                      <a:pt x="14" y="2"/>
                    </a:moveTo>
                    <a:cubicBezTo>
                      <a:pt x="13" y="0"/>
                      <a:pt x="10" y="0"/>
                      <a:pt x="7" y="0"/>
                    </a:cubicBezTo>
                    <a:cubicBezTo>
                      <a:pt x="4" y="0"/>
                      <a:pt x="0" y="0"/>
                      <a:pt x="0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5" y="4"/>
                      <a:pt x="8" y="4"/>
                    </a:cubicBezTo>
                    <a:cubicBezTo>
                      <a:pt x="13" y="4"/>
                      <a:pt x="15" y="5"/>
                      <a:pt x="16" y="6"/>
                    </a:cubicBez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7" name="Freeform 677"/>
              <p:cNvSpPr>
                <a:spLocks/>
              </p:cNvSpPr>
              <p:nvPr/>
            </p:nvSpPr>
            <p:spPr bwMode="auto">
              <a:xfrm>
                <a:off x="1312" y="2311"/>
                <a:ext cx="27" cy="40"/>
              </a:xfrm>
              <a:custGeom>
                <a:avLst/>
                <a:gdLst>
                  <a:gd name="T0" fmla="*/ 17 w 11"/>
                  <a:gd name="T1" fmla="*/ 107 h 15"/>
                  <a:gd name="T2" fmla="*/ 66 w 11"/>
                  <a:gd name="T3" fmla="*/ 21 h 15"/>
                  <a:gd name="T4" fmla="*/ 54 w 11"/>
                  <a:gd name="T5" fmla="*/ 0 h 15"/>
                  <a:gd name="T6" fmla="*/ 5 w 11"/>
                  <a:gd name="T7" fmla="*/ 85 h 15"/>
                  <a:gd name="T8" fmla="*/ 17 w 11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3" y="15"/>
                    </a:moveTo>
                    <a:cubicBezTo>
                      <a:pt x="2" y="12"/>
                      <a:pt x="11" y="4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0" y="9"/>
                      <a:pt x="1" y="12"/>
                    </a:cubicBezTo>
                    <a:lnTo>
                      <a:pt x="3" y="15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8" name="Freeform 678"/>
              <p:cNvSpPr>
                <a:spLocks/>
              </p:cNvSpPr>
              <p:nvPr/>
            </p:nvSpPr>
            <p:spPr bwMode="auto">
              <a:xfrm>
                <a:off x="1319" y="2324"/>
                <a:ext cx="28" cy="40"/>
              </a:xfrm>
              <a:custGeom>
                <a:avLst/>
                <a:gdLst>
                  <a:gd name="T0" fmla="*/ 25 w 11"/>
                  <a:gd name="T1" fmla="*/ 107 h 15"/>
                  <a:gd name="T2" fmla="*/ 71 w 11"/>
                  <a:gd name="T3" fmla="*/ 29 h 15"/>
                  <a:gd name="T4" fmla="*/ 59 w 11"/>
                  <a:gd name="T5" fmla="*/ 0 h 15"/>
                  <a:gd name="T6" fmla="*/ 13 w 11"/>
                  <a:gd name="T7" fmla="*/ 85 h 15"/>
                  <a:gd name="T8" fmla="*/ 25 w 11"/>
                  <a:gd name="T9" fmla="*/ 10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4" y="15"/>
                    </a:moveTo>
                    <a:cubicBezTo>
                      <a:pt x="2" y="13"/>
                      <a:pt x="11" y="5"/>
                      <a:pt x="11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0" y="9"/>
                      <a:pt x="2" y="12"/>
                    </a:cubicBez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9" name="Freeform 679"/>
              <p:cNvSpPr>
                <a:spLocks/>
              </p:cNvSpPr>
              <p:nvPr/>
            </p:nvSpPr>
            <p:spPr bwMode="auto">
              <a:xfrm>
                <a:off x="1332" y="2372"/>
                <a:ext cx="40" cy="21"/>
              </a:xfrm>
              <a:custGeom>
                <a:avLst/>
                <a:gdLst>
                  <a:gd name="T0" fmla="*/ 95 w 16"/>
                  <a:gd name="T1" fmla="*/ 34 h 8"/>
                  <a:gd name="T2" fmla="*/ 50 w 16"/>
                  <a:gd name="T3" fmla="*/ 8 h 8"/>
                  <a:gd name="T4" fmla="*/ 0 w 16"/>
                  <a:gd name="T5" fmla="*/ 0 h 8"/>
                  <a:gd name="T6" fmla="*/ 8 w 16"/>
                  <a:gd name="T7" fmla="*/ 21 h 8"/>
                  <a:gd name="T8" fmla="*/ 50 w 16"/>
                  <a:gd name="T9" fmla="*/ 34 h 8"/>
                  <a:gd name="T10" fmla="*/ 100 w 16"/>
                  <a:gd name="T11" fmla="*/ 55 h 8"/>
                  <a:gd name="T12" fmla="*/ 95 w 16"/>
                  <a:gd name="T13" fmla="*/ 34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8">
                    <a:moveTo>
                      <a:pt x="15" y="5"/>
                    </a:moveTo>
                    <a:cubicBezTo>
                      <a:pt x="14" y="4"/>
                      <a:pt x="11" y="2"/>
                      <a:pt x="8" y="1"/>
                    </a:cubicBezTo>
                    <a:cubicBezTo>
                      <a:pt x="5" y="1"/>
                      <a:pt x="0" y="0"/>
                      <a:pt x="0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5"/>
                      <a:pt x="5" y="5"/>
                      <a:pt x="8" y="5"/>
                    </a:cubicBezTo>
                    <a:cubicBezTo>
                      <a:pt x="12" y="6"/>
                      <a:pt x="16" y="7"/>
                      <a:pt x="16" y="8"/>
                    </a:cubicBez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0" name="Freeform 680"/>
              <p:cNvSpPr>
                <a:spLocks/>
              </p:cNvSpPr>
              <p:nvPr/>
            </p:nvSpPr>
            <p:spPr bwMode="auto">
              <a:xfrm>
                <a:off x="1339" y="2388"/>
                <a:ext cx="38" cy="24"/>
              </a:xfrm>
              <a:custGeom>
                <a:avLst/>
                <a:gdLst>
                  <a:gd name="T0" fmla="*/ 89 w 15"/>
                  <a:gd name="T1" fmla="*/ 35 h 9"/>
                  <a:gd name="T2" fmla="*/ 46 w 15"/>
                  <a:gd name="T3" fmla="*/ 8 h 9"/>
                  <a:gd name="T4" fmla="*/ 0 w 15"/>
                  <a:gd name="T5" fmla="*/ 0 h 9"/>
                  <a:gd name="T6" fmla="*/ 8 w 15"/>
                  <a:gd name="T7" fmla="*/ 21 h 9"/>
                  <a:gd name="T8" fmla="*/ 46 w 15"/>
                  <a:gd name="T9" fmla="*/ 35 h 9"/>
                  <a:gd name="T10" fmla="*/ 96 w 15"/>
                  <a:gd name="T11" fmla="*/ 64 h 9"/>
                  <a:gd name="T12" fmla="*/ 89 w 15"/>
                  <a:gd name="T13" fmla="*/ 35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9">
                    <a:moveTo>
                      <a:pt x="14" y="5"/>
                    </a:moveTo>
                    <a:cubicBezTo>
                      <a:pt x="13" y="3"/>
                      <a:pt x="10" y="2"/>
                      <a:pt x="7" y="1"/>
                    </a:cubicBezTo>
                    <a:cubicBezTo>
                      <a:pt x="5" y="1"/>
                      <a:pt x="0" y="0"/>
                      <a:pt x="0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5"/>
                      <a:pt x="5" y="5"/>
                      <a:pt x="7" y="5"/>
                    </a:cubicBezTo>
                    <a:cubicBezTo>
                      <a:pt x="12" y="6"/>
                      <a:pt x="14" y="8"/>
                      <a:pt x="15" y="9"/>
                    </a:cubicBezTo>
                    <a:lnTo>
                      <a:pt x="14" y="5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1" name="Freeform 681"/>
              <p:cNvSpPr>
                <a:spLocks/>
              </p:cNvSpPr>
              <p:nvPr/>
            </p:nvSpPr>
            <p:spPr bwMode="auto">
              <a:xfrm>
                <a:off x="1329" y="2345"/>
                <a:ext cx="30" cy="38"/>
              </a:xfrm>
              <a:custGeom>
                <a:avLst/>
                <a:gdLst>
                  <a:gd name="T0" fmla="*/ 20 w 12"/>
                  <a:gd name="T1" fmla="*/ 103 h 14"/>
                  <a:gd name="T2" fmla="*/ 70 w 12"/>
                  <a:gd name="T3" fmla="*/ 22 h 14"/>
                  <a:gd name="T4" fmla="*/ 58 w 12"/>
                  <a:gd name="T5" fmla="*/ 0 h 14"/>
                  <a:gd name="T6" fmla="*/ 8 w 12"/>
                  <a:gd name="T7" fmla="*/ 81 h 14"/>
                  <a:gd name="T8" fmla="*/ 20 w 12"/>
                  <a:gd name="T9" fmla="*/ 103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3" y="14"/>
                    </a:moveTo>
                    <a:cubicBezTo>
                      <a:pt x="1" y="11"/>
                      <a:pt x="12" y="4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1"/>
                      <a:pt x="0" y="8"/>
                      <a:pt x="1" y="11"/>
                    </a:cubicBezTo>
                    <a:lnTo>
                      <a:pt x="3" y="14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2" name="Freeform 682"/>
              <p:cNvSpPr>
                <a:spLocks/>
              </p:cNvSpPr>
              <p:nvPr/>
            </p:nvSpPr>
            <p:spPr bwMode="auto">
              <a:xfrm>
                <a:off x="1334" y="2361"/>
                <a:ext cx="30" cy="38"/>
              </a:xfrm>
              <a:custGeom>
                <a:avLst/>
                <a:gdLst>
                  <a:gd name="T0" fmla="*/ 20 w 12"/>
                  <a:gd name="T1" fmla="*/ 103 h 14"/>
                  <a:gd name="T2" fmla="*/ 75 w 12"/>
                  <a:gd name="T3" fmla="*/ 22 h 14"/>
                  <a:gd name="T4" fmla="*/ 63 w 12"/>
                  <a:gd name="T5" fmla="*/ 0 h 14"/>
                  <a:gd name="T6" fmla="*/ 13 w 12"/>
                  <a:gd name="T7" fmla="*/ 81 h 14"/>
                  <a:gd name="T8" fmla="*/ 20 w 12"/>
                  <a:gd name="T9" fmla="*/ 103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3" y="14"/>
                    </a:moveTo>
                    <a:cubicBezTo>
                      <a:pt x="2" y="11"/>
                      <a:pt x="12" y="4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1"/>
                      <a:pt x="0" y="8"/>
                      <a:pt x="2" y="11"/>
                    </a:cubicBezTo>
                    <a:lnTo>
                      <a:pt x="3" y="14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3" name="Freeform 683"/>
              <p:cNvSpPr>
                <a:spLocks/>
              </p:cNvSpPr>
              <p:nvPr/>
            </p:nvSpPr>
            <p:spPr bwMode="auto">
              <a:xfrm>
                <a:off x="1344" y="2407"/>
                <a:ext cx="35" cy="29"/>
              </a:xfrm>
              <a:custGeom>
                <a:avLst/>
                <a:gdLst>
                  <a:gd name="T0" fmla="*/ 88 w 14"/>
                  <a:gd name="T1" fmla="*/ 47 h 11"/>
                  <a:gd name="T2" fmla="*/ 45 w 14"/>
                  <a:gd name="T3" fmla="*/ 21 h 11"/>
                  <a:gd name="T4" fmla="*/ 0 w 14"/>
                  <a:gd name="T5" fmla="*/ 0 h 11"/>
                  <a:gd name="T6" fmla="*/ 8 w 14"/>
                  <a:gd name="T7" fmla="*/ 29 h 11"/>
                  <a:gd name="T8" fmla="*/ 45 w 14"/>
                  <a:gd name="T9" fmla="*/ 42 h 11"/>
                  <a:gd name="T10" fmla="*/ 88 w 14"/>
                  <a:gd name="T11" fmla="*/ 76 h 11"/>
                  <a:gd name="T12" fmla="*/ 88 w 14"/>
                  <a:gd name="T13" fmla="*/ 47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11">
                    <a:moveTo>
                      <a:pt x="14" y="7"/>
                    </a:moveTo>
                    <a:cubicBezTo>
                      <a:pt x="14" y="6"/>
                      <a:pt x="10" y="4"/>
                      <a:pt x="7" y="3"/>
                    </a:cubicBezTo>
                    <a:cubicBezTo>
                      <a:pt x="5" y="2"/>
                      <a:pt x="0" y="0"/>
                      <a:pt x="0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4" y="6"/>
                      <a:pt x="7" y="6"/>
                    </a:cubicBezTo>
                    <a:cubicBezTo>
                      <a:pt x="11" y="8"/>
                      <a:pt x="14" y="10"/>
                      <a:pt x="14" y="11"/>
                    </a:cubicBez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4" name="Freeform 684"/>
              <p:cNvSpPr>
                <a:spLocks/>
              </p:cNvSpPr>
              <p:nvPr/>
            </p:nvSpPr>
            <p:spPr bwMode="auto">
              <a:xfrm>
                <a:off x="1357" y="2428"/>
                <a:ext cx="27" cy="27"/>
              </a:xfrm>
              <a:custGeom>
                <a:avLst/>
                <a:gdLst>
                  <a:gd name="T0" fmla="*/ 66 w 11"/>
                  <a:gd name="T1" fmla="*/ 73 h 10"/>
                  <a:gd name="T2" fmla="*/ 37 w 11"/>
                  <a:gd name="T3" fmla="*/ 43 h 10"/>
                  <a:gd name="T4" fmla="*/ 0 w 11"/>
                  <a:gd name="T5" fmla="*/ 0 h 10"/>
                  <a:gd name="T6" fmla="*/ 25 w 11"/>
                  <a:gd name="T7" fmla="*/ 8 h 10"/>
                  <a:gd name="T8" fmla="*/ 61 w 11"/>
                  <a:gd name="T9" fmla="*/ 43 h 10"/>
                  <a:gd name="T10" fmla="*/ 66 w 11"/>
                  <a:gd name="T11" fmla="*/ 73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0">
                    <a:moveTo>
                      <a:pt x="11" y="10"/>
                    </a:moveTo>
                    <a:cubicBezTo>
                      <a:pt x="11" y="9"/>
                      <a:pt x="9" y="7"/>
                      <a:pt x="6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3" y="1"/>
                      <a:pt x="4" y="1"/>
                    </a:cubicBezTo>
                    <a:cubicBezTo>
                      <a:pt x="7" y="2"/>
                      <a:pt x="10" y="4"/>
                      <a:pt x="10" y="6"/>
                    </a:cubicBezTo>
                    <a:lnTo>
                      <a:pt x="11" y="1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5" name="Freeform 685"/>
              <p:cNvSpPr>
                <a:spLocks/>
              </p:cNvSpPr>
              <p:nvPr/>
            </p:nvSpPr>
            <p:spPr bwMode="auto">
              <a:xfrm>
                <a:off x="1342" y="2385"/>
                <a:ext cx="30" cy="32"/>
              </a:xfrm>
              <a:custGeom>
                <a:avLst/>
                <a:gdLst>
                  <a:gd name="T0" fmla="*/ 13 w 12"/>
                  <a:gd name="T1" fmla="*/ 85 h 12"/>
                  <a:gd name="T2" fmla="*/ 75 w 12"/>
                  <a:gd name="T3" fmla="*/ 21 h 12"/>
                  <a:gd name="T4" fmla="*/ 70 w 12"/>
                  <a:gd name="T5" fmla="*/ 0 h 12"/>
                  <a:gd name="T6" fmla="*/ 8 w 12"/>
                  <a:gd name="T7" fmla="*/ 64 h 12"/>
                  <a:gd name="T8" fmla="*/ 13 w 12"/>
                  <a:gd name="T9" fmla="*/ 85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2" y="12"/>
                    </a:moveTo>
                    <a:cubicBezTo>
                      <a:pt x="1" y="10"/>
                      <a:pt x="12" y="4"/>
                      <a:pt x="12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1"/>
                      <a:pt x="0" y="6"/>
                      <a:pt x="1" y="9"/>
                    </a:cubicBezTo>
                    <a:lnTo>
                      <a:pt x="2" y="12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" name="Freeform 686"/>
              <p:cNvSpPr>
                <a:spLocks/>
              </p:cNvSpPr>
              <p:nvPr/>
            </p:nvSpPr>
            <p:spPr bwMode="auto">
              <a:xfrm>
                <a:off x="1349" y="2401"/>
                <a:ext cx="28" cy="24"/>
              </a:xfrm>
              <a:custGeom>
                <a:avLst/>
                <a:gdLst>
                  <a:gd name="T0" fmla="*/ 64 w 11"/>
                  <a:gd name="T1" fmla="*/ 0 h 9"/>
                  <a:gd name="T2" fmla="*/ 71 w 11"/>
                  <a:gd name="T3" fmla="*/ 21 h 9"/>
                  <a:gd name="T4" fmla="*/ 20 w 11"/>
                  <a:gd name="T5" fmla="*/ 64 h 9"/>
                  <a:gd name="T6" fmla="*/ 0 w 11"/>
                  <a:gd name="T7" fmla="*/ 51 h 9"/>
                  <a:gd name="T8" fmla="*/ 64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10" y="0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11" y="4"/>
                      <a:pt x="6" y="7"/>
                      <a:pt x="3" y="9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4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" name="Freeform 687"/>
              <p:cNvSpPr>
                <a:spLocks/>
              </p:cNvSpPr>
              <p:nvPr/>
            </p:nvSpPr>
            <p:spPr bwMode="auto">
              <a:xfrm>
                <a:off x="1362" y="2425"/>
                <a:ext cx="17" cy="16"/>
              </a:xfrm>
              <a:custGeom>
                <a:avLst/>
                <a:gdLst>
                  <a:gd name="T0" fmla="*/ 41 w 7"/>
                  <a:gd name="T1" fmla="*/ 0 h 6"/>
                  <a:gd name="T2" fmla="*/ 41 w 7"/>
                  <a:gd name="T3" fmla="*/ 29 h 6"/>
                  <a:gd name="T4" fmla="*/ 17 w 7"/>
                  <a:gd name="T5" fmla="*/ 43 h 6"/>
                  <a:gd name="T6" fmla="*/ 0 w 7"/>
                  <a:gd name="T7" fmla="*/ 21 h 6"/>
                  <a:gd name="T8" fmla="*/ 41 w 7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7" y="0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5" y="5"/>
                      <a:pt x="3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2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" name="Freeform 688"/>
              <p:cNvSpPr>
                <a:spLocks/>
              </p:cNvSpPr>
              <p:nvPr/>
            </p:nvSpPr>
            <p:spPr bwMode="auto">
              <a:xfrm>
                <a:off x="1327" y="2335"/>
                <a:ext cx="17" cy="24"/>
              </a:xfrm>
              <a:custGeom>
                <a:avLst/>
                <a:gdLst>
                  <a:gd name="T0" fmla="*/ 0 w 7"/>
                  <a:gd name="T1" fmla="*/ 56 h 9"/>
                  <a:gd name="T2" fmla="*/ 29 w 7"/>
                  <a:gd name="T3" fmla="*/ 21 h 9"/>
                  <a:gd name="T4" fmla="*/ 41 w 7"/>
                  <a:gd name="T5" fmla="*/ 0 h 9"/>
                  <a:gd name="T6" fmla="*/ 41 w 7"/>
                  <a:gd name="T7" fmla="*/ 0 h 9"/>
                  <a:gd name="T8" fmla="*/ 17 w 7"/>
                  <a:gd name="T9" fmla="*/ 29 h 9"/>
                  <a:gd name="T10" fmla="*/ 0 w 7"/>
                  <a:gd name="T11" fmla="*/ 64 h 9"/>
                  <a:gd name="T12" fmla="*/ 0 w 7"/>
                  <a:gd name="T13" fmla="*/ 56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" h="9">
                    <a:moveTo>
                      <a:pt x="0" y="8"/>
                    </a:moveTo>
                    <a:cubicBezTo>
                      <a:pt x="1" y="7"/>
                      <a:pt x="3" y="5"/>
                      <a:pt x="5" y="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4" y="2"/>
                      <a:pt x="3" y="4"/>
                    </a:cubicBezTo>
                    <a:cubicBezTo>
                      <a:pt x="1" y="5"/>
                      <a:pt x="1" y="7"/>
                      <a:pt x="0" y="9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" name="Freeform 689"/>
              <p:cNvSpPr>
                <a:spLocks/>
              </p:cNvSpPr>
              <p:nvPr/>
            </p:nvSpPr>
            <p:spPr bwMode="auto">
              <a:xfrm>
                <a:off x="1334" y="2356"/>
                <a:ext cx="20" cy="19"/>
              </a:xfrm>
              <a:custGeom>
                <a:avLst/>
                <a:gdLst>
                  <a:gd name="T0" fmla="*/ 8 w 8"/>
                  <a:gd name="T1" fmla="*/ 52 h 7"/>
                  <a:gd name="T2" fmla="*/ 38 w 8"/>
                  <a:gd name="T3" fmla="*/ 14 h 7"/>
                  <a:gd name="T4" fmla="*/ 50 w 8"/>
                  <a:gd name="T5" fmla="*/ 0 h 7"/>
                  <a:gd name="T6" fmla="*/ 50 w 8"/>
                  <a:gd name="T7" fmla="*/ 0 h 7"/>
                  <a:gd name="T8" fmla="*/ 25 w 8"/>
                  <a:gd name="T9" fmla="*/ 22 h 7"/>
                  <a:gd name="T10" fmla="*/ 0 w 8"/>
                  <a:gd name="T11" fmla="*/ 52 h 7"/>
                  <a:gd name="T12" fmla="*/ 8 w 8"/>
                  <a:gd name="T13" fmla="*/ 52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7">
                    <a:moveTo>
                      <a:pt x="1" y="7"/>
                    </a:moveTo>
                    <a:cubicBezTo>
                      <a:pt x="1" y="6"/>
                      <a:pt x="4" y="4"/>
                      <a:pt x="6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5" y="1"/>
                      <a:pt x="4" y="3"/>
                    </a:cubicBezTo>
                    <a:cubicBezTo>
                      <a:pt x="2" y="4"/>
                      <a:pt x="2" y="6"/>
                      <a:pt x="0" y="7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" name="Freeform 690"/>
              <p:cNvSpPr>
                <a:spLocks/>
              </p:cNvSpPr>
              <p:nvPr/>
            </p:nvSpPr>
            <p:spPr bwMode="auto">
              <a:xfrm>
                <a:off x="1342" y="2369"/>
                <a:ext cx="20" cy="22"/>
              </a:xfrm>
              <a:custGeom>
                <a:avLst/>
                <a:gdLst>
                  <a:gd name="T0" fmla="*/ 0 w 8"/>
                  <a:gd name="T1" fmla="*/ 61 h 8"/>
                  <a:gd name="T2" fmla="*/ 33 w 8"/>
                  <a:gd name="T3" fmla="*/ 22 h 8"/>
                  <a:gd name="T4" fmla="*/ 50 w 8"/>
                  <a:gd name="T5" fmla="*/ 0 h 8"/>
                  <a:gd name="T6" fmla="*/ 50 w 8"/>
                  <a:gd name="T7" fmla="*/ 0 h 8"/>
                  <a:gd name="T8" fmla="*/ 20 w 8"/>
                  <a:gd name="T9" fmla="*/ 22 h 8"/>
                  <a:gd name="T10" fmla="*/ 0 w 8"/>
                  <a:gd name="T11" fmla="*/ 61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cubicBezTo>
                      <a:pt x="1" y="6"/>
                      <a:pt x="3" y="4"/>
                      <a:pt x="5" y="3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5" y="2"/>
                      <a:pt x="3" y="3"/>
                    </a:cubicBezTo>
                    <a:cubicBezTo>
                      <a:pt x="2" y="5"/>
                      <a:pt x="1" y="6"/>
                      <a:pt x="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" name="Freeform 691"/>
              <p:cNvSpPr>
                <a:spLocks/>
              </p:cNvSpPr>
              <p:nvPr/>
            </p:nvSpPr>
            <p:spPr bwMode="auto">
              <a:xfrm>
                <a:off x="1347" y="2396"/>
                <a:ext cx="22" cy="16"/>
              </a:xfrm>
              <a:custGeom>
                <a:avLst/>
                <a:gdLst>
                  <a:gd name="T0" fmla="*/ 0 w 9"/>
                  <a:gd name="T1" fmla="*/ 43 h 6"/>
                  <a:gd name="T2" fmla="*/ 37 w 9"/>
                  <a:gd name="T3" fmla="*/ 13 h 6"/>
                  <a:gd name="T4" fmla="*/ 54 w 9"/>
                  <a:gd name="T5" fmla="*/ 0 h 6"/>
                  <a:gd name="T6" fmla="*/ 54 w 9"/>
                  <a:gd name="T7" fmla="*/ 0 h 6"/>
                  <a:gd name="T8" fmla="*/ 24 w 9"/>
                  <a:gd name="T9" fmla="*/ 13 h 6"/>
                  <a:gd name="T10" fmla="*/ 0 w 9"/>
                  <a:gd name="T11" fmla="*/ 43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6">
                    <a:moveTo>
                      <a:pt x="0" y="6"/>
                    </a:moveTo>
                    <a:cubicBezTo>
                      <a:pt x="1" y="4"/>
                      <a:pt x="4" y="3"/>
                      <a:pt x="6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6" y="1"/>
                      <a:pt x="4" y="2"/>
                    </a:cubicBezTo>
                    <a:cubicBezTo>
                      <a:pt x="2" y="3"/>
                      <a:pt x="1" y="4"/>
                      <a:pt x="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" name="Freeform 692"/>
              <p:cNvSpPr>
                <a:spLocks/>
              </p:cNvSpPr>
              <p:nvPr/>
            </p:nvSpPr>
            <p:spPr bwMode="auto">
              <a:xfrm>
                <a:off x="1352" y="2412"/>
                <a:ext cx="20" cy="16"/>
              </a:xfrm>
              <a:custGeom>
                <a:avLst/>
                <a:gdLst>
                  <a:gd name="T0" fmla="*/ 0 w 8"/>
                  <a:gd name="T1" fmla="*/ 43 h 6"/>
                  <a:gd name="T2" fmla="*/ 38 w 8"/>
                  <a:gd name="T3" fmla="*/ 8 h 6"/>
                  <a:gd name="T4" fmla="*/ 50 w 8"/>
                  <a:gd name="T5" fmla="*/ 0 h 6"/>
                  <a:gd name="T6" fmla="*/ 50 w 8"/>
                  <a:gd name="T7" fmla="*/ 0 h 6"/>
                  <a:gd name="T8" fmla="*/ 25 w 8"/>
                  <a:gd name="T9" fmla="*/ 13 h 6"/>
                  <a:gd name="T10" fmla="*/ 0 w 8"/>
                  <a:gd name="T11" fmla="*/ 43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0" y="6"/>
                    </a:moveTo>
                    <a:cubicBezTo>
                      <a:pt x="1" y="4"/>
                      <a:pt x="3" y="3"/>
                      <a:pt x="6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5" y="1"/>
                      <a:pt x="4" y="2"/>
                    </a:cubicBezTo>
                    <a:cubicBezTo>
                      <a:pt x="2" y="3"/>
                      <a:pt x="1" y="4"/>
                      <a:pt x="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" name="Freeform 693"/>
              <p:cNvSpPr>
                <a:spLocks/>
              </p:cNvSpPr>
              <p:nvPr/>
            </p:nvSpPr>
            <p:spPr bwMode="auto">
              <a:xfrm>
                <a:off x="1319" y="2321"/>
                <a:ext cx="18" cy="22"/>
              </a:xfrm>
              <a:custGeom>
                <a:avLst/>
                <a:gdLst>
                  <a:gd name="T0" fmla="*/ 0 w 7"/>
                  <a:gd name="T1" fmla="*/ 61 h 8"/>
                  <a:gd name="T2" fmla="*/ 26 w 7"/>
                  <a:gd name="T3" fmla="*/ 17 h 8"/>
                  <a:gd name="T4" fmla="*/ 46 w 7"/>
                  <a:gd name="T5" fmla="*/ 0 h 8"/>
                  <a:gd name="T6" fmla="*/ 46 w 7"/>
                  <a:gd name="T7" fmla="*/ 0 h 8"/>
                  <a:gd name="T8" fmla="*/ 21 w 7"/>
                  <a:gd name="T9" fmla="*/ 22 h 8"/>
                  <a:gd name="T10" fmla="*/ 0 w 7"/>
                  <a:gd name="T11" fmla="*/ 61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0" y="8"/>
                    </a:moveTo>
                    <a:cubicBezTo>
                      <a:pt x="1" y="7"/>
                      <a:pt x="3" y="4"/>
                      <a:pt x="4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4" y="2"/>
                      <a:pt x="3" y="3"/>
                    </a:cubicBezTo>
                    <a:cubicBezTo>
                      <a:pt x="1" y="5"/>
                      <a:pt x="1" y="7"/>
                      <a:pt x="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" name="Freeform 694"/>
              <p:cNvSpPr>
                <a:spLocks/>
              </p:cNvSpPr>
              <p:nvPr/>
            </p:nvSpPr>
            <p:spPr bwMode="auto">
              <a:xfrm>
                <a:off x="1307" y="2300"/>
                <a:ext cx="17" cy="21"/>
              </a:xfrm>
              <a:custGeom>
                <a:avLst/>
                <a:gdLst>
                  <a:gd name="T0" fmla="*/ 0 w 7"/>
                  <a:gd name="T1" fmla="*/ 55 h 8"/>
                  <a:gd name="T2" fmla="*/ 29 w 7"/>
                  <a:gd name="T3" fmla="*/ 13 h 8"/>
                  <a:gd name="T4" fmla="*/ 41 w 7"/>
                  <a:gd name="T5" fmla="*/ 0 h 8"/>
                  <a:gd name="T6" fmla="*/ 41 w 7"/>
                  <a:gd name="T7" fmla="*/ 0 h 8"/>
                  <a:gd name="T8" fmla="*/ 17 w 7"/>
                  <a:gd name="T9" fmla="*/ 29 h 8"/>
                  <a:gd name="T10" fmla="*/ 0 w 7"/>
                  <a:gd name="T11" fmla="*/ 55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0" y="8"/>
                    </a:moveTo>
                    <a:cubicBezTo>
                      <a:pt x="1" y="7"/>
                      <a:pt x="3" y="4"/>
                      <a:pt x="5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4" y="2"/>
                      <a:pt x="3" y="4"/>
                    </a:cubicBezTo>
                    <a:cubicBezTo>
                      <a:pt x="1" y="5"/>
                      <a:pt x="1" y="7"/>
                      <a:pt x="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" name="Freeform 695"/>
              <p:cNvSpPr>
                <a:spLocks/>
              </p:cNvSpPr>
              <p:nvPr/>
            </p:nvSpPr>
            <p:spPr bwMode="auto">
              <a:xfrm>
                <a:off x="1297" y="2287"/>
                <a:ext cx="17" cy="24"/>
              </a:xfrm>
              <a:custGeom>
                <a:avLst/>
                <a:gdLst>
                  <a:gd name="T0" fmla="*/ 0 w 7"/>
                  <a:gd name="T1" fmla="*/ 64 h 9"/>
                  <a:gd name="T2" fmla="*/ 29 w 7"/>
                  <a:gd name="T3" fmla="*/ 21 h 9"/>
                  <a:gd name="T4" fmla="*/ 41 w 7"/>
                  <a:gd name="T5" fmla="*/ 0 h 9"/>
                  <a:gd name="T6" fmla="*/ 41 w 7"/>
                  <a:gd name="T7" fmla="*/ 0 h 9"/>
                  <a:gd name="T8" fmla="*/ 17 w 7"/>
                  <a:gd name="T9" fmla="*/ 29 h 9"/>
                  <a:gd name="T10" fmla="*/ 0 w 7"/>
                  <a:gd name="T11" fmla="*/ 64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9">
                    <a:moveTo>
                      <a:pt x="0" y="9"/>
                    </a:moveTo>
                    <a:cubicBezTo>
                      <a:pt x="1" y="7"/>
                      <a:pt x="3" y="5"/>
                      <a:pt x="5" y="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4" y="2"/>
                      <a:pt x="3" y="4"/>
                    </a:cubicBezTo>
                    <a:cubicBezTo>
                      <a:pt x="1" y="5"/>
                      <a:pt x="1" y="7"/>
                      <a:pt x="0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" name="Freeform 696"/>
              <p:cNvSpPr>
                <a:spLocks/>
              </p:cNvSpPr>
              <p:nvPr/>
            </p:nvSpPr>
            <p:spPr bwMode="auto">
              <a:xfrm>
                <a:off x="1287" y="2265"/>
                <a:ext cx="12" cy="24"/>
              </a:xfrm>
              <a:custGeom>
                <a:avLst/>
                <a:gdLst>
                  <a:gd name="T0" fmla="*/ 0 w 5"/>
                  <a:gd name="T1" fmla="*/ 64 h 9"/>
                  <a:gd name="T2" fmla="*/ 17 w 5"/>
                  <a:gd name="T3" fmla="*/ 21 h 9"/>
                  <a:gd name="T4" fmla="*/ 29 w 5"/>
                  <a:gd name="T5" fmla="*/ 0 h 9"/>
                  <a:gd name="T6" fmla="*/ 29 w 5"/>
                  <a:gd name="T7" fmla="*/ 0 h 9"/>
                  <a:gd name="T8" fmla="*/ 12 w 5"/>
                  <a:gd name="T9" fmla="*/ 29 h 9"/>
                  <a:gd name="T10" fmla="*/ 0 w 5"/>
                  <a:gd name="T11" fmla="*/ 64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9">
                    <a:moveTo>
                      <a:pt x="0" y="9"/>
                    </a:moveTo>
                    <a:cubicBezTo>
                      <a:pt x="1" y="8"/>
                      <a:pt x="2" y="5"/>
                      <a:pt x="3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3" y="2"/>
                      <a:pt x="2" y="4"/>
                    </a:cubicBezTo>
                    <a:cubicBezTo>
                      <a:pt x="1" y="6"/>
                      <a:pt x="1" y="7"/>
                      <a:pt x="0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" name="Freeform 697"/>
              <p:cNvSpPr>
                <a:spLocks/>
              </p:cNvSpPr>
              <p:nvPr/>
            </p:nvSpPr>
            <p:spPr bwMode="auto">
              <a:xfrm>
                <a:off x="1267" y="2241"/>
                <a:ext cx="30" cy="43"/>
              </a:xfrm>
              <a:custGeom>
                <a:avLst/>
                <a:gdLst>
                  <a:gd name="T0" fmla="*/ 33 w 12"/>
                  <a:gd name="T1" fmla="*/ 116 h 16"/>
                  <a:gd name="T2" fmla="*/ 70 w 12"/>
                  <a:gd name="T3" fmla="*/ 22 h 16"/>
                  <a:gd name="T4" fmla="*/ 50 w 12"/>
                  <a:gd name="T5" fmla="*/ 0 h 16"/>
                  <a:gd name="T6" fmla="*/ 13 w 12"/>
                  <a:gd name="T7" fmla="*/ 94 h 16"/>
                  <a:gd name="T8" fmla="*/ 33 w 12"/>
                  <a:gd name="T9" fmla="*/ 1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6">
                    <a:moveTo>
                      <a:pt x="5" y="16"/>
                    </a:moveTo>
                    <a:cubicBezTo>
                      <a:pt x="3" y="14"/>
                      <a:pt x="12" y="4"/>
                      <a:pt x="11" y="3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0" y="11"/>
                      <a:pt x="2" y="13"/>
                    </a:cubicBezTo>
                    <a:lnTo>
                      <a:pt x="5" y="16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" name="Freeform 698"/>
              <p:cNvSpPr>
                <a:spLocks/>
              </p:cNvSpPr>
              <p:nvPr/>
            </p:nvSpPr>
            <p:spPr bwMode="auto">
              <a:xfrm>
                <a:off x="1277" y="2252"/>
                <a:ext cx="12" cy="27"/>
              </a:xfrm>
              <a:custGeom>
                <a:avLst/>
                <a:gdLst>
                  <a:gd name="T0" fmla="*/ 0 w 5"/>
                  <a:gd name="T1" fmla="*/ 73 h 10"/>
                  <a:gd name="T2" fmla="*/ 24 w 5"/>
                  <a:gd name="T3" fmla="*/ 22 h 10"/>
                  <a:gd name="T4" fmla="*/ 29 w 5"/>
                  <a:gd name="T5" fmla="*/ 0 h 10"/>
                  <a:gd name="T6" fmla="*/ 29 w 5"/>
                  <a:gd name="T7" fmla="*/ 0 h 10"/>
                  <a:gd name="T8" fmla="*/ 12 w 5"/>
                  <a:gd name="T9" fmla="*/ 38 h 10"/>
                  <a:gd name="T10" fmla="*/ 0 w 5"/>
                  <a:gd name="T11" fmla="*/ 73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10">
                    <a:moveTo>
                      <a:pt x="0" y="10"/>
                    </a:moveTo>
                    <a:cubicBezTo>
                      <a:pt x="1" y="8"/>
                      <a:pt x="2" y="5"/>
                      <a:pt x="4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3" y="3"/>
                      <a:pt x="2" y="5"/>
                    </a:cubicBezTo>
                    <a:cubicBezTo>
                      <a:pt x="1" y="6"/>
                      <a:pt x="1" y="8"/>
                      <a:pt x="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" name="Freeform 699"/>
              <p:cNvSpPr>
                <a:spLocks/>
              </p:cNvSpPr>
              <p:nvPr/>
            </p:nvSpPr>
            <p:spPr bwMode="auto">
              <a:xfrm>
                <a:off x="1597" y="2052"/>
                <a:ext cx="20" cy="19"/>
              </a:xfrm>
              <a:custGeom>
                <a:avLst/>
                <a:gdLst>
                  <a:gd name="T0" fmla="*/ 25 w 8"/>
                  <a:gd name="T1" fmla="*/ 52 h 7"/>
                  <a:gd name="T2" fmla="*/ 0 w 8"/>
                  <a:gd name="T3" fmla="*/ 52 h 7"/>
                  <a:gd name="T4" fmla="*/ 25 w 8"/>
                  <a:gd name="T5" fmla="*/ 0 h 7"/>
                  <a:gd name="T6" fmla="*/ 50 w 8"/>
                  <a:gd name="T7" fmla="*/ 14 h 7"/>
                  <a:gd name="T8" fmla="*/ 25 w 8"/>
                  <a:gd name="T9" fmla="*/ 52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4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3" y="4"/>
                      <a:pt x="4" y="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4"/>
                      <a:pt x="5" y="6"/>
                      <a:pt x="4" y="7"/>
                    </a:cubicBez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" name="Freeform 700"/>
              <p:cNvSpPr>
                <a:spLocks/>
              </p:cNvSpPr>
              <p:nvPr/>
            </p:nvSpPr>
            <p:spPr bwMode="auto">
              <a:xfrm>
                <a:off x="1582" y="2047"/>
                <a:ext cx="22" cy="26"/>
              </a:xfrm>
              <a:custGeom>
                <a:avLst/>
                <a:gdLst>
                  <a:gd name="T0" fmla="*/ 54 w 9"/>
                  <a:gd name="T1" fmla="*/ 13 h 10"/>
                  <a:gd name="T2" fmla="*/ 49 w 9"/>
                  <a:gd name="T3" fmla="*/ 21 h 10"/>
                  <a:gd name="T4" fmla="*/ 24 w 9"/>
                  <a:gd name="T5" fmla="*/ 60 h 10"/>
                  <a:gd name="T6" fmla="*/ 0 w 9"/>
                  <a:gd name="T7" fmla="*/ 68 h 10"/>
                  <a:gd name="T8" fmla="*/ 29 w 9"/>
                  <a:gd name="T9" fmla="*/ 21 h 10"/>
                  <a:gd name="T10" fmla="*/ 29 w 9"/>
                  <a:gd name="T11" fmla="*/ 0 h 10"/>
                  <a:gd name="T12" fmla="*/ 54 w 9"/>
                  <a:gd name="T13" fmla="*/ 13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9" y="2"/>
                    </a:moveTo>
                    <a:cubicBezTo>
                      <a:pt x="9" y="2"/>
                      <a:pt x="8" y="3"/>
                      <a:pt x="8" y="3"/>
                    </a:cubicBezTo>
                    <a:cubicBezTo>
                      <a:pt x="7" y="6"/>
                      <a:pt x="5" y="9"/>
                      <a:pt x="4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9"/>
                      <a:pt x="3" y="8"/>
                      <a:pt x="5" y="3"/>
                    </a:cubicBezTo>
                    <a:cubicBezTo>
                      <a:pt x="5" y="2"/>
                      <a:pt x="5" y="1"/>
                      <a:pt x="5" y="0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" name="Freeform 701"/>
              <p:cNvSpPr>
                <a:spLocks/>
              </p:cNvSpPr>
              <p:nvPr/>
            </p:nvSpPr>
            <p:spPr bwMode="auto">
              <a:xfrm>
                <a:off x="1557" y="2039"/>
                <a:ext cx="35" cy="34"/>
              </a:xfrm>
              <a:custGeom>
                <a:avLst/>
                <a:gdLst>
                  <a:gd name="T0" fmla="*/ 25 w 14"/>
                  <a:gd name="T1" fmla="*/ 89 h 13"/>
                  <a:gd name="T2" fmla="*/ 63 w 14"/>
                  <a:gd name="T3" fmla="*/ 47 h 13"/>
                  <a:gd name="T4" fmla="*/ 88 w 14"/>
                  <a:gd name="T5" fmla="*/ 0 h 13"/>
                  <a:gd name="T6" fmla="*/ 63 w 14"/>
                  <a:gd name="T7" fmla="*/ 8 h 13"/>
                  <a:gd name="T8" fmla="*/ 38 w 14"/>
                  <a:gd name="T9" fmla="*/ 42 h 13"/>
                  <a:gd name="T10" fmla="*/ 0 w 14"/>
                  <a:gd name="T11" fmla="*/ 81 h 13"/>
                  <a:gd name="T12" fmla="*/ 25 w 14"/>
                  <a:gd name="T13" fmla="*/ 89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13">
                    <a:moveTo>
                      <a:pt x="4" y="13"/>
                    </a:moveTo>
                    <a:cubicBezTo>
                      <a:pt x="5" y="13"/>
                      <a:pt x="8" y="10"/>
                      <a:pt x="10" y="7"/>
                    </a:cubicBezTo>
                    <a:cubicBezTo>
                      <a:pt x="11" y="5"/>
                      <a:pt x="14" y="0"/>
                      <a:pt x="14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"/>
                      <a:pt x="7" y="3"/>
                      <a:pt x="6" y="6"/>
                    </a:cubicBezTo>
                    <a:cubicBezTo>
                      <a:pt x="4" y="10"/>
                      <a:pt x="2" y="12"/>
                      <a:pt x="0" y="12"/>
                    </a:cubicBezTo>
                    <a:lnTo>
                      <a:pt x="4" y="13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2" name="Freeform 702"/>
              <p:cNvSpPr>
                <a:spLocks/>
              </p:cNvSpPr>
              <p:nvPr/>
            </p:nvSpPr>
            <p:spPr bwMode="auto">
              <a:xfrm>
                <a:off x="1539" y="2041"/>
                <a:ext cx="35" cy="32"/>
              </a:xfrm>
              <a:custGeom>
                <a:avLst/>
                <a:gdLst>
                  <a:gd name="T0" fmla="*/ 33 w 14"/>
                  <a:gd name="T1" fmla="*/ 85 h 12"/>
                  <a:gd name="T2" fmla="*/ 63 w 14"/>
                  <a:gd name="T3" fmla="*/ 43 h 12"/>
                  <a:gd name="T4" fmla="*/ 88 w 14"/>
                  <a:gd name="T5" fmla="*/ 0 h 12"/>
                  <a:gd name="T6" fmla="*/ 63 w 14"/>
                  <a:gd name="T7" fmla="*/ 0 h 12"/>
                  <a:gd name="T8" fmla="*/ 45 w 14"/>
                  <a:gd name="T9" fmla="*/ 35 h 12"/>
                  <a:gd name="T10" fmla="*/ 0 w 14"/>
                  <a:gd name="T11" fmla="*/ 85 h 12"/>
                  <a:gd name="T12" fmla="*/ 33 w 14"/>
                  <a:gd name="T13" fmla="*/ 85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12">
                    <a:moveTo>
                      <a:pt x="5" y="12"/>
                    </a:moveTo>
                    <a:cubicBezTo>
                      <a:pt x="6" y="12"/>
                      <a:pt x="9" y="9"/>
                      <a:pt x="10" y="6"/>
                    </a:cubicBezTo>
                    <a:cubicBezTo>
                      <a:pt x="12" y="4"/>
                      <a:pt x="14" y="0"/>
                      <a:pt x="14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8" y="3"/>
                      <a:pt x="7" y="5"/>
                    </a:cubicBezTo>
                    <a:cubicBezTo>
                      <a:pt x="4" y="10"/>
                      <a:pt x="2" y="12"/>
                      <a:pt x="0" y="12"/>
                    </a:cubicBez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3" name="Freeform 703"/>
              <p:cNvSpPr>
                <a:spLocks/>
              </p:cNvSpPr>
              <p:nvPr/>
            </p:nvSpPr>
            <p:spPr bwMode="auto">
              <a:xfrm>
                <a:off x="1579" y="2039"/>
                <a:ext cx="28" cy="32"/>
              </a:xfrm>
              <a:custGeom>
                <a:avLst/>
                <a:gdLst>
                  <a:gd name="T0" fmla="*/ 0 w 11"/>
                  <a:gd name="T1" fmla="*/ 0 h 12"/>
                  <a:gd name="T2" fmla="*/ 46 w 11"/>
                  <a:gd name="T3" fmla="*/ 85 h 12"/>
                  <a:gd name="T4" fmla="*/ 71 w 11"/>
                  <a:gd name="T5" fmla="*/ 85 h 12"/>
                  <a:gd name="T6" fmla="*/ 25 w 11"/>
                  <a:gd name="T7" fmla="*/ 0 h 12"/>
                  <a:gd name="T8" fmla="*/ 0 w 11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2">
                    <a:moveTo>
                      <a:pt x="0" y="0"/>
                    </a:moveTo>
                    <a:cubicBezTo>
                      <a:pt x="3" y="0"/>
                      <a:pt x="6" y="12"/>
                      <a:pt x="7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2"/>
                      <a:pt x="7" y="0"/>
                      <a:pt x="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4" name="Freeform 704"/>
              <p:cNvSpPr>
                <a:spLocks/>
              </p:cNvSpPr>
              <p:nvPr/>
            </p:nvSpPr>
            <p:spPr bwMode="auto">
              <a:xfrm>
                <a:off x="1564" y="2039"/>
                <a:ext cx="28" cy="34"/>
              </a:xfrm>
              <a:custGeom>
                <a:avLst/>
                <a:gdLst>
                  <a:gd name="T0" fmla="*/ 0 w 11"/>
                  <a:gd name="T1" fmla="*/ 8 h 13"/>
                  <a:gd name="T2" fmla="*/ 46 w 11"/>
                  <a:gd name="T3" fmla="*/ 89 h 13"/>
                  <a:gd name="T4" fmla="*/ 71 w 11"/>
                  <a:gd name="T5" fmla="*/ 81 h 13"/>
                  <a:gd name="T6" fmla="*/ 20 w 11"/>
                  <a:gd name="T7" fmla="*/ 8 h 13"/>
                  <a:gd name="T8" fmla="*/ 0 w 11"/>
                  <a:gd name="T9" fmla="*/ 8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0" y="1"/>
                    </a:moveTo>
                    <a:cubicBezTo>
                      <a:pt x="3" y="1"/>
                      <a:pt x="6" y="13"/>
                      <a:pt x="7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2"/>
                      <a:pt x="7" y="0"/>
                      <a:pt x="3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5" name="Freeform 705"/>
              <p:cNvSpPr>
                <a:spLocks/>
              </p:cNvSpPr>
              <p:nvPr/>
            </p:nvSpPr>
            <p:spPr bwMode="auto">
              <a:xfrm>
                <a:off x="1519" y="2041"/>
                <a:ext cx="33" cy="35"/>
              </a:xfrm>
              <a:custGeom>
                <a:avLst/>
                <a:gdLst>
                  <a:gd name="T0" fmla="*/ 25 w 13"/>
                  <a:gd name="T1" fmla="*/ 94 h 13"/>
                  <a:gd name="T2" fmla="*/ 63 w 13"/>
                  <a:gd name="T3" fmla="*/ 51 h 13"/>
                  <a:gd name="T4" fmla="*/ 84 w 13"/>
                  <a:gd name="T5" fmla="*/ 0 h 13"/>
                  <a:gd name="T6" fmla="*/ 63 w 13"/>
                  <a:gd name="T7" fmla="*/ 0 h 13"/>
                  <a:gd name="T8" fmla="*/ 38 w 13"/>
                  <a:gd name="T9" fmla="*/ 43 h 13"/>
                  <a:gd name="T10" fmla="*/ 0 w 13"/>
                  <a:gd name="T11" fmla="*/ 86 h 13"/>
                  <a:gd name="T12" fmla="*/ 25 w 13"/>
                  <a:gd name="T13" fmla="*/ 94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13">
                    <a:moveTo>
                      <a:pt x="4" y="13"/>
                    </a:moveTo>
                    <a:cubicBezTo>
                      <a:pt x="5" y="13"/>
                      <a:pt x="8" y="9"/>
                      <a:pt x="10" y="7"/>
                    </a:cubicBezTo>
                    <a:cubicBezTo>
                      <a:pt x="11" y="4"/>
                      <a:pt x="13" y="0"/>
                      <a:pt x="1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7" y="3"/>
                      <a:pt x="6" y="6"/>
                    </a:cubicBezTo>
                    <a:cubicBezTo>
                      <a:pt x="4" y="10"/>
                      <a:pt x="1" y="12"/>
                      <a:pt x="0" y="12"/>
                    </a:cubicBezTo>
                    <a:lnTo>
                      <a:pt x="4" y="13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" name="Freeform 706"/>
              <p:cNvSpPr>
                <a:spLocks/>
              </p:cNvSpPr>
              <p:nvPr/>
            </p:nvSpPr>
            <p:spPr bwMode="auto">
              <a:xfrm>
                <a:off x="1504" y="2041"/>
                <a:ext cx="30" cy="32"/>
              </a:xfrm>
              <a:custGeom>
                <a:avLst/>
                <a:gdLst>
                  <a:gd name="T0" fmla="*/ 25 w 12"/>
                  <a:gd name="T1" fmla="*/ 85 h 12"/>
                  <a:gd name="T2" fmla="*/ 58 w 12"/>
                  <a:gd name="T3" fmla="*/ 51 h 12"/>
                  <a:gd name="T4" fmla="*/ 75 w 12"/>
                  <a:gd name="T5" fmla="*/ 0 h 12"/>
                  <a:gd name="T6" fmla="*/ 58 w 12"/>
                  <a:gd name="T7" fmla="*/ 8 h 12"/>
                  <a:gd name="T8" fmla="*/ 33 w 12"/>
                  <a:gd name="T9" fmla="*/ 43 h 12"/>
                  <a:gd name="T10" fmla="*/ 0 w 12"/>
                  <a:gd name="T11" fmla="*/ 85 h 12"/>
                  <a:gd name="T12" fmla="*/ 25 w 12"/>
                  <a:gd name="T13" fmla="*/ 85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12">
                    <a:moveTo>
                      <a:pt x="4" y="12"/>
                    </a:moveTo>
                    <a:cubicBezTo>
                      <a:pt x="5" y="12"/>
                      <a:pt x="7" y="10"/>
                      <a:pt x="9" y="7"/>
                    </a:cubicBezTo>
                    <a:cubicBezTo>
                      <a:pt x="10" y="5"/>
                      <a:pt x="12" y="0"/>
                      <a:pt x="12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6" y="4"/>
                      <a:pt x="5" y="6"/>
                    </a:cubicBezTo>
                    <a:cubicBezTo>
                      <a:pt x="3" y="10"/>
                      <a:pt x="1" y="12"/>
                      <a:pt x="0" y="12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" name="Freeform 707"/>
              <p:cNvSpPr>
                <a:spLocks/>
              </p:cNvSpPr>
              <p:nvPr/>
            </p:nvSpPr>
            <p:spPr bwMode="auto">
              <a:xfrm>
                <a:off x="1542" y="2041"/>
                <a:ext cx="25" cy="32"/>
              </a:xfrm>
              <a:custGeom>
                <a:avLst/>
                <a:gdLst>
                  <a:gd name="T0" fmla="*/ 0 w 10"/>
                  <a:gd name="T1" fmla="*/ 0 h 12"/>
                  <a:gd name="T2" fmla="*/ 38 w 10"/>
                  <a:gd name="T3" fmla="*/ 85 h 12"/>
                  <a:gd name="T4" fmla="*/ 63 w 10"/>
                  <a:gd name="T5" fmla="*/ 85 h 12"/>
                  <a:gd name="T6" fmla="*/ 25 w 10"/>
                  <a:gd name="T7" fmla="*/ 0 h 12"/>
                  <a:gd name="T8" fmla="*/ 0 w 1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0"/>
                    </a:moveTo>
                    <a:cubicBezTo>
                      <a:pt x="3" y="0"/>
                      <a:pt x="5" y="12"/>
                      <a:pt x="6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2"/>
                      <a:pt x="7" y="0"/>
                      <a:pt x="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" name="Freeform 708"/>
              <p:cNvSpPr>
                <a:spLocks/>
              </p:cNvSpPr>
              <p:nvPr/>
            </p:nvSpPr>
            <p:spPr bwMode="auto">
              <a:xfrm>
                <a:off x="1527" y="2041"/>
                <a:ext cx="25" cy="35"/>
              </a:xfrm>
              <a:custGeom>
                <a:avLst/>
                <a:gdLst>
                  <a:gd name="T0" fmla="*/ 0 w 10"/>
                  <a:gd name="T1" fmla="*/ 8 h 13"/>
                  <a:gd name="T2" fmla="*/ 38 w 10"/>
                  <a:gd name="T3" fmla="*/ 86 h 13"/>
                  <a:gd name="T4" fmla="*/ 63 w 10"/>
                  <a:gd name="T5" fmla="*/ 86 h 13"/>
                  <a:gd name="T6" fmla="*/ 20 w 10"/>
                  <a:gd name="T7" fmla="*/ 0 h 13"/>
                  <a:gd name="T8" fmla="*/ 0 w 10"/>
                  <a:gd name="T9" fmla="*/ 8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0" y="1"/>
                    </a:moveTo>
                    <a:cubicBezTo>
                      <a:pt x="2" y="1"/>
                      <a:pt x="5" y="13"/>
                      <a:pt x="6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2"/>
                      <a:pt x="7" y="0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" name="Freeform 709"/>
              <p:cNvSpPr>
                <a:spLocks/>
              </p:cNvSpPr>
              <p:nvPr/>
            </p:nvSpPr>
            <p:spPr bwMode="auto">
              <a:xfrm>
                <a:off x="1479" y="2041"/>
                <a:ext cx="38" cy="30"/>
              </a:xfrm>
              <a:custGeom>
                <a:avLst/>
                <a:gdLst>
                  <a:gd name="T0" fmla="*/ 25 w 15"/>
                  <a:gd name="T1" fmla="*/ 82 h 11"/>
                  <a:gd name="T2" fmla="*/ 71 w 15"/>
                  <a:gd name="T3" fmla="*/ 44 h 11"/>
                  <a:gd name="T4" fmla="*/ 96 w 15"/>
                  <a:gd name="T5" fmla="*/ 8 h 11"/>
                  <a:gd name="T6" fmla="*/ 76 w 15"/>
                  <a:gd name="T7" fmla="*/ 0 h 11"/>
                  <a:gd name="T8" fmla="*/ 46 w 15"/>
                  <a:gd name="T9" fmla="*/ 38 h 11"/>
                  <a:gd name="T10" fmla="*/ 0 w 15"/>
                  <a:gd name="T11" fmla="*/ 74 h 11"/>
                  <a:gd name="T12" fmla="*/ 25 w 15"/>
                  <a:gd name="T13" fmla="*/ 82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11">
                    <a:moveTo>
                      <a:pt x="4" y="11"/>
                    </a:moveTo>
                    <a:cubicBezTo>
                      <a:pt x="5" y="11"/>
                      <a:pt x="8" y="9"/>
                      <a:pt x="11" y="6"/>
                    </a:cubicBezTo>
                    <a:cubicBezTo>
                      <a:pt x="12" y="4"/>
                      <a:pt x="15" y="1"/>
                      <a:pt x="15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9" y="3"/>
                      <a:pt x="7" y="5"/>
                    </a:cubicBezTo>
                    <a:cubicBezTo>
                      <a:pt x="4" y="8"/>
                      <a:pt x="2" y="11"/>
                      <a:pt x="0" y="10"/>
                    </a:cubicBez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" name="Freeform 710"/>
              <p:cNvSpPr>
                <a:spLocks/>
              </p:cNvSpPr>
              <p:nvPr/>
            </p:nvSpPr>
            <p:spPr bwMode="auto">
              <a:xfrm>
                <a:off x="1464" y="2039"/>
                <a:ext cx="38" cy="29"/>
              </a:xfrm>
              <a:custGeom>
                <a:avLst/>
                <a:gdLst>
                  <a:gd name="T0" fmla="*/ 25 w 15"/>
                  <a:gd name="T1" fmla="*/ 76 h 11"/>
                  <a:gd name="T2" fmla="*/ 63 w 15"/>
                  <a:gd name="T3" fmla="*/ 47 h 11"/>
                  <a:gd name="T4" fmla="*/ 96 w 15"/>
                  <a:gd name="T5" fmla="*/ 8 h 11"/>
                  <a:gd name="T6" fmla="*/ 71 w 15"/>
                  <a:gd name="T7" fmla="*/ 8 h 11"/>
                  <a:gd name="T8" fmla="*/ 46 w 15"/>
                  <a:gd name="T9" fmla="*/ 34 h 11"/>
                  <a:gd name="T10" fmla="*/ 0 w 15"/>
                  <a:gd name="T11" fmla="*/ 69 h 11"/>
                  <a:gd name="T12" fmla="*/ 25 w 15"/>
                  <a:gd name="T13" fmla="*/ 76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11">
                    <a:moveTo>
                      <a:pt x="4" y="11"/>
                    </a:moveTo>
                    <a:cubicBezTo>
                      <a:pt x="6" y="11"/>
                      <a:pt x="8" y="9"/>
                      <a:pt x="10" y="7"/>
                    </a:cubicBezTo>
                    <a:cubicBezTo>
                      <a:pt x="12" y="5"/>
                      <a:pt x="15" y="1"/>
                      <a:pt x="15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0"/>
                      <a:pt x="8" y="3"/>
                      <a:pt x="7" y="5"/>
                    </a:cubicBezTo>
                    <a:cubicBezTo>
                      <a:pt x="4" y="9"/>
                      <a:pt x="1" y="10"/>
                      <a:pt x="0" y="10"/>
                    </a:cubicBez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" name="Freeform 711"/>
              <p:cNvSpPr>
                <a:spLocks/>
              </p:cNvSpPr>
              <p:nvPr/>
            </p:nvSpPr>
            <p:spPr bwMode="auto">
              <a:xfrm>
                <a:off x="1507" y="2041"/>
                <a:ext cx="22" cy="35"/>
              </a:xfrm>
              <a:custGeom>
                <a:avLst/>
                <a:gdLst>
                  <a:gd name="T0" fmla="*/ 0 w 9"/>
                  <a:gd name="T1" fmla="*/ 0 h 13"/>
                  <a:gd name="T2" fmla="*/ 29 w 9"/>
                  <a:gd name="T3" fmla="*/ 94 h 13"/>
                  <a:gd name="T4" fmla="*/ 54 w 9"/>
                  <a:gd name="T5" fmla="*/ 94 h 13"/>
                  <a:gd name="T6" fmla="*/ 24 w 9"/>
                  <a:gd name="T7" fmla="*/ 0 h 13"/>
                  <a:gd name="T8" fmla="*/ 0 w 9"/>
                  <a:gd name="T9" fmla="*/ 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cubicBezTo>
                      <a:pt x="3" y="0"/>
                      <a:pt x="4" y="12"/>
                      <a:pt x="5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3"/>
                      <a:pt x="7" y="0"/>
                      <a:pt x="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" name="Freeform 712"/>
              <p:cNvSpPr>
                <a:spLocks/>
              </p:cNvSpPr>
              <p:nvPr/>
            </p:nvSpPr>
            <p:spPr bwMode="auto">
              <a:xfrm>
                <a:off x="1492" y="2041"/>
                <a:ext cx="22" cy="32"/>
              </a:xfrm>
              <a:custGeom>
                <a:avLst/>
                <a:gdLst>
                  <a:gd name="T0" fmla="*/ 0 w 9"/>
                  <a:gd name="T1" fmla="*/ 0 h 12"/>
                  <a:gd name="T2" fmla="*/ 29 w 9"/>
                  <a:gd name="T3" fmla="*/ 85 h 12"/>
                  <a:gd name="T4" fmla="*/ 54 w 9"/>
                  <a:gd name="T5" fmla="*/ 85 h 12"/>
                  <a:gd name="T6" fmla="*/ 17 w 9"/>
                  <a:gd name="T7" fmla="*/ 0 h 12"/>
                  <a:gd name="T8" fmla="*/ 0 w 9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0" y="0"/>
                    </a:moveTo>
                    <a:cubicBezTo>
                      <a:pt x="3" y="0"/>
                      <a:pt x="4" y="12"/>
                      <a:pt x="5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2"/>
                      <a:pt x="7" y="0"/>
                      <a:pt x="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" name="Freeform 713"/>
              <p:cNvSpPr>
                <a:spLocks/>
              </p:cNvSpPr>
              <p:nvPr/>
            </p:nvSpPr>
            <p:spPr bwMode="auto">
              <a:xfrm>
                <a:off x="1442" y="2033"/>
                <a:ext cx="42" cy="30"/>
              </a:xfrm>
              <a:custGeom>
                <a:avLst/>
                <a:gdLst>
                  <a:gd name="T0" fmla="*/ 25 w 17"/>
                  <a:gd name="T1" fmla="*/ 74 h 11"/>
                  <a:gd name="T2" fmla="*/ 67 w 17"/>
                  <a:gd name="T3" fmla="*/ 52 h 11"/>
                  <a:gd name="T4" fmla="*/ 104 w 17"/>
                  <a:gd name="T5" fmla="*/ 14 h 11"/>
                  <a:gd name="T6" fmla="*/ 79 w 17"/>
                  <a:gd name="T7" fmla="*/ 8 h 11"/>
                  <a:gd name="T8" fmla="*/ 49 w 17"/>
                  <a:gd name="T9" fmla="*/ 30 h 11"/>
                  <a:gd name="T10" fmla="*/ 0 w 17"/>
                  <a:gd name="T11" fmla="*/ 68 h 11"/>
                  <a:gd name="T12" fmla="*/ 25 w 17"/>
                  <a:gd name="T13" fmla="*/ 74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11">
                    <a:moveTo>
                      <a:pt x="4" y="10"/>
                    </a:moveTo>
                    <a:cubicBezTo>
                      <a:pt x="5" y="11"/>
                      <a:pt x="8" y="9"/>
                      <a:pt x="11" y="7"/>
                    </a:cubicBezTo>
                    <a:cubicBezTo>
                      <a:pt x="13" y="5"/>
                      <a:pt x="16" y="2"/>
                      <a:pt x="17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0" y="3"/>
                      <a:pt x="8" y="4"/>
                    </a:cubicBezTo>
                    <a:cubicBezTo>
                      <a:pt x="4" y="8"/>
                      <a:pt x="1" y="9"/>
                      <a:pt x="0" y="9"/>
                    </a:cubicBezTo>
                    <a:lnTo>
                      <a:pt x="4" y="1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" name="Freeform 714"/>
              <p:cNvSpPr>
                <a:spLocks/>
              </p:cNvSpPr>
              <p:nvPr/>
            </p:nvSpPr>
            <p:spPr bwMode="auto">
              <a:xfrm>
                <a:off x="1424" y="2031"/>
                <a:ext cx="43" cy="26"/>
              </a:xfrm>
              <a:custGeom>
                <a:avLst/>
                <a:gdLst>
                  <a:gd name="T0" fmla="*/ 25 w 17"/>
                  <a:gd name="T1" fmla="*/ 68 h 10"/>
                  <a:gd name="T2" fmla="*/ 76 w 17"/>
                  <a:gd name="T3" fmla="*/ 42 h 10"/>
                  <a:gd name="T4" fmla="*/ 109 w 17"/>
                  <a:gd name="T5" fmla="*/ 8 h 10"/>
                  <a:gd name="T6" fmla="*/ 89 w 17"/>
                  <a:gd name="T7" fmla="*/ 0 h 10"/>
                  <a:gd name="T8" fmla="*/ 51 w 17"/>
                  <a:gd name="T9" fmla="*/ 26 h 10"/>
                  <a:gd name="T10" fmla="*/ 0 w 17"/>
                  <a:gd name="T11" fmla="*/ 55 h 10"/>
                  <a:gd name="T12" fmla="*/ 25 w 17"/>
                  <a:gd name="T13" fmla="*/ 68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10">
                    <a:moveTo>
                      <a:pt x="4" y="10"/>
                    </a:moveTo>
                    <a:cubicBezTo>
                      <a:pt x="6" y="10"/>
                      <a:pt x="9" y="8"/>
                      <a:pt x="12" y="6"/>
                    </a:cubicBezTo>
                    <a:cubicBezTo>
                      <a:pt x="14" y="4"/>
                      <a:pt x="17" y="1"/>
                      <a:pt x="17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0"/>
                      <a:pt x="10" y="2"/>
                      <a:pt x="8" y="4"/>
                    </a:cubicBezTo>
                    <a:cubicBezTo>
                      <a:pt x="5" y="7"/>
                      <a:pt x="1" y="9"/>
                      <a:pt x="0" y="8"/>
                    </a:cubicBezTo>
                    <a:lnTo>
                      <a:pt x="4" y="1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5" name="Freeform 715"/>
              <p:cNvSpPr>
                <a:spLocks/>
              </p:cNvSpPr>
              <p:nvPr/>
            </p:nvSpPr>
            <p:spPr bwMode="auto">
              <a:xfrm>
                <a:off x="1472" y="2033"/>
                <a:ext cx="17" cy="38"/>
              </a:xfrm>
              <a:custGeom>
                <a:avLst/>
                <a:gdLst>
                  <a:gd name="T0" fmla="*/ 0 w 7"/>
                  <a:gd name="T1" fmla="*/ 0 h 14"/>
                  <a:gd name="T2" fmla="*/ 24 w 7"/>
                  <a:gd name="T3" fmla="*/ 103 h 14"/>
                  <a:gd name="T4" fmla="*/ 41 w 7"/>
                  <a:gd name="T5" fmla="*/ 103 h 14"/>
                  <a:gd name="T6" fmla="*/ 24 w 7"/>
                  <a:gd name="T7" fmla="*/ 8 h 14"/>
                  <a:gd name="T8" fmla="*/ 0 w 7"/>
                  <a:gd name="T9" fmla="*/ 0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14">
                    <a:moveTo>
                      <a:pt x="0" y="0"/>
                    </a:moveTo>
                    <a:cubicBezTo>
                      <a:pt x="3" y="1"/>
                      <a:pt x="2" y="13"/>
                      <a:pt x="4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7" y="2"/>
                      <a:pt x="4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" name="Freeform 716"/>
              <p:cNvSpPr>
                <a:spLocks/>
              </p:cNvSpPr>
              <p:nvPr/>
            </p:nvSpPr>
            <p:spPr bwMode="auto">
              <a:xfrm>
                <a:off x="1457" y="2031"/>
                <a:ext cx="17" cy="37"/>
              </a:xfrm>
              <a:custGeom>
                <a:avLst/>
                <a:gdLst>
                  <a:gd name="T0" fmla="*/ 0 w 7"/>
                  <a:gd name="T1" fmla="*/ 0 h 14"/>
                  <a:gd name="T2" fmla="*/ 17 w 7"/>
                  <a:gd name="T3" fmla="*/ 90 h 14"/>
                  <a:gd name="T4" fmla="*/ 41 w 7"/>
                  <a:gd name="T5" fmla="*/ 98 h 14"/>
                  <a:gd name="T6" fmla="*/ 24 w 7"/>
                  <a:gd name="T7" fmla="*/ 8 h 14"/>
                  <a:gd name="T8" fmla="*/ 0 w 7"/>
                  <a:gd name="T9" fmla="*/ 0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14">
                    <a:moveTo>
                      <a:pt x="0" y="0"/>
                    </a:moveTo>
                    <a:cubicBezTo>
                      <a:pt x="3" y="1"/>
                      <a:pt x="2" y="13"/>
                      <a:pt x="3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7" y="1"/>
                      <a:pt x="4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" name="Freeform 717"/>
              <p:cNvSpPr>
                <a:spLocks/>
              </p:cNvSpPr>
              <p:nvPr/>
            </p:nvSpPr>
            <p:spPr bwMode="auto">
              <a:xfrm>
                <a:off x="1404" y="2020"/>
                <a:ext cx="45" cy="24"/>
              </a:xfrm>
              <a:custGeom>
                <a:avLst/>
                <a:gdLst>
                  <a:gd name="T0" fmla="*/ 25 w 18"/>
                  <a:gd name="T1" fmla="*/ 64 h 9"/>
                  <a:gd name="T2" fmla="*/ 75 w 18"/>
                  <a:gd name="T3" fmla="*/ 43 h 9"/>
                  <a:gd name="T4" fmla="*/ 113 w 18"/>
                  <a:gd name="T5" fmla="*/ 21 h 9"/>
                  <a:gd name="T6" fmla="*/ 95 w 18"/>
                  <a:gd name="T7" fmla="*/ 8 h 9"/>
                  <a:gd name="T8" fmla="*/ 58 w 18"/>
                  <a:gd name="T9" fmla="*/ 29 h 9"/>
                  <a:gd name="T10" fmla="*/ 0 w 18"/>
                  <a:gd name="T11" fmla="*/ 51 h 9"/>
                  <a:gd name="T12" fmla="*/ 25 w 18"/>
                  <a:gd name="T13" fmla="*/ 64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" h="9">
                    <a:moveTo>
                      <a:pt x="4" y="9"/>
                    </a:moveTo>
                    <a:cubicBezTo>
                      <a:pt x="5" y="9"/>
                      <a:pt x="9" y="8"/>
                      <a:pt x="12" y="6"/>
                    </a:cubicBezTo>
                    <a:cubicBezTo>
                      <a:pt x="14" y="5"/>
                      <a:pt x="18" y="3"/>
                      <a:pt x="18" y="3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0"/>
                      <a:pt x="12" y="2"/>
                      <a:pt x="9" y="4"/>
                    </a:cubicBezTo>
                    <a:cubicBezTo>
                      <a:pt x="5" y="6"/>
                      <a:pt x="1" y="7"/>
                      <a:pt x="0" y="7"/>
                    </a:cubicBezTo>
                    <a:lnTo>
                      <a:pt x="4" y="9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" name="Freeform 718"/>
              <p:cNvSpPr>
                <a:spLocks/>
              </p:cNvSpPr>
              <p:nvPr/>
            </p:nvSpPr>
            <p:spPr bwMode="auto">
              <a:xfrm>
                <a:off x="1439" y="2023"/>
                <a:ext cx="18" cy="40"/>
              </a:xfrm>
              <a:custGeom>
                <a:avLst/>
                <a:gdLst>
                  <a:gd name="T0" fmla="*/ 0 w 7"/>
                  <a:gd name="T1" fmla="*/ 0 h 15"/>
                  <a:gd name="T2" fmla="*/ 8 w 7"/>
                  <a:gd name="T3" fmla="*/ 93 h 15"/>
                  <a:gd name="T4" fmla="*/ 33 w 7"/>
                  <a:gd name="T5" fmla="*/ 107 h 15"/>
                  <a:gd name="T6" fmla="*/ 26 w 7"/>
                  <a:gd name="T7" fmla="*/ 8 h 15"/>
                  <a:gd name="T8" fmla="*/ 0 w 7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0" y="0"/>
                    </a:moveTo>
                    <a:cubicBezTo>
                      <a:pt x="3" y="1"/>
                      <a:pt x="0" y="13"/>
                      <a:pt x="1" y="13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4"/>
                      <a:pt x="7" y="2"/>
                      <a:pt x="4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" name="Freeform 719"/>
              <p:cNvSpPr>
                <a:spLocks/>
              </p:cNvSpPr>
              <p:nvPr/>
            </p:nvSpPr>
            <p:spPr bwMode="auto">
              <a:xfrm>
                <a:off x="1532" y="2047"/>
                <a:ext cx="12" cy="24"/>
              </a:xfrm>
              <a:custGeom>
                <a:avLst/>
                <a:gdLst>
                  <a:gd name="T0" fmla="*/ 0 w 5"/>
                  <a:gd name="T1" fmla="*/ 0 h 9"/>
                  <a:gd name="T2" fmla="*/ 17 w 5"/>
                  <a:gd name="T3" fmla="*/ 43 h 9"/>
                  <a:gd name="T4" fmla="*/ 29 w 5"/>
                  <a:gd name="T5" fmla="*/ 64 h 9"/>
                  <a:gd name="T6" fmla="*/ 29 w 5"/>
                  <a:gd name="T7" fmla="*/ 64 h 9"/>
                  <a:gd name="T8" fmla="*/ 17 w 5"/>
                  <a:gd name="T9" fmla="*/ 29 h 9"/>
                  <a:gd name="T10" fmla="*/ 0 w 5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9">
                    <a:moveTo>
                      <a:pt x="0" y="0"/>
                    </a:moveTo>
                    <a:cubicBezTo>
                      <a:pt x="1" y="1"/>
                      <a:pt x="2" y="4"/>
                      <a:pt x="3" y="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4" y="6"/>
                      <a:pt x="3" y="4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" name="Freeform 720"/>
              <p:cNvSpPr>
                <a:spLocks/>
              </p:cNvSpPr>
              <p:nvPr/>
            </p:nvSpPr>
            <p:spPr bwMode="auto">
              <a:xfrm>
                <a:off x="1514" y="2044"/>
                <a:ext cx="8" cy="27"/>
              </a:xfrm>
              <a:custGeom>
                <a:avLst/>
                <a:gdLst>
                  <a:gd name="T0" fmla="*/ 0 w 3"/>
                  <a:gd name="T1" fmla="*/ 0 h 10"/>
                  <a:gd name="T2" fmla="*/ 13 w 3"/>
                  <a:gd name="T3" fmla="*/ 51 h 10"/>
                  <a:gd name="T4" fmla="*/ 21 w 3"/>
                  <a:gd name="T5" fmla="*/ 73 h 10"/>
                  <a:gd name="T6" fmla="*/ 21 w 3"/>
                  <a:gd name="T7" fmla="*/ 73 h 10"/>
                  <a:gd name="T8" fmla="*/ 13 w 3"/>
                  <a:gd name="T9" fmla="*/ 38 h 10"/>
                  <a:gd name="T10" fmla="*/ 0 w 3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0" y="0"/>
                    </a:moveTo>
                    <a:cubicBezTo>
                      <a:pt x="0" y="2"/>
                      <a:pt x="1" y="5"/>
                      <a:pt x="2" y="7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7"/>
                      <a:pt x="2" y="5"/>
                    </a:cubicBezTo>
                    <a:cubicBezTo>
                      <a:pt x="1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1" name="Freeform 721"/>
              <p:cNvSpPr>
                <a:spLocks/>
              </p:cNvSpPr>
              <p:nvPr/>
            </p:nvSpPr>
            <p:spPr bwMode="auto">
              <a:xfrm>
                <a:off x="1497" y="2044"/>
                <a:ext cx="10" cy="27"/>
              </a:xfrm>
              <a:custGeom>
                <a:avLst/>
                <a:gdLst>
                  <a:gd name="T0" fmla="*/ 0 w 4"/>
                  <a:gd name="T1" fmla="*/ 0 h 10"/>
                  <a:gd name="T2" fmla="*/ 20 w 4"/>
                  <a:gd name="T3" fmla="*/ 51 h 10"/>
                  <a:gd name="T4" fmla="*/ 25 w 4"/>
                  <a:gd name="T5" fmla="*/ 73 h 10"/>
                  <a:gd name="T6" fmla="*/ 25 w 4"/>
                  <a:gd name="T7" fmla="*/ 73 h 10"/>
                  <a:gd name="T8" fmla="*/ 20 w 4"/>
                  <a:gd name="T9" fmla="*/ 38 h 10"/>
                  <a:gd name="T10" fmla="*/ 0 w 4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0" y="0"/>
                    </a:moveTo>
                    <a:cubicBezTo>
                      <a:pt x="1" y="1"/>
                      <a:pt x="2" y="4"/>
                      <a:pt x="3" y="7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3" y="7"/>
                      <a:pt x="3" y="5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" name="Freeform 722"/>
              <p:cNvSpPr>
                <a:spLocks/>
              </p:cNvSpPr>
              <p:nvPr/>
            </p:nvSpPr>
            <p:spPr bwMode="auto">
              <a:xfrm>
                <a:off x="1479" y="2039"/>
                <a:ext cx="3" cy="26"/>
              </a:xfrm>
              <a:custGeom>
                <a:avLst/>
                <a:gdLst>
                  <a:gd name="T0" fmla="*/ 0 w 1"/>
                  <a:gd name="T1" fmla="*/ 0 h 10"/>
                  <a:gd name="T2" fmla="*/ 0 w 1"/>
                  <a:gd name="T3" fmla="*/ 47 h 10"/>
                  <a:gd name="T4" fmla="*/ 9 w 1"/>
                  <a:gd name="T5" fmla="*/ 68 h 10"/>
                  <a:gd name="T6" fmla="*/ 9 w 1"/>
                  <a:gd name="T7" fmla="*/ 68 h 10"/>
                  <a:gd name="T8" fmla="*/ 9 w 1"/>
                  <a:gd name="T9" fmla="*/ 34 h 10"/>
                  <a:gd name="T10" fmla="*/ 0 w 1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1"/>
                      <a:pt x="0" y="4"/>
                      <a:pt x="0" y="7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7"/>
                      <a:pt x="1" y="5"/>
                    </a:cubicBezTo>
                    <a:cubicBezTo>
                      <a:pt x="1" y="3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3" name="Freeform 723"/>
              <p:cNvSpPr>
                <a:spLocks/>
              </p:cNvSpPr>
              <p:nvPr/>
            </p:nvSpPr>
            <p:spPr bwMode="auto">
              <a:xfrm>
                <a:off x="1464" y="2033"/>
                <a:ext cx="3" cy="30"/>
              </a:xfrm>
              <a:custGeom>
                <a:avLst/>
                <a:gdLst>
                  <a:gd name="T0" fmla="*/ 0 w 1"/>
                  <a:gd name="T1" fmla="*/ 0 h 11"/>
                  <a:gd name="T2" fmla="*/ 0 w 1"/>
                  <a:gd name="T3" fmla="*/ 60 h 11"/>
                  <a:gd name="T4" fmla="*/ 9 w 1"/>
                  <a:gd name="T5" fmla="*/ 82 h 11"/>
                  <a:gd name="T6" fmla="*/ 9 w 1"/>
                  <a:gd name="T7" fmla="*/ 82 h 11"/>
                  <a:gd name="T8" fmla="*/ 9 w 1"/>
                  <a:gd name="T9" fmla="*/ 38 h 11"/>
                  <a:gd name="T10" fmla="*/ 0 w 1"/>
                  <a:gd name="T11" fmla="*/ 0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11">
                    <a:moveTo>
                      <a:pt x="0" y="0"/>
                    </a:moveTo>
                    <a:cubicBezTo>
                      <a:pt x="0" y="2"/>
                      <a:pt x="0" y="5"/>
                      <a:pt x="0" y="8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8"/>
                      <a:pt x="1" y="5"/>
                    </a:cubicBezTo>
                    <a:cubicBezTo>
                      <a:pt x="1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" name="Freeform 724"/>
              <p:cNvSpPr>
                <a:spLocks/>
              </p:cNvSpPr>
              <p:nvPr/>
            </p:nvSpPr>
            <p:spPr bwMode="auto">
              <a:xfrm>
                <a:off x="1444" y="2025"/>
                <a:ext cx="3" cy="30"/>
              </a:xfrm>
              <a:custGeom>
                <a:avLst/>
                <a:gdLst>
                  <a:gd name="T0" fmla="*/ 0 w 1"/>
                  <a:gd name="T1" fmla="*/ 0 h 11"/>
                  <a:gd name="T2" fmla="*/ 0 w 1"/>
                  <a:gd name="T3" fmla="*/ 60 h 11"/>
                  <a:gd name="T4" fmla="*/ 0 w 1"/>
                  <a:gd name="T5" fmla="*/ 82 h 11"/>
                  <a:gd name="T6" fmla="*/ 0 w 1"/>
                  <a:gd name="T7" fmla="*/ 82 h 11"/>
                  <a:gd name="T8" fmla="*/ 9 w 1"/>
                  <a:gd name="T9" fmla="*/ 44 h 11"/>
                  <a:gd name="T10" fmla="*/ 0 w 1"/>
                  <a:gd name="T11" fmla="*/ 0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11">
                    <a:moveTo>
                      <a:pt x="0" y="0"/>
                    </a:moveTo>
                    <a:cubicBezTo>
                      <a:pt x="0" y="2"/>
                      <a:pt x="0" y="5"/>
                      <a:pt x="0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" y="8"/>
                      <a:pt x="1" y="6"/>
                    </a:cubicBezTo>
                    <a:cubicBezTo>
                      <a:pt x="1" y="4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5" name="Freeform 725"/>
              <p:cNvSpPr>
                <a:spLocks/>
              </p:cNvSpPr>
              <p:nvPr/>
            </p:nvSpPr>
            <p:spPr bwMode="auto">
              <a:xfrm>
                <a:off x="1547" y="2044"/>
                <a:ext cx="12" cy="27"/>
              </a:xfrm>
              <a:custGeom>
                <a:avLst/>
                <a:gdLst>
                  <a:gd name="T0" fmla="*/ 0 w 5"/>
                  <a:gd name="T1" fmla="*/ 0 h 10"/>
                  <a:gd name="T2" fmla="*/ 17 w 5"/>
                  <a:gd name="T3" fmla="*/ 51 h 10"/>
                  <a:gd name="T4" fmla="*/ 29 w 5"/>
                  <a:gd name="T5" fmla="*/ 73 h 10"/>
                  <a:gd name="T6" fmla="*/ 29 w 5"/>
                  <a:gd name="T7" fmla="*/ 73 h 10"/>
                  <a:gd name="T8" fmla="*/ 17 w 5"/>
                  <a:gd name="T9" fmla="*/ 38 h 10"/>
                  <a:gd name="T10" fmla="*/ 0 w 5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10">
                    <a:moveTo>
                      <a:pt x="0" y="0"/>
                    </a:moveTo>
                    <a:cubicBezTo>
                      <a:pt x="1" y="2"/>
                      <a:pt x="2" y="5"/>
                      <a:pt x="3" y="7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4" y="7"/>
                      <a:pt x="3" y="5"/>
                    </a:cubicBezTo>
                    <a:cubicBezTo>
                      <a:pt x="2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6" name="Freeform 726"/>
              <p:cNvSpPr>
                <a:spLocks/>
              </p:cNvSpPr>
              <p:nvPr/>
            </p:nvSpPr>
            <p:spPr bwMode="auto">
              <a:xfrm>
                <a:off x="1569" y="2044"/>
                <a:ext cx="13" cy="27"/>
              </a:xfrm>
              <a:custGeom>
                <a:avLst/>
                <a:gdLst>
                  <a:gd name="T0" fmla="*/ 0 w 5"/>
                  <a:gd name="T1" fmla="*/ 0 h 10"/>
                  <a:gd name="T2" fmla="*/ 26 w 5"/>
                  <a:gd name="T3" fmla="*/ 43 h 10"/>
                  <a:gd name="T4" fmla="*/ 34 w 5"/>
                  <a:gd name="T5" fmla="*/ 73 h 10"/>
                  <a:gd name="T6" fmla="*/ 34 w 5"/>
                  <a:gd name="T7" fmla="*/ 73 h 10"/>
                  <a:gd name="T8" fmla="*/ 26 w 5"/>
                  <a:gd name="T9" fmla="*/ 30 h 10"/>
                  <a:gd name="T10" fmla="*/ 0 w 5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10">
                    <a:moveTo>
                      <a:pt x="0" y="0"/>
                    </a:moveTo>
                    <a:cubicBezTo>
                      <a:pt x="2" y="1"/>
                      <a:pt x="3" y="4"/>
                      <a:pt x="4" y="6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4" y="6"/>
                      <a:pt x="4" y="4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" name="Freeform 727"/>
              <p:cNvSpPr>
                <a:spLocks/>
              </p:cNvSpPr>
              <p:nvPr/>
            </p:nvSpPr>
            <p:spPr bwMode="auto">
              <a:xfrm>
                <a:off x="1587" y="2041"/>
                <a:ext cx="10" cy="24"/>
              </a:xfrm>
              <a:custGeom>
                <a:avLst/>
                <a:gdLst>
                  <a:gd name="T0" fmla="*/ 0 w 4"/>
                  <a:gd name="T1" fmla="*/ 0 h 9"/>
                  <a:gd name="T2" fmla="*/ 20 w 4"/>
                  <a:gd name="T3" fmla="*/ 43 h 9"/>
                  <a:gd name="T4" fmla="*/ 25 w 4"/>
                  <a:gd name="T5" fmla="*/ 64 h 9"/>
                  <a:gd name="T6" fmla="*/ 25 w 4"/>
                  <a:gd name="T7" fmla="*/ 64 h 9"/>
                  <a:gd name="T8" fmla="*/ 20 w 4"/>
                  <a:gd name="T9" fmla="*/ 29 h 9"/>
                  <a:gd name="T10" fmla="*/ 0 w 4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9">
                    <a:moveTo>
                      <a:pt x="0" y="0"/>
                    </a:moveTo>
                    <a:cubicBezTo>
                      <a:pt x="1" y="1"/>
                      <a:pt x="2" y="4"/>
                      <a:pt x="3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3" y="6"/>
                      <a:pt x="3" y="4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8" name="Freeform 728"/>
              <p:cNvSpPr>
                <a:spLocks/>
              </p:cNvSpPr>
              <p:nvPr/>
            </p:nvSpPr>
            <p:spPr bwMode="auto">
              <a:xfrm>
                <a:off x="1392" y="2015"/>
                <a:ext cx="42" cy="24"/>
              </a:xfrm>
              <a:custGeom>
                <a:avLst/>
                <a:gdLst>
                  <a:gd name="T0" fmla="*/ 17 w 17"/>
                  <a:gd name="T1" fmla="*/ 64 h 9"/>
                  <a:gd name="T2" fmla="*/ 67 w 17"/>
                  <a:gd name="T3" fmla="*/ 43 h 9"/>
                  <a:gd name="T4" fmla="*/ 104 w 17"/>
                  <a:gd name="T5" fmla="*/ 13 h 9"/>
                  <a:gd name="T6" fmla="*/ 86 w 17"/>
                  <a:gd name="T7" fmla="*/ 0 h 9"/>
                  <a:gd name="T8" fmla="*/ 49 w 17"/>
                  <a:gd name="T9" fmla="*/ 21 h 9"/>
                  <a:gd name="T10" fmla="*/ 0 w 17"/>
                  <a:gd name="T11" fmla="*/ 51 h 9"/>
                  <a:gd name="T12" fmla="*/ 17 w 17"/>
                  <a:gd name="T13" fmla="*/ 64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9">
                    <a:moveTo>
                      <a:pt x="3" y="9"/>
                    </a:moveTo>
                    <a:cubicBezTo>
                      <a:pt x="4" y="9"/>
                      <a:pt x="8" y="8"/>
                      <a:pt x="11" y="6"/>
                    </a:cubicBezTo>
                    <a:cubicBezTo>
                      <a:pt x="13" y="5"/>
                      <a:pt x="17" y="2"/>
                      <a:pt x="17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0"/>
                      <a:pt x="10" y="2"/>
                      <a:pt x="8" y="3"/>
                    </a:cubicBezTo>
                    <a:cubicBezTo>
                      <a:pt x="4" y="6"/>
                      <a:pt x="1" y="7"/>
                      <a:pt x="0" y="7"/>
                    </a:cubicBezTo>
                    <a:lnTo>
                      <a:pt x="3" y="9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9" name="Freeform 729"/>
              <p:cNvSpPr>
                <a:spLocks/>
              </p:cNvSpPr>
              <p:nvPr/>
            </p:nvSpPr>
            <p:spPr bwMode="auto">
              <a:xfrm>
                <a:off x="1377" y="2007"/>
                <a:ext cx="42" cy="24"/>
              </a:xfrm>
              <a:custGeom>
                <a:avLst/>
                <a:gdLst>
                  <a:gd name="T0" fmla="*/ 17 w 17"/>
                  <a:gd name="T1" fmla="*/ 56 h 9"/>
                  <a:gd name="T2" fmla="*/ 67 w 17"/>
                  <a:gd name="T3" fmla="*/ 43 h 9"/>
                  <a:gd name="T4" fmla="*/ 104 w 17"/>
                  <a:gd name="T5" fmla="*/ 13 h 9"/>
                  <a:gd name="T6" fmla="*/ 86 w 17"/>
                  <a:gd name="T7" fmla="*/ 8 h 9"/>
                  <a:gd name="T8" fmla="*/ 49 w 17"/>
                  <a:gd name="T9" fmla="*/ 29 h 9"/>
                  <a:gd name="T10" fmla="*/ 0 w 17"/>
                  <a:gd name="T11" fmla="*/ 43 h 9"/>
                  <a:gd name="T12" fmla="*/ 17 w 17"/>
                  <a:gd name="T13" fmla="*/ 56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9">
                    <a:moveTo>
                      <a:pt x="3" y="8"/>
                    </a:moveTo>
                    <a:cubicBezTo>
                      <a:pt x="5" y="9"/>
                      <a:pt x="8" y="8"/>
                      <a:pt x="11" y="6"/>
                    </a:cubicBezTo>
                    <a:cubicBezTo>
                      <a:pt x="13" y="5"/>
                      <a:pt x="17" y="2"/>
                      <a:pt x="17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2" y="0"/>
                      <a:pt x="10" y="2"/>
                      <a:pt x="8" y="4"/>
                    </a:cubicBezTo>
                    <a:cubicBezTo>
                      <a:pt x="4" y="7"/>
                      <a:pt x="1" y="7"/>
                      <a:pt x="0" y="6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" name="Freeform 730"/>
              <p:cNvSpPr>
                <a:spLocks/>
              </p:cNvSpPr>
              <p:nvPr/>
            </p:nvSpPr>
            <p:spPr bwMode="auto">
              <a:xfrm>
                <a:off x="1409" y="2009"/>
                <a:ext cx="18" cy="40"/>
              </a:xfrm>
              <a:custGeom>
                <a:avLst/>
                <a:gdLst>
                  <a:gd name="T0" fmla="*/ 0 w 7"/>
                  <a:gd name="T1" fmla="*/ 0 h 15"/>
                  <a:gd name="T2" fmla="*/ 8 w 7"/>
                  <a:gd name="T3" fmla="*/ 93 h 15"/>
                  <a:gd name="T4" fmla="*/ 33 w 7"/>
                  <a:gd name="T5" fmla="*/ 107 h 15"/>
                  <a:gd name="T6" fmla="*/ 21 w 7"/>
                  <a:gd name="T7" fmla="*/ 8 h 15"/>
                  <a:gd name="T8" fmla="*/ 0 w 7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0" y="0"/>
                    </a:moveTo>
                    <a:cubicBezTo>
                      <a:pt x="3" y="1"/>
                      <a:pt x="0" y="13"/>
                      <a:pt x="1" y="13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4"/>
                      <a:pt x="7" y="2"/>
                      <a:pt x="3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1" name="Freeform 731"/>
              <p:cNvSpPr>
                <a:spLocks/>
              </p:cNvSpPr>
              <p:nvPr/>
            </p:nvSpPr>
            <p:spPr bwMode="auto">
              <a:xfrm>
                <a:off x="1359" y="1996"/>
                <a:ext cx="43" cy="21"/>
              </a:xfrm>
              <a:custGeom>
                <a:avLst/>
                <a:gdLst>
                  <a:gd name="T0" fmla="*/ 13 w 17"/>
                  <a:gd name="T1" fmla="*/ 47 h 8"/>
                  <a:gd name="T2" fmla="*/ 63 w 17"/>
                  <a:gd name="T3" fmla="*/ 42 h 8"/>
                  <a:gd name="T4" fmla="*/ 109 w 17"/>
                  <a:gd name="T5" fmla="*/ 21 h 8"/>
                  <a:gd name="T6" fmla="*/ 89 w 17"/>
                  <a:gd name="T7" fmla="*/ 8 h 8"/>
                  <a:gd name="T8" fmla="*/ 51 w 17"/>
                  <a:gd name="T9" fmla="*/ 21 h 8"/>
                  <a:gd name="T10" fmla="*/ 0 w 17"/>
                  <a:gd name="T11" fmla="*/ 34 h 8"/>
                  <a:gd name="T12" fmla="*/ 13 w 17"/>
                  <a:gd name="T13" fmla="*/ 47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8">
                    <a:moveTo>
                      <a:pt x="2" y="7"/>
                    </a:moveTo>
                    <a:cubicBezTo>
                      <a:pt x="3" y="8"/>
                      <a:pt x="7" y="7"/>
                      <a:pt x="10" y="6"/>
                    </a:cubicBezTo>
                    <a:cubicBezTo>
                      <a:pt x="13" y="5"/>
                      <a:pt x="17" y="3"/>
                      <a:pt x="17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0"/>
                      <a:pt x="11" y="2"/>
                      <a:pt x="8" y="3"/>
                    </a:cubicBezTo>
                    <a:cubicBezTo>
                      <a:pt x="4" y="5"/>
                      <a:pt x="1" y="5"/>
                      <a:pt x="0" y="5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2" name="Freeform 732"/>
              <p:cNvSpPr>
                <a:spLocks/>
              </p:cNvSpPr>
              <p:nvPr/>
            </p:nvSpPr>
            <p:spPr bwMode="auto">
              <a:xfrm>
                <a:off x="1342" y="1985"/>
                <a:ext cx="47" cy="24"/>
              </a:xfrm>
              <a:custGeom>
                <a:avLst/>
                <a:gdLst>
                  <a:gd name="T0" fmla="*/ 25 w 19"/>
                  <a:gd name="T1" fmla="*/ 56 h 9"/>
                  <a:gd name="T2" fmla="*/ 74 w 19"/>
                  <a:gd name="T3" fmla="*/ 43 h 9"/>
                  <a:gd name="T4" fmla="*/ 116 w 19"/>
                  <a:gd name="T5" fmla="*/ 21 h 9"/>
                  <a:gd name="T6" fmla="*/ 99 w 19"/>
                  <a:gd name="T7" fmla="*/ 8 h 9"/>
                  <a:gd name="T8" fmla="*/ 62 w 19"/>
                  <a:gd name="T9" fmla="*/ 21 h 9"/>
                  <a:gd name="T10" fmla="*/ 0 w 19"/>
                  <a:gd name="T11" fmla="*/ 35 h 9"/>
                  <a:gd name="T12" fmla="*/ 25 w 19"/>
                  <a:gd name="T13" fmla="*/ 56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9" h="9">
                    <a:moveTo>
                      <a:pt x="4" y="8"/>
                    </a:moveTo>
                    <a:cubicBezTo>
                      <a:pt x="5" y="9"/>
                      <a:pt x="9" y="8"/>
                      <a:pt x="12" y="6"/>
                    </a:cubicBezTo>
                    <a:cubicBezTo>
                      <a:pt x="14" y="5"/>
                      <a:pt x="19" y="3"/>
                      <a:pt x="19" y="3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0"/>
                      <a:pt x="12" y="2"/>
                      <a:pt x="10" y="3"/>
                    </a:cubicBezTo>
                    <a:cubicBezTo>
                      <a:pt x="5" y="5"/>
                      <a:pt x="1" y="6"/>
                      <a:pt x="0" y="5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3" name="Freeform 733"/>
              <p:cNvSpPr>
                <a:spLocks/>
              </p:cNvSpPr>
              <p:nvPr/>
            </p:nvSpPr>
            <p:spPr bwMode="auto">
              <a:xfrm>
                <a:off x="1389" y="1996"/>
                <a:ext cx="20" cy="43"/>
              </a:xfrm>
              <a:custGeom>
                <a:avLst/>
                <a:gdLst>
                  <a:gd name="T0" fmla="*/ 13 w 8"/>
                  <a:gd name="T1" fmla="*/ 0 h 16"/>
                  <a:gd name="T2" fmla="*/ 8 w 8"/>
                  <a:gd name="T3" fmla="*/ 102 h 16"/>
                  <a:gd name="T4" fmla="*/ 25 w 8"/>
                  <a:gd name="T5" fmla="*/ 116 h 16"/>
                  <a:gd name="T6" fmla="*/ 33 w 8"/>
                  <a:gd name="T7" fmla="*/ 13 h 16"/>
                  <a:gd name="T8" fmla="*/ 13 w 8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6">
                    <a:moveTo>
                      <a:pt x="2" y="0"/>
                    </a:moveTo>
                    <a:cubicBezTo>
                      <a:pt x="4" y="2"/>
                      <a:pt x="0" y="13"/>
                      <a:pt x="1" y="1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3" y="15"/>
                      <a:pt x="8" y="4"/>
                      <a:pt x="5" y="2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4" name="Freeform 734"/>
              <p:cNvSpPr>
                <a:spLocks/>
              </p:cNvSpPr>
              <p:nvPr/>
            </p:nvSpPr>
            <p:spPr bwMode="auto">
              <a:xfrm>
                <a:off x="1374" y="1988"/>
                <a:ext cx="20" cy="43"/>
              </a:xfrm>
              <a:custGeom>
                <a:avLst/>
                <a:gdLst>
                  <a:gd name="T0" fmla="*/ 13 w 8"/>
                  <a:gd name="T1" fmla="*/ 0 h 16"/>
                  <a:gd name="T2" fmla="*/ 8 w 8"/>
                  <a:gd name="T3" fmla="*/ 102 h 16"/>
                  <a:gd name="T4" fmla="*/ 33 w 8"/>
                  <a:gd name="T5" fmla="*/ 116 h 16"/>
                  <a:gd name="T6" fmla="*/ 33 w 8"/>
                  <a:gd name="T7" fmla="*/ 13 h 16"/>
                  <a:gd name="T8" fmla="*/ 13 w 8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6">
                    <a:moveTo>
                      <a:pt x="2" y="0"/>
                    </a:moveTo>
                    <a:cubicBezTo>
                      <a:pt x="5" y="1"/>
                      <a:pt x="0" y="13"/>
                      <a:pt x="1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5"/>
                      <a:pt x="8" y="4"/>
                      <a:pt x="5" y="2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" name="Freeform 735"/>
              <p:cNvSpPr>
                <a:spLocks/>
              </p:cNvSpPr>
              <p:nvPr/>
            </p:nvSpPr>
            <p:spPr bwMode="auto">
              <a:xfrm>
                <a:off x="1327" y="1975"/>
                <a:ext cx="45" cy="21"/>
              </a:xfrm>
              <a:custGeom>
                <a:avLst/>
                <a:gdLst>
                  <a:gd name="T0" fmla="*/ 20 w 18"/>
                  <a:gd name="T1" fmla="*/ 47 h 8"/>
                  <a:gd name="T2" fmla="*/ 70 w 18"/>
                  <a:gd name="T3" fmla="*/ 34 h 8"/>
                  <a:gd name="T4" fmla="*/ 113 w 18"/>
                  <a:gd name="T5" fmla="*/ 13 h 8"/>
                  <a:gd name="T6" fmla="*/ 88 w 18"/>
                  <a:gd name="T7" fmla="*/ 0 h 8"/>
                  <a:gd name="T8" fmla="*/ 50 w 18"/>
                  <a:gd name="T9" fmla="*/ 21 h 8"/>
                  <a:gd name="T10" fmla="*/ 0 w 18"/>
                  <a:gd name="T11" fmla="*/ 29 h 8"/>
                  <a:gd name="T12" fmla="*/ 20 w 18"/>
                  <a:gd name="T13" fmla="*/ 47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" h="8">
                    <a:moveTo>
                      <a:pt x="3" y="7"/>
                    </a:moveTo>
                    <a:cubicBezTo>
                      <a:pt x="4" y="8"/>
                      <a:pt x="8" y="7"/>
                      <a:pt x="11" y="5"/>
                    </a:cubicBezTo>
                    <a:cubicBezTo>
                      <a:pt x="13" y="4"/>
                      <a:pt x="17" y="2"/>
                      <a:pt x="18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1" y="1"/>
                      <a:pt x="8" y="3"/>
                    </a:cubicBezTo>
                    <a:cubicBezTo>
                      <a:pt x="4" y="5"/>
                      <a:pt x="1" y="5"/>
                      <a:pt x="0" y="4"/>
                    </a:cubicBezTo>
                    <a:lnTo>
                      <a:pt x="3" y="7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" name="Freeform 736"/>
              <p:cNvSpPr>
                <a:spLocks/>
              </p:cNvSpPr>
              <p:nvPr/>
            </p:nvSpPr>
            <p:spPr bwMode="auto">
              <a:xfrm>
                <a:off x="1314" y="1964"/>
                <a:ext cx="43" cy="21"/>
              </a:xfrm>
              <a:custGeom>
                <a:avLst/>
                <a:gdLst>
                  <a:gd name="T0" fmla="*/ 20 w 17"/>
                  <a:gd name="T1" fmla="*/ 47 h 8"/>
                  <a:gd name="T2" fmla="*/ 63 w 17"/>
                  <a:gd name="T3" fmla="*/ 42 h 8"/>
                  <a:gd name="T4" fmla="*/ 109 w 17"/>
                  <a:gd name="T5" fmla="*/ 21 h 8"/>
                  <a:gd name="T6" fmla="*/ 89 w 17"/>
                  <a:gd name="T7" fmla="*/ 8 h 8"/>
                  <a:gd name="T8" fmla="*/ 51 w 17"/>
                  <a:gd name="T9" fmla="*/ 21 h 8"/>
                  <a:gd name="T10" fmla="*/ 0 w 17"/>
                  <a:gd name="T11" fmla="*/ 29 h 8"/>
                  <a:gd name="T12" fmla="*/ 20 w 17"/>
                  <a:gd name="T13" fmla="*/ 47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8">
                    <a:moveTo>
                      <a:pt x="3" y="7"/>
                    </a:moveTo>
                    <a:cubicBezTo>
                      <a:pt x="4" y="8"/>
                      <a:pt x="7" y="7"/>
                      <a:pt x="10" y="6"/>
                    </a:cubicBezTo>
                    <a:cubicBezTo>
                      <a:pt x="12" y="5"/>
                      <a:pt x="17" y="3"/>
                      <a:pt x="17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0"/>
                      <a:pt x="10" y="2"/>
                      <a:pt x="8" y="3"/>
                    </a:cubicBezTo>
                    <a:cubicBezTo>
                      <a:pt x="3" y="5"/>
                      <a:pt x="1" y="5"/>
                      <a:pt x="0" y="4"/>
                    </a:cubicBezTo>
                    <a:lnTo>
                      <a:pt x="3" y="7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" name="Freeform 737"/>
              <p:cNvSpPr>
                <a:spLocks/>
              </p:cNvSpPr>
              <p:nvPr/>
            </p:nvSpPr>
            <p:spPr bwMode="auto">
              <a:xfrm>
                <a:off x="1354" y="1975"/>
                <a:ext cx="23" cy="42"/>
              </a:xfrm>
              <a:custGeom>
                <a:avLst/>
                <a:gdLst>
                  <a:gd name="T0" fmla="*/ 20 w 9"/>
                  <a:gd name="T1" fmla="*/ 0 h 16"/>
                  <a:gd name="T2" fmla="*/ 8 w 9"/>
                  <a:gd name="T3" fmla="*/ 89 h 16"/>
                  <a:gd name="T4" fmla="*/ 26 w 9"/>
                  <a:gd name="T5" fmla="*/ 110 h 16"/>
                  <a:gd name="T6" fmla="*/ 38 w 9"/>
                  <a:gd name="T7" fmla="*/ 13 h 16"/>
                  <a:gd name="T8" fmla="*/ 20 w 9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6">
                    <a:moveTo>
                      <a:pt x="3" y="0"/>
                    </a:moveTo>
                    <a:cubicBezTo>
                      <a:pt x="5" y="2"/>
                      <a:pt x="0" y="13"/>
                      <a:pt x="1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5"/>
                      <a:pt x="9" y="4"/>
                      <a:pt x="6" y="2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" name="Freeform 738"/>
              <p:cNvSpPr>
                <a:spLocks/>
              </p:cNvSpPr>
              <p:nvPr/>
            </p:nvSpPr>
            <p:spPr bwMode="auto">
              <a:xfrm>
                <a:off x="1342" y="1964"/>
                <a:ext cx="20" cy="43"/>
              </a:xfrm>
              <a:custGeom>
                <a:avLst/>
                <a:gdLst>
                  <a:gd name="T0" fmla="*/ 20 w 8"/>
                  <a:gd name="T1" fmla="*/ 0 h 16"/>
                  <a:gd name="T2" fmla="*/ 8 w 8"/>
                  <a:gd name="T3" fmla="*/ 102 h 16"/>
                  <a:gd name="T4" fmla="*/ 25 w 8"/>
                  <a:gd name="T5" fmla="*/ 116 h 16"/>
                  <a:gd name="T6" fmla="*/ 38 w 8"/>
                  <a:gd name="T7" fmla="*/ 13 h 16"/>
                  <a:gd name="T8" fmla="*/ 20 w 8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6">
                    <a:moveTo>
                      <a:pt x="3" y="0"/>
                    </a:moveTo>
                    <a:cubicBezTo>
                      <a:pt x="5" y="2"/>
                      <a:pt x="0" y="13"/>
                      <a:pt x="1" y="1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3" y="15"/>
                      <a:pt x="8" y="4"/>
                      <a:pt x="6" y="2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" name="Freeform 739"/>
              <p:cNvSpPr>
                <a:spLocks/>
              </p:cNvSpPr>
              <p:nvPr/>
            </p:nvSpPr>
            <p:spPr bwMode="auto">
              <a:xfrm>
                <a:off x="1297" y="1951"/>
                <a:ext cx="45" cy="16"/>
              </a:xfrm>
              <a:custGeom>
                <a:avLst/>
                <a:gdLst>
                  <a:gd name="T0" fmla="*/ 20 w 18"/>
                  <a:gd name="T1" fmla="*/ 35 h 6"/>
                  <a:gd name="T2" fmla="*/ 70 w 18"/>
                  <a:gd name="T3" fmla="*/ 35 h 6"/>
                  <a:gd name="T4" fmla="*/ 113 w 18"/>
                  <a:gd name="T5" fmla="*/ 29 h 6"/>
                  <a:gd name="T6" fmla="*/ 95 w 18"/>
                  <a:gd name="T7" fmla="*/ 8 h 6"/>
                  <a:gd name="T8" fmla="*/ 58 w 18"/>
                  <a:gd name="T9" fmla="*/ 13 h 6"/>
                  <a:gd name="T10" fmla="*/ 0 w 18"/>
                  <a:gd name="T11" fmla="*/ 21 h 6"/>
                  <a:gd name="T12" fmla="*/ 20 w 18"/>
                  <a:gd name="T13" fmla="*/ 35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3" y="5"/>
                    </a:moveTo>
                    <a:cubicBezTo>
                      <a:pt x="3" y="6"/>
                      <a:pt x="8" y="6"/>
                      <a:pt x="11" y="5"/>
                    </a:cubicBezTo>
                    <a:cubicBezTo>
                      <a:pt x="13" y="5"/>
                      <a:pt x="18" y="4"/>
                      <a:pt x="18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0"/>
                      <a:pt x="12" y="1"/>
                      <a:pt x="9" y="2"/>
                    </a:cubicBezTo>
                    <a:cubicBezTo>
                      <a:pt x="4" y="3"/>
                      <a:pt x="1" y="3"/>
                      <a:pt x="0" y="3"/>
                    </a:cubicBezTo>
                    <a:lnTo>
                      <a:pt x="3" y="5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" name="Freeform 740"/>
              <p:cNvSpPr>
                <a:spLocks/>
              </p:cNvSpPr>
              <p:nvPr/>
            </p:nvSpPr>
            <p:spPr bwMode="auto">
              <a:xfrm>
                <a:off x="1287" y="1940"/>
                <a:ext cx="42" cy="16"/>
              </a:xfrm>
              <a:custGeom>
                <a:avLst/>
                <a:gdLst>
                  <a:gd name="T0" fmla="*/ 12 w 17"/>
                  <a:gd name="T1" fmla="*/ 35 h 6"/>
                  <a:gd name="T2" fmla="*/ 62 w 17"/>
                  <a:gd name="T3" fmla="*/ 35 h 6"/>
                  <a:gd name="T4" fmla="*/ 104 w 17"/>
                  <a:gd name="T5" fmla="*/ 21 h 6"/>
                  <a:gd name="T6" fmla="*/ 86 w 17"/>
                  <a:gd name="T7" fmla="*/ 8 h 6"/>
                  <a:gd name="T8" fmla="*/ 49 w 17"/>
                  <a:gd name="T9" fmla="*/ 13 h 6"/>
                  <a:gd name="T10" fmla="*/ 0 w 17"/>
                  <a:gd name="T11" fmla="*/ 13 h 6"/>
                  <a:gd name="T12" fmla="*/ 12 w 17"/>
                  <a:gd name="T13" fmla="*/ 35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6">
                    <a:moveTo>
                      <a:pt x="2" y="5"/>
                    </a:moveTo>
                    <a:cubicBezTo>
                      <a:pt x="4" y="6"/>
                      <a:pt x="7" y="6"/>
                      <a:pt x="10" y="5"/>
                    </a:cubicBezTo>
                    <a:cubicBezTo>
                      <a:pt x="12" y="5"/>
                      <a:pt x="17" y="3"/>
                      <a:pt x="17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0"/>
                      <a:pt x="11" y="1"/>
                      <a:pt x="8" y="2"/>
                    </a:cubicBezTo>
                    <a:cubicBezTo>
                      <a:pt x="3" y="3"/>
                      <a:pt x="1" y="2"/>
                      <a:pt x="0" y="2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" name="Freeform 741"/>
              <p:cNvSpPr>
                <a:spLocks/>
              </p:cNvSpPr>
              <p:nvPr/>
            </p:nvSpPr>
            <p:spPr bwMode="auto">
              <a:xfrm>
                <a:off x="1324" y="1953"/>
                <a:ext cx="23" cy="40"/>
              </a:xfrm>
              <a:custGeom>
                <a:avLst/>
                <a:gdLst>
                  <a:gd name="T0" fmla="*/ 26 w 9"/>
                  <a:gd name="T1" fmla="*/ 0 h 15"/>
                  <a:gd name="T2" fmla="*/ 8 w 9"/>
                  <a:gd name="T3" fmla="*/ 93 h 15"/>
                  <a:gd name="T4" fmla="*/ 26 w 9"/>
                  <a:gd name="T5" fmla="*/ 107 h 15"/>
                  <a:gd name="T6" fmla="*/ 46 w 9"/>
                  <a:gd name="T7" fmla="*/ 13 h 15"/>
                  <a:gd name="T8" fmla="*/ 26 w 9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4" y="0"/>
                    </a:moveTo>
                    <a:cubicBezTo>
                      <a:pt x="6" y="1"/>
                      <a:pt x="0" y="12"/>
                      <a:pt x="1" y="13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9" y="4"/>
                      <a:pt x="7" y="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" name="Freeform 742"/>
              <p:cNvSpPr>
                <a:spLocks/>
              </p:cNvSpPr>
              <p:nvPr/>
            </p:nvSpPr>
            <p:spPr bwMode="auto">
              <a:xfrm>
                <a:off x="1312" y="1940"/>
                <a:ext cx="22" cy="43"/>
              </a:xfrm>
              <a:custGeom>
                <a:avLst/>
                <a:gdLst>
                  <a:gd name="T0" fmla="*/ 24 w 9"/>
                  <a:gd name="T1" fmla="*/ 0 h 16"/>
                  <a:gd name="T2" fmla="*/ 5 w 9"/>
                  <a:gd name="T3" fmla="*/ 102 h 16"/>
                  <a:gd name="T4" fmla="*/ 24 w 9"/>
                  <a:gd name="T5" fmla="*/ 116 h 16"/>
                  <a:gd name="T6" fmla="*/ 42 w 9"/>
                  <a:gd name="T7" fmla="*/ 22 h 16"/>
                  <a:gd name="T8" fmla="*/ 24 w 9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6">
                    <a:moveTo>
                      <a:pt x="4" y="0"/>
                    </a:moveTo>
                    <a:cubicBezTo>
                      <a:pt x="6" y="2"/>
                      <a:pt x="0" y="13"/>
                      <a:pt x="1" y="1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3" y="15"/>
                      <a:pt x="9" y="5"/>
                      <a:pt x="7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" name="Freeform 743"/>
              <p:cNvSpPr>
                <a:spLocks/>
              </p:cNvSpPr>
              <p:nvPr/>
            </p:nvSpPr>
            <p:spPr bwMode="auto">
              <a:xfrm>
                <a:off x="1274" y="1924"/>
                <a:ext cx="43" cy="13"/>
              </a:xfrm>
              <a:custGeom>
                <a:avLst/>
                <a:gdLst>
                  <a:gd name="T0" fmla="*/ 13 w 17"/>
                  <a:gd name="T1" fmla="*/ 21 h 5"/>
                  <a:gd name="T2" fmla="*/ 63 w 17"/>
                  <a:gd name="T3" fmla="*/ 26 h 5"/>
                  <a:gd name="T4" fmla="*/ 109 w 17"/>
                  <a:gd name="T5" fmla="*/ 26 h 5"/>
                  <a:gd name="T6" fmla="*/ 96 w 17"/>
                  <a:gd name="T7" fmla="*/ 8 h 5"/>
                  <a:gd name="T8" fmla="*/ 51 w 17"/>
                  <a:gd name="T9" fmla="*/ 8 h 5"/>
                  <a:gd name="T10" fmla="*/ 0 w 17"/>
                  <a:gd name="T11" fmla="*/ 0 h 5"/>
                  <a:gd name="T12" fmla="*/ 13 w 17"/>
                  <a:gd name="T13" fmla="*/ 21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5">
                    <a:moveTo>
                      <a:pt x="2" y="3"/>
                    </a:moveTo>
                    <a:cubicBezTo>
                      <a:pt x="2" y="4"/>
                      <a:pt x="6" y="5"/>
                      <a:pt x="10" y="4"/>
                    </a:cubicBezTo>
                    <a:cubicBezTo>
                      <a:pt x="12" y="4"/>
                      <a:pt x="17" y="4"/>
                      <a:pt x="17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0"/>
                      <a:pt x="11" y="1"/>
                      <a:pt x="8" y="1"/>
                    </a:cubicBezTo>
                    <a:cubicBezTo>
                      <a:pt x="4" y="1"/>
                      <a:pt x="1" y="1"/>
                      <a:pt x="0" y="0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" name="Freeform 744"/>
              <p:cNvSpPr>
                <a:spLocks/>
              </p:cNvSpPr>
              <p:nvPr/>
            </p:nvSpPr>
            <p:spPr bwMode="auto">
              <a:xfrm>
                <a:off x="1262" y="1911"/>
                <a:ext cx="35" cy="13"/>
              </a:xfrm>
              <a:custGeom>
                <a:avLst/>
                <a:gdLst>
                  <a:gd name="T0" fmla="*/ 0 w 14"/>
                  <a:gd name="T1" fmla="*/ 0 h 5"/>
                  <a:gd name="T2" fmla="*/ 38 w 14"/>
                  <a:gd name="T3" fmla="*/ 8 h 5"/>
                  <a:gd name="T4" fmla="*/ 88 w 14"/>
                  <a:gd name="T5" fmla="*/ 26 h 5"/>
                  <a:gd name="T6" fmla="*/ 63 w 14"/>
                  <a:gd name="T7" fmla="*/ 26 h 5"/>
                  <a:gd name="T8" fmla="*/ 13 w 14"/>
                  <a:gd name="T9" fmla="*/ 21 h 5"/>
                  <a:gd name="T10" fmla="*/ 0 w 14"/>
                  <a:gd name="T11" fmla="*/ 0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5">
                    <a:moveTo>
                      <a:pt x="0" y="0"/>
                    </a:moveTo>
                    <a:cubicBezTo>
                      <a:pt x="0" y="0"/>
                      <a:pt x="3" y="1"/>
                      <a:pt x="6" y="1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1" y="4"/>
                      <a:pt x="10" y="4"/>
                    </a:cubicBezTo>
                    <a:cubicBezTo>
                      <a:pt x="7" y="5"/>
                      <a:pt x="3" y="5"/>
                      <a:pt x="2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" name="Freeform 745"/>
              <p:cNvSpPr>
                <a:spLocks/>
              </p:cNvSpPr>
              <p:nvPr/>
            </p:nvSpPr>
            <p:spPr bwMode="auto">
              <a:xfrm>
                <a:off x="1294" y="1924"/>
                <a:ext cx="28" cy="43"/>
              </a:xfrm>
              <a:custGeom>
                <a:avLst/>
                <a:gdLst>
                  <a:gd name="T0" fmla="*/ 38 w 11"/>
                  <a:gd name="T1" fmla="*/ 0 h 16"/>
                  <a:gd name="T2" fmla="*/ 8 w 11"/>
                  <a:gd name="T3" fmla="*/ 94 h 16"/>
                  <a:gd name="T4" fmla="*/ 25 w 11"/>
                  <a:gd name="T5" fmla="*/ 116 h 16"/>
                  <a:gd name="T6" fmla="*/ 59 w 11"/>
                  <a:gd name="T7" fmla="*/ 22 h 16"/>
                  <a:gd name="T8" fmla="*/ 38 w 11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6">
                    <a:moveTo>
                      <a:pt x="6" y="0"/>
                    </a:moveTo>
                    <a:cubicBezTo>
                      <a:pt x="8" y="2"/>
                      <a:pt x="0" y="12"/>
                      <a:pt x="1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3" y="15"/>
                      <a:pt x="11" y="6"/>
                      <a:pt x="9" y="3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6" name="Freeform 746"/>
              <p:cNvSpPr>
                <a:spLocks/>
              </p:cNvSpPr>
              <p:nvPr/>
            </p:nvSpPr>
            <p:spPr bwMode="auto">
              <a:xfrm>
                <a:off x="1287" y="1921"/>
                <a:ext cx="20" cy="32"/>
              </a:xfrm>
              <a:custGeom>
                <a:avLst/>
                <a:gdLst>
                  <a:gd name="T0" fmla="*/ 20 w 8"/>
                  <a:gd name="T1" fmla="*/ 85 h 12"/>
                  <a:gd name="T2" fmla="*/ 0 w 8"/>
                  <a:gd name="T3" fmla="*/ 64 h 12"/>
                  <a:gd name="T4" fmla="*/ 33 w 8"/>
                  <a:gd name="T5" fmla="*/ 0 h 12"/>
                  <a:gd name="T6" fmla="*/ 50 w 8"/>
                  <a:gd name="T7" fmla="*/ 13 h 12"/>
                  <a:gd name="T8" fmla="*/ 20 w 8"/>
                  <a:gd name="T9" fmla="*/ 85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3" y="12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3" y="4"/>
                      <a:pt x="5" y="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5"/>
                      <a:pt x="2" y="11"/>
                      <a:pt x="3" y="12"/>
                    </a:cubicBez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7" name="Freeform 747"/>
              <p:cNvSpPr>
                <a:spLocks/>
              </p:cNvSpPr>
              <p:nvPr/>
            </p:nvSpPr>
            <p:spPr bwMode="auto">
              <a:xfrm>
                <a:off x="1272" y="1913"/>
                <a:ext cx="17" cy="22"/>
              </a:xfrm>
              <a:custGeom>
                <a:avLst/>
                <a:gdLst>
                  <a:gd name="T0" fmla="*/ 17 w 7"/>
                  <a:gd name="T1" fmla="*/ 61 h 8"/>
                  <a:gd name="T2" fmla="*/ 5 w 7"/>
                  <a:gd name="T3" fmla="*/ 30 h 8"/>
                  <a:gd name="T4" fmla="*/ 17 w 7"/>
                  <a:gd name="T5" fmla="*/ 0 h 8"/>
                  <a:gd name="T6" fmla="*/ 41 w 7"/>
                  <a:gd name="T7" fmla="*/ 17 h 8"/>
                  <a:gd name="T8" fmla="*/ 17 w 7"/>
                  <a:gd name="T9" fmla="*/ 61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3" y="8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2" y="2"/>
                      <a:pt x="3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5"/>
                      <a:pt x="2" y="7"/>
                      <a:pt x="3" y="8"/>
                    </a:cubicBez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" name="Freeform 748"/>
              <p:cNvSpPr>
                <a:spLocks/>
              </p:cNvSpPr>
              <p:nvPr/>
            </p:nvSpPr>
            <p:spPr bwMode="auto">
              <a:xfrm>
                <a:off x="1347" y="1972"/>
                <a:ext cx="5" cy="27"/>
              </a:xfrm>
              <a:custGeom>
                <a:avLst/>
                <a:gdLst>
                  <a:gd name="T0" fmla="*/ 13 w 2"/>
                  <a:gd name="T1" fmla="*/ 0 h 10"/>
                  <a:gd name="T2" fmla="*/ 8 w 2"/>
                  <a:gd name="T3" fmla="*/ 51 h 10"/>
                  <a:gd name="T4" fmla="*/ 0 w 2"/>
                  <a:gd name="T5" fmla="*/ 73 h 10"/>
                  <a:gd name="T6" fmla="*/ 0 w 2"/>
                  <a:gd name="T7" fmla="*/ 73 h 10"/>
                  <a:gd name="T8" fmla="*/ 13 w 2"/>
                  <a:gd name="T9" fmla="*/ 38 h 10"/>
                  <a:gd name="T10" fmla="*/ 13 w 2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cubicBezTo>
                      <a:pt x="2" y="2"/>
                      <a:pt x="1" y="4"/>
                      <a:pt x="1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1" y="7"/>
                      <a:pt x="2" y="5"/>
                    </a:cubicBezTo>
                    <a:cubicBezTo>
                      <a:pt x="2" y="3"/>
                      <a:pt x="2" y="2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" name="Freeform 749"/>
              <p:cNvSpPr>
                <a:spLocks/>
              </p:cNvSpPr>
              <p:nvPr/>
            </p:nvSpPr>
            <p:spPr bwMode="auto">
              <a:xfrm>
                <a:off x="1329" y="1959"/>
                <a:ext cx="8" cy="26"/>
              </a:xfrm>
              <a:custGeom>
                <a:avLst/>
                <a:gdLst>
                  <a:gd name="T0" fmla="*/ 21 w 3"/>
                  <a:gd name="T1" fmla="*/ 0 h 10"/>
                  <a:gd name="T2" fmla="*/ 8 w 3"/>
                  <a:gd name="T3" fmla="*/ 47 h 10"/>
                  <a:gd name="T4" fmla="*/ 0 w 3"/>
                  <a:gd name="T5" fmla="*/ 68 h 10"/>
                  <a:gd name="T6" fmla="*/ 0 w 3"/>
                  <a:gd name="T7" fmla="*/ 68 h 10"/>
                  <a:gd name="T8" fmla="*/ 13 w 3"/>
                  <a:gd name="T9" fmla="*/ 34 h 10"/>
                  <a:gd name="T10" fmla="*/ 21 w 3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cubicBezTo>
                      <a:pt x="3" y="2"/>
                      <a:pt x="2" y="5"/>
                      <a:pt x="1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1" y="7"/>
                      <a:pt x="2" y="5"/>
                    </a:cubicBezTo>
                    <a:cubicBezTo>
                      <a:pt x="3" y="3"/>
                      <a:pt x="3" y="2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" name="Freeform 750"/>
              <p:cNvSpPr>
                <a:spLocks/>
              </p:cNvSpPr>
              <p:nvPr/>
            </p:nvSpPr>
            <p:spPr bwMode="auto">
              <a:xfrm>
                <a:off x="1317" y="1948"/>
                <a:ext cx="7" cy="27"/>
              </a:xfrm>
              <a:custGeom>
                <a:avLst/>
                <a:gdLst>
                  <a:gd name="T0" fmla="*/ 16 w 3"/>
                  <a:gd name="T1" fmla="*/ 0 h 10"/>
                  <a:gd name="T2" fmla="*/ 5 w 3"/>
                  <a:gd name="T3" fmla="*/ 51 h 10"/>
                  <a:gd name="T4" fmla="*/ 0 w 3"/>
                  <a:gd name="T5" fmla="*/ 73 h 10"/>
                  <a:gd name="T6" fmla="*/ 0 w 3"/>
                  <a:gd name="T7" fmla="*/ 73 h 10"/>
                  <a:gd name="T8" fmla="*/ 16 w 3"/>
                  <a:gd name="T9" fmla="*/ 38 h 10"/>
                  <a:gd name="T10" fmla="*/ 16 w 3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cubicBezTo>
                      <a:pt x="3" y="2"/>
                      <a:pt x="2" y="5"/>
                      <a:pt x="1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2" y="7"/>
                      <a:pt x="3" y="5"/>
                    </a:cubicBezTo>
                    <a:cubicBezTo>
                      <a:pt x="3" y="3"/>
                      <a:pt x="3" y="2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" name="Freeform 751"/>
              <p:cNvSpPr>
                <a:spLocks/>
              </p:cNvSpPr>
              <p:nvPr/>
            </p:nvSpPr>
            <p:spPr bwMode="auto">
              <a:xfrm>
                <a:off x="1299" y="1932"/>
                <a:ext cx="13" cy="24"/>
              </a:xfrm>
              <a:custGeom>
                <a:avLst/>
                <a:gdLst>
                  <a:gd name="T0" fmla="*/ 34 w 5"/>
                  <a:gd name="T1" fmla="*/ 0 h 9"/>
                  <a:gd name="T2" fmla="*/ 13 w 5"/>
                  <a:gd name="T3" fmla="*/ 43 h 9"/>
                  <a:gd name="T4" fmla="*/ 0 w 5"/>
                  <a:gd name="T5" fmla="*/ 64 h 9"/>
                  <a:gd name="T6" fmla="*/ 0 w 5"/>
                  <a:gd name="T7" fmla="*/ 64 h 9"/>
                  <a:gd name="T8" fmla="*/ 26 w 5"/>
                  <a:gd name="T9" fmla="*/ 35 h 9"/>
                  <a:gd name="T10" fmla="*/ 34 w 5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9">
                    <a:moveTo>
                      <a:pt x="5" y="0"/>
                    </a:moveTo>
                    <a:cubicBezTo>
                      <a:pt x="5" y="1"/>
                      <a:pt x="3" y="4"/>
                      <a:pt x="2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2" y="7"/>
                      <a:pt x="4" y="5"/>
                    </a:cubicBezTo>
                    <a:cubicBezTo>
                      <a:pt x="5" y="3"/>
                      <a:pt x="5" y="2"/>
                      <a:pt x="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2" name="Freeform 752"/>
              <p:cNvSpPr>
                <a:spLocks/>
              </p:cNvSpPr>
              <p:nvPr/>
            </p:nvSpPr>
            <p:spPr bwMode="auto">
              <a:xfrm>
                <a:off x="1289" y="1919"/>
                <a:ext cx="13" cy="24"/>
              </a:xfrm>
              <a:custGeom>
                <a:avLst/>
                <a:gdLst>
                  <a:gd name="T0" fmla="*/ 34 w 5"/>
                  <a:gd name="T1" fmla="*/ 0 h 9"/>
                  <a:gd name="T2" fmla="*/ 13 w 5"/>
                  <a:gd name="T3" fmla="*/ 43 h 9"/>
                  <a:gd name="T4" fmla="*/ 0 w 5"/>
                  <a:gd name="T5" fmla="*/ 64 h 9"/>
                  <a:gd name="T6" fmla="*/ 0 w 5"/>
                  <a:gd name="T7" fmla="*/ 64 h 9"/>
                  <a:gd name="T8" fmla="*/ 26 w 5"/>
                  <a:gd name="T9" fmla="*/ 35 h 9"/>
                  <a:gd name="T10" fmla="*/ 34 w 5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9">
                    <a:moveTo>
                      <a:pt x="5" y="0"/>
                    </a:moveTo>
                    <a:cubicBezTo>
                      <a:pt x="5" y="2"/>
                      <a:pt x="3" y="4"/>
                      <a:pt x="2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2" y="7"/>
                      <a:pt x="4" y="5"/>
                    </a:cubicBezTo>
                    <a:cubicBezTo>
                      <a:pt x="5" y="3"/>
                      <a:pt x="5" y="2"/>
                      <a:pt x="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3" name="Freeform 753"/>
              <p:cNvSpPr>
                <a:spLocks/>
              </p:cNvSpPr>
              <p:nvPr/>
            </p:nvSpPr>
            <p:spPr bwMode="auto">
              <a:xfrm>
                <a:off x="1359" y="1980"/>
                <a:ext cx="8" cy="29"/>
              </a:xfrm>
              <a:custGeom>
                <a:avLst/>
                <a:gdLst>
                  <a:gd name="T0" fmla="*/ 13 w 3"/>
                  <a:gd name="T1" fmla="*/ 0 h 11"/>
                  <a:gd name="T2" fmla="*/ 8 w 3"/>
                  <a:gd name="T3" fmla="*/ 47 h 11"/>
                  <a:gd name="T4" fmla="*/ 0 w 3"/>
                  <a:gd name="T5" fmla="*/ 76 h 11"/>
                  <a:gd name="T6" fmla="*/ 0 w 3"/>
                  <a:gd name="T7" fmla="*/ 76 h 11"/>
                  <a:gd name="T8" fmla="*/ 13 w 3"/>
                  <a:gd name="T9" fmla="*/ 42 h 11"/>
                  <a:gd name="T10" fmla="*/ 13 w 3"/>
                  <a:gd name="T11" fmla="*/ 0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1">
                    <a:moveTo>
                      <a:pt x="2" y="0"/>
                    </a:moveTo>
                    <a:cubicBezTo>
                      <a:pt x="2" y="2"/>
                      <a:pt x="1" y="5"/>
                      <a:pt x="1" y="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" y="8"/>
                      <a:pt x="2" y="6"/>
                    </a:cubicBezTo>
                    <a:cubicBezTo>
                      <a:pt x="3" y="3"/>
                      <a:pt x="2" y="2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4" name="Freeform 754"/>
              <p:cNvSpPr>
                <a:spLocks/>
              </p:cNvSpPr>
              <p:nvPr/>
            </p:nvSpPr>
            <p:spPr bwMode="auto">
              <a:xfrm>
                <a:off x="1379" y="1993"/>
                <a:ext cx="5" cy="30"/>
              </a:xfrm>
              <a:custGeom>
                <a:avLst/>
                <a:gdLst>
                  <a:gd name="T0" fmla="*/ 13 w 2"/>
                  <a:gd name="T1" fmla="*/ 0 h 11"/>
                  <a:gd name="T2" fmla="*/ 8 w 2"/>
                  <a:gd name="T3" fmla="*/ 52 h 11"/>
                  <a:gd name="T4" fmla="*/ 0 w 2"/>
                  <a:gd name="T5" fmla="*/ 82 h 11"/>
                  <a:gd name="T6" fmla="*/ 0 w 2"/>
                  <a:gd name="T7" fmla="*/ 82 h 11"/>
                  <a:gd name="T8" fmla="*/ 13 w 2"/>
                  <a:gd name="T9" fmla="*/ 44 h 11"/>
                  <a:gd name="T10" fmla="*/ 13 w 2"/>
                  <a:gd name="T11" fmla="*/ 0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11">
                    <a:moveTo>
                      <a:pt x="2" y="0"/>
                    </a:moveTo>
                    <a:cubicBezTo>
                      <a:pt x="2" y="2"/>
                      <a:pt x="1" y="5"/>
                      <a:pt x="1" y="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" y="8"/>
                      <a:pt x="2" y="6"/>
                    </a:cubicBezTo>
                    <a:cubicBezTo>
                      <a:pt x="2" y="4"/>
                      <a:pt x="2" y="2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5" name="Freeform 755"/>
              <p:cNvSpPr>
                <a:spLocks/>
              </p:cNvSpPr>
              <p:nvPr/>
            </p:nvSpPr>
            <p:spPr bwMode="auto">
              <a:xfrm>
                <a:off x="1392" y="2001"/>
                <a:ext cx="7" cy="27"/>
              </a:xfrm>
              <a:custGeom>
                <a:avLst/>
                <a:gdLst>
                  <a:gd name="T0" fmla="*/ 16 w 3"/>
                  <a:gd name="T1" fmla="*/ 0 h 10"/>
                  <a:gd name="T2" fmla="*/ 5 w 3"/>
                  <a:gd name="T3" fmla="*/ 51 h 10"/>
                  <a:gd name="T4" fmla="*/ 0 w 3"/>
                  <a:gd name="T5" fmla="*/ 73 h 10"/>
                  <a:gd name="T6" fmla="*/ 0 w 3"/>
                  <a:gd name="T7" fmla="*/ 73 h 10"/>
                  <a:gd name="T8" fmla="*/ 12 w 3"/>
                  <a:gd name="T9" fmla="*/ 38 h 10"/>
                  <a:gd name="T10" fmla="*/ 16 w 3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cubicBezTo>
                      <a:pt x="3" y="2"/>
                      <a:pt x="2" y="5"/>
                      <a:pt x="1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2" y="7"/>
                      <a:pt x="2" y="5"/>
                    </a:cubicBezTo>
                    <a:cubicBezTo>
                      <a:pt x="3" y="3"/>
                      <a:pt x="3" y="2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6" name="Freeform 756"/>
              <p:cNvSpPr>
                <a:spLocks/>
              </p:cNvSpPr>
              <p:nvPr/>
            </p:nvSpPr>
            <p:spPr bwMode="auto">
              <a:xfrm>
                <a:off x="1414" y="2015"/>
                <a:ext cx="3" cy="26"/>
              </a:xfrm>
              <a:custGeom>
                <a:avLst/>
                <a:gdLst>
                  <a:gd name="T0" fmla="*/ 0 w 1"/>
                  <a:gd name="T1" fmla="*/ 0 h 10"/>
                  <a:gd name="T2" fmla="*/ 0 w 1"/>
                  <a:gd name="T3" fmla="*/ 47 h 10"/>
                  <a:gd name="T4" fmla="*/ 0 w 1"/>
                  <a:gd name="T5" fmla="*/ 68 h 10"/>
                  <a:gd name="T6" fmla="*/ 0 w 1"/>
                  <a:gd name="T7" fmla="*/ 68 h 10"/>
                  <a:gd name="T8" fmla="*/ 9 w 1"/>
                  <a:gd name="T9" fmla="*/ 34 h 10"/>
                  <a:gd name="T10" fmla="*/ 0 w 1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1" y="2"/>
                      <a:pt x="0" y="4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1" y="7"/>
                      <a:pt x="1" y="5"/>
                    </a:cubicBezTo>
                    <a:cubicBezTo>
                      <a:pt x="1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" name="Freeform 757"/>
              <p:cNvSpPr>
                <a:spLocks/>
              </p:cNvSpPr>
              <p:nvPr/>
            </p:nvSpPr>
            <p:spPr bwMode="auto">
              <a:xfrm>
                <a:off x="1422" y="2015"/>
                <a:ext cx="20" cy="42"/>
              </a:xfrm>
              <a:custGeom>
                <a:avLst/>
                <a:gdLst>
                  <a:gd name="T0" fmla="*/ 8 w 8"/>
                  <a:gd name="T1" fmla="*/ 0 h 16"/>
                  <a:gd name="T2" fmla="*/ 8 w 8"/>
                  <a:gd name="T3" fmla="*/ 97 h 16"/>
                  <a:gd name="T4" fmla="*/ 38 w 8"/>
                  <a:gd name="T5" fmla="*/ 110 h 16"/>
                  <a:gd name="T6" fmla="*/ 33 w 8"/>
                  <a:gd name="T7" fmla="*/ 13 h 16"/>
                  <a:gd name="T8" fmla="*/ 8 w 8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6">
                    <a:moveTo>
                      <a:pt x="1" y="0"/>
                    </a:moveTo>
                    <a:cubicBezTo>
                      <a:pt x="4" y="1"/>
                      <a:pt x="0" y="14"/>
                      <a:pt x="1" y="14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5"/>
                      <a:pt x="8" y="3"/>
                      <a:pt x="5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8" name="Freeform 758"/>
              <p:cNvSpPr>
                <a:spLocks/>
              </p:cNvSpPr>
              <p:nvPr/>
            </p:nvSpPr>
            <p:spPr bwMode="auto">
              <a:xfrm>
                <a:off x="1427" y="2020"/>
                <a:ext cx="5" cy="29"/>
              </a:xfrm>
              <a:custGeom>
                <a:avLst/>
                <a:gdLst>
                  <a:gd name="T0" fmla="*/ 8 w 2"/>
                  <a:gd name="T1" fmla="*/ 0 h 11"/>
                  <a:gd name="T2" fmla="*/ 8 w 2"/>
                  <a:gd name="T3" fmla="*/ 47 h 11"/>
                  <a:gd name="T4" fmla="*/ 0 w 2"/>
                  <a:gd name="T5" fmla="*/ 76 h 11"/>
                  <a:gd name="T6" fmla="*/ 0 w 2"/>
                  <a:gd name="T7" fmla="*/ 76 h 11"/>
                  <a:gd name="T8" fmla="*/ 13 w 2"/>
                  <a:gd name="T9" fmla="*/ 34 h 11"/>
                  <a:gd name="T10" fmla="*/ 8 w 2"/>
                  <a:gd name="T11" fmla="*/ 0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11">
                    <a:moveTo>
                      <a:pt x="1" y="0"/>
                    </a:moveTo>
                    <a:cubicBezTo>
                      <a:pt x="1" y="2"/>
                      <a:pt x="1" y="5"/>
                      <a:pt x="1" y="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2" y="3"/>
                      <a:pt x="1" y="2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9" name="Freeform 759"/>
              <p:cNvSpPr>
                <a:spLocks/>
              </p:cNvSpPr>
              <p:nvPr/>
            </p:nvSpPr>
            <p:spPr bwMode="auto">
              <a:xfrm>
                <a:off x="1097" y="1895"/>
                <a:ext cx="17" cy="21"/>
              </a:xfrm>
              <a:custGeom>
                <a:avLst/>
                <a:gdLst>
                  <a:gd name="T0" fmla="*/ 36 w 7"/>
                  <a:gd name="T1" fmla="*/ 29 h 8"/>
                  <a:gd name="T2" fmla="*/ 41 w 7"/>
                  <a:gd name="T3" fmla="*/ 55 h 8"/>
                  <a:gd name="T4" fmla="*/ 0 w 7"/>
                  <a:gd name="T5" fmla="*/ 29 h 8"/>
                  <a:gd name="T6" fmla="*/ 5 w 7"/>
                  <a:gd name="T7" fmla="*/ 0 h 8"/>
                  <a:gd name="T8" fmla="*/ 36 w 7"/>
                  <a:gd name="T9" fmla="*/ 29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6" y="4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4" y="5"/>
                      <a:pt x="0" y="4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2"/>
                      <a:pt x="6" y="3"/>
                      <a:pt x="6" y="4"/>
                    </a:cubicBez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0" name="Freeform 760"/>
              <p:cNvSpPr>
                <a:spLocks/>
              </p:cNvSpPr>
              <p:nvPr/>
            </p:nvSpPr>
            <p:spPr bwMode="auto">
              <a:xfrm>
                <a:off x="1092" y="1908"/>
                <a:ext cx="25" cy="24"/>
              </a:xfrm>
              <a:custGeom>
                <a:avLst/>
                <a:gdLst>
                  <a:gd name="T0" fmla="*/ 13 w 10"/>
                  <a:gd name="T1" fmla="*/ 0 h 9"/>
                  <a:gd name="T2" fmla="*/ 20 w 10"/>
                  <a:gd name="T3" fmla="*/ 8 h 9"/>
                  <a:gd name="T4" fmla="*/ 58 w 10"/>
                  <a:gd name="T5" fmla="*/ 35 h 9"/>
                  <a:gd name="T6" fmla="*/ 63 w 10"/>
                  <a:gd name="T7" fmla="*/ 64 h 9"/>
                  <a:gd name="T8" fmla="*/ 20 w 10"/>
                  <a:gd name="T9" fmla="*/ 35 h 9"/>
                  <a:gd name="T10" fmla="*/ 0 w 10"/>
                  <a:gd name="T11" fmla="*/ 29 h 9"/>
                  <a:gd name="T12" fmla="*/ 13 w 10"/>
                  <a:gd name="T13" fmla="*/ 0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2" y="0"/>
                    </a:moveTo>
                    <a:cubicBezTo>
                      <a:pt x="2" y="1"/>
                      <a:pt x="3" y="1"/>
                      <a:pt x="3" y="1"/>
                    </a:cubicBezTo>
                    <a:cubicBezTo>
                      <a:pt x="6" y="2"/>
                      <a:pt x="9" y="4"/>
                      <a:pt x="9" y="5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8"/>
                      <a:pt x="8" y="6"/>
                      <a:pt x="3" y="5"/>
                    </a:cubicBezTo>
                    <a:cubicBezTo>
                      <a:pt x="2" y="4"/>
                      <a:pt x="1" y="4"/>
                      <a:pt x="0" y="4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1" name="Freeform 761"/>
              <p:cNvSpPr>
                <a:spLocks/>
              </p:cNvSpPr>
              <p:nvPr/>
            </p:nvSpPr>
            <p:spPr bwMode="auto">
              <a:xfrm>
                <a:off x="1084" y="1924"/>
                <a:ext cx="33" cy="32"/>
              </a:xfrm>
              <a:custGeom>
                <a:avLst/>
                <a:gdLst>
                  <a:gd name="T0" fmla="*/ 84 w 13"/>
                  <a:gd name="T1" fmla="*/ 64 h 12"/>
                  <a:gd name="T2" fmla="*/ 46 w 13"/>
                  <a:gd name="T3" fmla="*/ 21 h 12"/>
                  <a:gd name="T4" fmla="*/ 0 w 13"/>
                  <a:gd name="T5" fmla="*/ 0 h 12"/>
                  <a:gd name="T6" fmla="*/ 8 w 13"/>
                  <a:gd name="T7" fmla="*/ 29 h 12"/>
                  <a:gd name="T8" fmla="*/ 38 w 13"/>
                  <a:gd name="T9" fmla="*/ 51 h 12"/>
                  <a:gd name="T10" fmla="*/ 84 w 13"/>
                  <a:gd name="T11" fmla="*/ 85 h 12"/>
                  <a:gd name="T12" fmla="*/ 84 w 13"/>
                  <a:gd name="T13" fmla="*/ 64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12">
                    <a:moveTo>
                      <a:pt x="13" y="9"/>
                    </a:moveTo>
                    <a:cubicBezTo>
                      <a:pt x="13" y="8"/>
                      <a:pt x="10" y="5"/>
                      <a:pt x="7" y="3"/>
                    </a:cubicBezTo>
                    <a:cubicBezTo>
                      <a:pt x="5" y="2"/>
                      <a:pt x="0" y="0"/>
                      <a:pt x="0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4" y="6"/>
                      <a:pt x="6" y="7"/>
                    </a:cubicBezTo>
                    <a:cubicBezTo>
                      <a:pt x="10" y="9"/>
                      <a:pt x="13" y="11"/>
                      <a:pt x="13" y="12"/>
                    </a:cubicBezTo>
                    <a:lnTo>
                      <a:pt x="13" y="9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2" name="Freeform 762"/>
              <p:cNvSpPr>
                <a:spLocks/>
              </p:cNvSpPr>
              <p:nvPr/>
            </p:nvSpPr>
            <p:spPr bwMode="auto">
              <a:xfrm>
                <a:off x="1087" y="1940"/>
                <a:ext cx="32" cy="35"/>
              </a:xfrm>
              <a:custGeom>
                <a:avLst/>
                <a:gdLst>
                  <a:gd name="T0" fmla="*/ 79 w 13"/>
                  <a:gd name="T1" fmla="*/ 65 h 13"/>
                  <a:gd name="T2" fmla="*/ 42 w 13"/>
                  <a:gd name="T3" fmla="*/ 30 h 13"/>
                  <a:gd name="T4" fmla="*/ 0 w 13"/>
                  <a:gd name="T5" fmla="*/ 0 h 13"/>
                  <a:gd name="T6" fmla="*/ 0 w 13"/>
                  <a:gd name="T7" fmla="*/ 30 h 13"/>
                  <a:gd name="T8" fmla="*/ 37 w 13"/>
                  <a:gd name="T9" fmla="*/ 59 h 13"/>
                  <a:gd name="T10" fmla="*/ 79 w 13"/>
                  <a:gd name="T11" fmla="*/ 94 h 13"/>
                  <a:gd name="T12" fmla="*/ 79 w 13"/>
                  <a:gd name="T13" fmla="*/ 65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13">
                    <a:moveTo>
                      <a:pt x="13" y="9"/>
                    </a:moveTo>
                    <a:cubicBezTo>
                      <a:pt x="13" y="8"/>
                      <a:pt x="10" y="6"/>
                      <a:pt x="7" y="4"/>
                    </a:cubicBezTo>
                    <a:cubicBezTo>
                      <a:pt x="4" y="3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6"/>
                      <a:pt x="4" y="6"/>
                      <a:pt x="6" y="8"/>
                    </a:cubicBezTo>
                    <a:cubicBezTo>
                      <a:pt x="10" y="10"/>
                      <a:pt x="13" y="12"/>
                      <a:pt x="13" y="13"/>
                    </a:cubicBezTo>
                    <a:lnTo>
                      <a:pt x="13" y="9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3" name="Freeform 763"/>
              <p:cNvSpPr>
                <a:spLocks/>
              </p:cNvSpPr>
              <p:nvPr/>
            </p:nvSpPr>
            <p:spPr bwMode="auto">
              <a:xfrm>
                <a:off x="1084" y="1905"/>
                <a:ext cx="30" cy="30"/>
              </a:xfrm>
              <a:custGeom>
                <a:avLst/>
                <a:gdLst>
                  <a:gd name="T0" fmla="*/ 8 w 12"/>
                  <a:gd name="T1" fmla="*/ 82 h 11"/>
                  <a:gd name="T2" fmla="*/ 75 w 12"/>
                  <a:gd name="T3" fmla="*/ 30 h 11"/>
                  <a:gd name="T4" fmla="*/ 70 w 12"/>
                  <a:gd name="T5" fmla="*/ 0 h 11"/>
                  <a:gd name="T6" fmla="*/ 0 w 12"/>
                  <a:gd name="T7" fmla="*/ 60 h 11"/>
                  <a:gd name="T8" fmla="*/ 8 w 12"/>
                  <a:gd name="T9" fmla="*/ 82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1" y="11"/>
                    </a:moveTo>
                    <a:cubicBezTo>
                      <a:pt x="0" y="9"/>
                      <a:pt x="12" y="5"/>
                      <a:pt x="12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1"/>
                      <a:pt x="0" y="4"/>
                      <a:pt x="0" y="8"/>
                    </a:cubicBez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4" name="Freeform 764"/>
              <p:cNvSpPr>
                <a:spLocks/>
              </p:cNvSpPr>
              <p:nvPr/>
            </p:nvSpPr>
            <p:spPr bwMode="auto">
              <a:xfrm>
                <a:off x="1087" y="1921"/>
                <a:ext cx="30" cy="32"/>
              </a:xfrm>
              <a:custGeom>
                <a:avLst/>
                <a:gdLst>
                  <a:gd name="T0" fmla="*/ 8 w 12"/>
                  <a:gd name="T1" fmla="*/ 85 h 12"/>
                  <a:gd name="T2" fmla="*/ 75 w 12"/>
                  <a:gd name="T3" fmla="*/ 29 h 12"/>
                  <a:gd name="T4" fmla="*/ 70 w 12"/>
                  <a:gd name="T5" fmla="*/ 0 h 12"/>
                  <a:gd name="T6" fmla="*/ 0 w 12"/>
                  <a:gd name="T7" fmla="*/ 56 h 12"/>
                  <a:gd name="T8" fmla="*/ 8 w 12"/>
                  <a:gd name="T9" fmla="*/ 85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1" y="12"/>
                    </a:moveTo>
                    <a:cubicBezTo>
                      <a:pt x="0" y="9"/>
                      <a:pt x="12" y="5"/>
                      <a:pt x="12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1"/>
                      <a:pt x="0" y="5"/>
                      <a:pt x="0" y="8"/>
                    </a:cubicBezTo>
                    <a:lnTo>
                      <a:pt x="1" y="12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5" name="Freeform 765"/>
              <p:cNvSpPr>
                <a:spLocks/>
              </p:cNvSpPr>
              <p:nvPr/>
            </p:nvSpPr>
            <p:spPr bwMode="auto">
              <a:xfrm>
                <a:off x="1089" y="1964"/>
                <a:ext cx="33" cy="35"/>
              </a:xfrm>
              <a:custGeom>
                <a:avLst/>
                <a:gdLst>
                  <a:gd name="T0" fmla="*/ 84 w 13"/>
                  <a:gd name="T1" fmla="*/ 65 h 13"/>
                  <a:gd name="T2" fmla="*/ 46 w 13"/>
                  <a:gd name="T3" fmla="*/ 30 h 13"/>
                  <a:gd name="T4" fmla="*/ 0 w 13"/>
                  <a:gd name="T5" fmla="*/ 0 h 13"/>
                  <a:gd name="T6" fmla="*/ 0 w 13"/>
                  <a:gd name="T7" fmla="*/ 30 h 13"/>
                  <a:gd name="T8" fmla="*/ 38 w 13"/>
                  <a:gd name="T9" fmla="*/ 51 h 13"/>
                  <a:gd name="T10" fmla="*/ 84 w 13"/>
                  <a:gd name="T11" fmla="*/ 94 h 13"/>
                  <a:gd name="T12" fmla="*/ 84 w 13"/>
                  <a:gd name="T13" fmla="*/ 65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13">
                    <a:moveTo>
                      <a:pt x="13" y="9"/>
                    </a:moveTo>
                    <a:cubicBezTo>
                      <a:pt x="13" y="8"/>
                      <a:pt x="9" y="5"/>
                      <a:pt x="7" y="4"/>
                    </a:cubicBezTo>
                    <a:cubicBezTo>
                      <a:pt x="4" y="2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3" y="6"/>
                      <a:pt x="6" y="7"/>
                    </a:cubicBezTo>
                    <a:cubicBezTo>
                      <a:pt x="10" y="9"/>
                      <a:pt x="13" y="12"/>
                      <a:pt x="13" y="13"/>
                    </a:cubicBezTo>
                    <a:lnTo>
                      <a:pt x="13" y="9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6" name="Freeform 766"/>
              <p:cNvSpPr>
                <a:spLocks/>
              </p:cNvSpPr>
              <p:nvPr/>
            </p:nvSpPr>
            <p:spPr bwMode="auto">
              <a:xfrm>
                <a:off x="1089" y="1983"/>
                <a:ext cx="33" cy="32"/>
              </a:xfrm>
              <a:custGeom>
                <a:avLst/>
                <a:gdLst>
                  <a:gd name="T0" fmla="*/ 84 w 13"/>
                  <a:gd name="T1" fmla="*/ 56 h 12"/>
                  <a:gd name="T2" fmla="*/ 46 w 13"/>
                  <a:gd name="T3" fmla="*/ 21 h 12"/>
                  <a:gd name="T4" fmla="*/ 0 w 13"/>
                  <a:gd name="T5" fmla="*/ 0 h 12"/>
                  <a:gd name="T6" fmla="*/ 8 w 13"/>
                  <a:gd name="T7" fmla="*/ 29 h 12"/>
                  <a:gd name="T8" fmla="*/ 38 w 13"/>
                  <a:gd name="T9" fmla="*/ 51 h 12"/>
                  <a:gd name="T10" fmla="*/ 84 w 13"/>
                  <a:gd name="T11" fmla="*/ 85 h 12"/>
                  <a:gd name="T12" fmla="*/ 84 w 13"/>
                  <a:gd name="T13" fmla="*/ 56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12">
                    <a:moveTo>
                      <a:pt x="13" y="8"/>
                    </a:moveTo>
                    <a:cubicBezTo>
                      <a:pt x="13" y="6"/>
                      <a:pt x="10" y="5"/>
                      <a:pt x="7" y="3"/>
                    </a:cubicBezTo>
                    <a:cubicBezTo>
                      <a:pt x="5" y="2"/>
                      <a:pt x="0" y="0"/>
                      <a:pt x="0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4" y="6"/>
                      <a:pt x="6" y="7"/>
                    </a:cubicBezTo>
                    <a:cubicBezTo>
                      <a:pt x="11" y="9"/>
                      <a:pt x="13" y="11"/>
                      <a:pt x="13" y="12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7" name="Freeform 767"/>
              <p:cNvSpPr>
                <a:spLocks/>
              </p:cNvSpPr>
              <p:nvPr/>
            </p:nvSpPr>
            <p:spPr bwMode="auto">
              <a:xfrm>
                <a:off x="1089" y="1948"/>
                <a:ext cx="30" cy="29"/>
              </a:xfrm>
              <a:custGeom>
                <a:avLst/>
                <a:gdLst>
                  <a:gd name="T0" fmla="*/ 0 w 12"/>
                  <a:gd name="T1" fmla="*/ 76 h 11"/>
                  <a:gd name="T2" fmla="*/ 75 w 12"/>
                  <a:gd name="T3" fmla="*/ 21 h 11"/>
                  <a:gd name="T4" fmla="*/ 70 w 12"/>
                  <a:gd name="T5" fmla="*/ 0 h 11"/>
                  <a:gd name="T6" fmla="*/ 0 w 12"/>
                  <a:gd name="T7" fmla="*/ 47 h 11"/>
                  <a:gd name="T8" fmla="*/ 0 w 12"/>
                  <a:gd name="T9" fmla="*/ 76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0" y="11"/>
                    </a:moveTo>
                    <a:cubicBezTo>
                      <a:pt x="0" y="8"/>
                      <a:pt x="12" y="5"/>
                      <a:pt x="12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1"/>
                      <a:pt x="0" y="4"/>
                      <a:pt x="0" y="7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" name="Freeform 768"/>
              <p:cNvSpPr>
                <a:spLocks/>
              </p:cNvSpPr>
              <p:nvPr/>
            </p:nvSpPr>
            <p:spPr bwMode="auto">
              <a:xfrm>
                <a:off x="1089" y="1964"/>
                <a:ext cx="30" cy="29"/>
              </a:xfrm>
              <a:custGeom>
                <a:avLst/>
                <a:gdLst>
                  <a:gd name="T0" fmla="*/ 8 w 12"/>
                  <a:gd name="T1" fmla="*/ 76 h 11"/>
                  <a:gd name="T2" fmla="*/ 75 w 12"/>
                  <a:gd name="T3" fmla="*/ 29 h 11"/>
                  <a:gd name="T4" fmla="*/ 75 w 12"/>
                  <a:gd name="T5" fmla="*/ 0 h 11"/>
                  <a:gd name="T6" fmla="*/ 0 w 12"/>
                  <a:gd name="T7" fmla="*/ 47 h 11"/>
                  <a:gd name="T8" fmla="*/ 8 w 12"/>
                  <a:gd name="T9" fmla="*/ 76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1" y="11"/>
                    </a:moveTo>
                    <a:cubicBezTo>
                      <a:pt x="1" y="8"/>
                      <a:pt x="12" y="5"/>
                      <a:pt x="12" y="4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0" y="4"/>
                      <a:pt x="0" y="7"/>
                    </a:cubicBez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" name="Freeform 769"/>
              <p:cNvSpPr>
                <a:spLocks/>
              </p:cNvSpPr>
              <p:nvPr/>
            </p:nvSpPr>
            <p:spPr bwMode="auto">
              <a:xfrm>
                <a:off x="1092" y="2001"/>
                <a:ext cx="27" cy="40"/>
              </a:xfrm>
              <a:custGeom>
                <a:avLst/>
                <a:gdLst>
                  <a:gd name="T0" fmla="*/ 66 w 11"/>
                  <a:gd name="T1" fmla="*/ 77 h 15"/>
                  <a:gd name="T2" fmla="*/ 37 w 11"/>
                  <a:gd name="T3" fmla="*/ 35 h 15"/>
                  <a:gd name="T4" fmla="*/ 0 w 11"/>
                  <a:gd name="T5" fmla="*/ 0 h 15"/>
                  <a:gd name="T6" fmla="*/ 0 w 11"/>
                  <a:gd name="T7" fmla="*/ 29 h 15"/>
                  <a:gd name="T8" fmla="*/ 29 w 11"/>
                  <a:gd name="T9" fmla="*/ 56 h 15"/>
                  <a:gd name="T10" fmla="*/ 61 w 11"/>
                  <a:gd name="T11" fmla="*/ 107 h 15"/>
                  <a:gd name="T12" fmla="*/ 66 w 11"/>
                  <a:gd name="T13" fmla="*/ 77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5">
                    <a:moveTo>
                      <a:pt x="11" y="11"/>
                    </a:moveTo>
                    <a:cubicBezTo>
                      <a:pt x="11" y="10"/>
                      <a:pt x="9" y="7"/>
                      <a:pt x="6" y="5"/>
                    </a:cubicBezTo>
                    <a:cubicBezTo>
                      <a:pt x="4" y="3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2" y="6"/>
                      <a:pt x="5" y="8"/>
                    </a:cubicBezTo>
                    <a:cubicBezTo>
                      <a:pt x="8" y="11"/>
                      <a:pt x="11" y="13"/>
                      <a:pt x="10" y="15"/>
                    </a:cubicBezTo>
                    <a:lnTo>
                      <a:pt x="11" y="11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0" name="Freeform 770"/>
              <p:cNvSpPr>
                <a:spLocks/>
              </p:cNvSpPr>
              <p:nvPr/>
            </p:nvSpPr>
            <p:spPr bwMode="auto">
              <a:xfrm>
                <a:off x="1089" y="2017"/>
                <a:ext cx="28" cy="40"/>
              </a:xfrm>
              <a:custGeom>
                <a:avLst/>
                <a:gdLst>
                  <a:gd name="T0" fmla="*/ 71 w 11"/>
                  <a:gd name="T1" fmla="*/ 77 h 15"/>
                  <a:gd name="T2" fmla="*/ 46 w 11"/>
                  <a:gd name="T3" fmla="*/ 35 h 15"/>
                  <a:gd name="T4" fmla="*/ 8 w 11"/>
                  <a:gd name="T5" fmla="*/ 0 h 15"/>
                  <a:gd name="T6" fmla="*/ 0 w 11"/>
                  <a:gd name="T7" fmla="*/ 29 h 15"/>
                  <a:gd name="T8" fmla="*/ 33 w 11"/>
                  <a:gd name="T9" fmla="*/ 64 h 15"/>
                  <a:gd name="T10" fmla="*/ 64 w 11"/>
                  <a:gd name="T11" fmla="*/ 107 h 15"/>
                  <a:gd name="T12" fmla="*/ 71 w 11"/>
                  <a:gd name="T13" fmla="*/ 77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5">
                    <a:moveTo>
                      <a:pt x="11" y="11"/>
                    </a:moveTo>
                    <a:cubicBezTo>
                      <a:pt x="11" y="9"/>
                      <a:pt x="9" y="7"/>
                      <a:pt x="7" y="5"/>
                    </a:cubicBezTo>
                    <a:cubicBezTo>
                      <a:pt x="5" y="3"/>
                      <a:pt x="1" y="1"/>
                      <a:pt x="1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3" y="7"/>
                      <a:pt x="5" y="9"/>
                    </a:cubicBezTo>
                    <a:cubicBezTo>
                      <a:pt x="9" y="11"/>
                      <a:pt x="10" y="14"/>
                      <a:pt x="10" y="15"/>
                    </a:cubicBezTo>
                    <a:lnTo>
                      <a:pt x="11" y="11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1" name="Freeform 771"/>
              <p:cNvSpPr>
                <a:spLocks/>
              </p:cNvSpPr>
              <p:nvPr/>
            </p:nvSpPr>
            <p:spPr bwMode="auto">
              <a:xfrm>
                <a:off x="1092" y="1988"/>
                <a:ext cx="30" cy="24"/>
              </a:xfrm>
              <a:custGeom>
                <a:avLst/>
                <a:gdLst>
                  <a:gd name="T0" fmla="*/ 0 w 12"/>
                  <a:gd name="T1" fmla="*/ 64 h 9"/>
                  <a:gd name="T2" fmla="*/ 75 w 12"/>
                  <a:gd name="T3" fmla="*/ 21 h 9"/>
                  <a:gd name="T4" fmla="*/ 75 w 12"/>
                  <a:gd name="T5" fmla="*/ 0 h 9"/>
                  <a:gd name="T6" fmla="*/ 0 w 12"/>
                  <a:gd name="T7" fmla="*/ 43 h 9"/>
                  <a:gd name="T8" fmla="*/ 0 w 12"/>
                  <a:gd name="T9" fmla="*/ 64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0" y="9"/>
                    </a:moveTo>
                    <a:cubicBezTo>
                      <a:pt x="0" y="7"/>
                      <a:pt x="12" y="5"/>
                      <a:pt x="12" y="3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0" y="2"/>
                      <a:pt x="0" y="6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2" name="Freeform 772"/>
              <p:cNvSpPr>
                <a:spLocks/>
              </p:cNvSpPr>
              <p:nvPr/>
            </p:nvSpPr>
            <p:spPr bwMode="auto">
              <a:xfrm>
                <a:off x="1092" y="2004"/>
                <a:ext cx="30" cy="27"/>
              </a:xfrm>
              <a:custGeom>
                <a:avLst/>
                <a:gdLst>
                  <a:gd name="T0" fmla="*/ 0 w 12"/>
                  <a:gd name="T1" fmla="*/ 73 h 10"/>
                  <a:gd name="T2" fmla="*/ 75 w 12"/>
                  <a:gd name="T3" fmla="*/ 30 h 10"/>
                  <a:gd name="T4" fmla="*/ 75 w 12"/>
                  <a:gd name="T5" fmla="*/ 0 h 10"/>
                  <a:gd name="T6" fmla="*/ 0 w 12"/>
                  <a:gd name="T7" fmla="*/ 43 h 10"/>
                  <a:gd name="T8" fmla="*/ 0 w 12"/>
                  <a:gd name="T9" fmla="*/ 7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0" y="10"/>
                    </a:moveTo>
                    <a:cubicBezTo>
                      <a:pt x="0" y="7"/>
                      <a:pt x="12" y="5"/>
                      <a:pt x="12" y="4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0" y="3"/>
                      <a:pt x="0" y="6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3" name="Freeform 773"/>
              <p:cNvSpPr>
                <a:spLocks/>
              </p:cNvSpPr>
              <p:nvPr/>
            </p:nvSpPr>
            <p:spPr bwMode="auto">
              <a:xfrm>
                <a:off x="1084" y="2039"/>
                <a:ext cx="28" cy="42"/>
              </a:xfrm>
              <a:custGeom>
                <a:avLst/>
                <a:gdLst>
                  <a:gd name="T0" fmla="*/ 71 w 11"/>
                  <a:gd name="T1" fmla="*/ 84 h 16"/>
                  <a:gd name="T2" fmla="*/ 46 w 11"/>
                  <a:gd name="T3" fmla="*/ 34 h 16"/>
                  <a:gd name="T4" fmla="*/ 13 w 11"/>
                  <a:gd name="T5" fmla="*/ 0 h 16"/>
                  <a:gd name="T6" fmla="*/ 8 w 11"/>
                  <a:gd name="T7" fmla="*/ 21 h 16"/>
                  <a:gd name="T8" fmla="*/ 33 w 11"/>
                  <a:gd name="T9" fmla="*/ 63 h 16"/>
                  <a:gd name="T10" fmla="*/ 59 w 11"/>
                  <a:gd name="T11" fmla="*/ 110 h 16"/>
                  <a:gd name="T12" fmla="*/ 71 w 11"/>
                  <a:gd name="T13" fmla="*/ 84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6">
                    <a:moveTo>
                      <a:pt x="11" y="12"/>
                    </a:moveTo>
                    <a:cubicBezTo>
                      <a:pt x="11" y="11"/>
                      <a:pt x="9" y="8"/>
                      <a:pt x="7" y="5"/>
                    </a:cubicBezTo>
                    <a:cubicBezTo>
                      <a:pt x="5" y="3"/>
                      <a:pt x="2" y="0"/>
                      <a:pt x="2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3" y="7"/>
                      <a:pt x="5" y="9"/>
                    </a:cubicBezTo>
                    <a:cubicBezTo>
                      <a:pt x="8" y="12"/>
                      <a:pt x="10" y="15"/>
                      <a:pt x="9" y="16"/>
                    </a:cubicBezTo>
                    <a:lnTo>
                      <a:pt x="11" y="12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4" name="Freeform 774"/>
              <p:cNvSpPr>
                <a:spLocks/>
              </p:cNvSpPr>
              <p:nvPr/>
            </p:nvSpPr>
            <p:spPr bwMode="auto">
              <a:xfrm>
                <a:off x="1082" y="2055"/>
                <a:ext cx="27" cy="45"/>
              </a:xfrm>
              <a:custGeom>
                <a:avLst/>
                <a:gdLst>
                  <a:gd name="T0" fmla="*/ 66 w 11"/>
                  <a:gd name="T1" fmla="*/ 90 h 17"/>
                  <a:gd name="T2" fmla="*/ 37 w 11"/>
                  <a:gd name="T3" fmla="*/ 42 h 17"/>
                  <a:gd name="T4" fmla="*/ 5 w 11"/>
                  <a:gd name="T5" fmla="*/ 0 h 17"/>
                  <a:gd name="T6" fmla="*/ 0 w 11"/>
                  <a:gd name="T7" fmla="*/ 29 h 17"/>
                  <a:gd name="T8" fmla="*/ 29 w 11"/>
                  <a:gd name="T9" fmla="*/ 64 h 17"/>
                  <a:gd name="T10" fmla="*/ 54 w 11"/>
                  <a:gd name="T11" fmla="*/ 119 h 17"/>
                  <a:gd name="T12" fmla="*/ 66 w 11"/>
                  <a:gd name="T13" fmla="*/ 9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7">
                    <a:moveTo>
                      <a:pt x="11" y="13"/>
                    </a:moveTo>
                    <a:cubicBezTo>
                      <a:pt x="11" y="11"/>
                      <a:pt x="9" y="8"/>
                      <a:pt x="6" y="6"/>
                    </a:cubicBezTo>
                    <a:cubicBezTo>
                      <a:pt x="5" y="4"/>
                      <a:pt x="1" y="0"/>
                      <a:pt x="1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3" y="7"/>
                      <a:pt x="5" y="9"/>
                    </a:cubicBezTo>
                    <a:cubicBezTo>
                      <a:pt x="8" y="13"/>
                      <a:pt x="10" y="16"/>
                      <a:pt x="9" y="17"/>
                    </a:cubicBezTo>
                    <a:lnTo>
                      <a:pt x="11" y="13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5" name="Freeform 775"/>
              <p:cNvSpPr>
                <a:spLocks/>
              </p:cNvSpPr>
              <p:nvPr/>
            </p:nvSpPr>
            <p:spPr bwMode="auto">
              <a:xfrm>
                <a:off x="1087" y="2031"/>
                <a:ext cx="32" cy="18"/>
              </a:xfrm>
              <a:custGeom>
                <a:avLst/>
                <a:gdLst>
                  <a:gd name="T0" fmla="*/ 0 w 13"/>
                  <a:gd name="T1" fmla="*/ 46 h 7"/>
                  <a:gd name="T2" fmla="*/ 79 w 13"/>
                  <a:gd name="T3" fmla="*/ 21 h 7"/>
                  <a:gd name="T4" fmla="*/ 79 w 13"/>
                  <a:gd name="T5" fmla="*/ 0 h 7"/>
                  <a:gd name="T6" fmla="*/ 0 w 13"/>
                  <a:gd name="T7" fmla="*/ 26 h 7"/>
                  <a:gd name="T8" fmla="*/ 0 w 13"/>
                  <a:gd name="T9" fmla="*/ 46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4"/>
                      <a:pt x="12" y="5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1"/>
                      <a:pt x="1" y="0"/>
                      <a:pt x="0" y="4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6" name="Freeform 776"/>
              <p:cNvSpPr>
                <a:spLocks/>
              </p:cNvSpPr>
              <p:nvPr/>
            </p:nvSpPr>
            <p:spPr bwMode="auto">
              <a:xfrm>
                <a:off x="1082" y="2047"/>
                <a:ext cx="35" cy="21"/>
              </a:xfrm>
              <a:custGeom>
                <a:avLst/>
                <a:gdLst>
                  <a:gd name="T0" fmla="*/ 0 w 14"/>
                  <a:gd name="T1" fmla="*/ 55 h 8"/>
                  <a:gd name="T2" fmla="*/ 83 w 14"/>
                  <a:gd name="T3" fmla="*/ 29 h 8"/>
                  <a:gd name="T4" fmla="*/ 88 w 14"/>
                  <a:gd name="T5" fmla="*/ 0 h 8"/>
                  <a:gd name="T6" fmla="*/ 8 w 14"/>
                  <a:gd name="T7" fmla="*/ 29 h 8"/>
                  <a:gd name="T8" fmla="*/ 0 w 14"/>
                  <a:gd name="T9" fmla="*/ 55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8">
                    <a:moveTo>
                      <a:pt x="0" y="8"/>
                    </a:moveTo>
                    <a:cubicBezTo>
                      <a:pt x="1" y="5"/>
                      <a:pt x="13" y="5"/>
                      <a:pt x="13" y="4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1"/>
                      <a:pt x="2" y="1"/>
                      <a:pt x="1" y="4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7" name="Freeform 777"/>
              <p:cNvSpPr>
                <a:spLocks/>
              </p:cNvSpPr>
              <p:nvPr/>
            </p:nvSpPr>
            <p:spPr bwMode="auto">
              <a:xfrm>
                <a:off x="1074" y="2073"/>
                <a:ext cx="25" cy="48"/>
              </a:xfrm>
              <a:custGeom>
                <a:avLst/>
                <a:gdLst>
                  <a:gd name="T0" fmla="*/ 58 w 10"/>
                  <a:gd name="T1" fmla="*/ 99 h 18"/>
                  <a:gd name="T2" fmla="*/ 38 w 10"/>
                  <a:gd name="T3" fmla="*/ 51 h 18"/>
                  <a:gd name="T4" fmla="*/ 13 w 10"/>
                  <a:gd name="T5" fmla="*/ 0 h 18"/>
                  <a:gd name="T6" fmla="*/ 8 w 10"/>
                  <a:gd name="T7" fmla="*/ 29 h 18"/>
                  <a:gd name="T8" fmla="*/ 25 w 10"/>
                  <a:gd name="T9" fmla="*/ 64 h 18"/>
                  <a:gd name="T10" fmla="*/ 45 w 10"/>
                  <a:gd name="T11" fmla="*/ 128 h 18"/>
                  <a:gd name="T12" fmla="*/ 58 w 10"/>
                  <a:gd name="T13" fmla="*/ 99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18">
                    <a:moveTo>
                      <a:pt x="9" y="14"/>
                    </a:moveTo>
                    <a:cubicBezTo>
                      <a:pt x="10" y="13"/>
                      <a:pt x="8" y="9"/>
                      <a:pt x="6" y="7"/>
                    </a:cubicBezTo>
                    <a:cubicBezTo>
                      <a:pt x="5" y="4"/>
                      <a:pt x="2" y="0"/>
                      <a:pt x="2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2" y="7"/>
                      <a:pt x="4" y="9"/>
                    </a:cubicBezTo>
                    <a:cubicBezTo>
                      <a:pt x="6" y="13"/>
                      <a:pt x="8" y="17"/>
                      <a:pt x="7" y="18"/>
                    </a:cubicBezTo>
                    <a:lnTo>
                      <a:pt x="9" y="14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" name="Freeform 778"/>
              <p:cNvSpPr>
                <a:spLocks/>
              </p:cNvSpPr>
              <p:nvPr/>
            </p:nvSpPr>
            <p:spPr bwMode="auto">
              <a:xfrm>
                <a:off x="1074" y="2068"/>
                <a:ext cx="38" cy="16"/>
              </a:xfrm>
              <a:custGeom>
                <a:avLst/>
                <a:gdLst>
                  <a:gd name="T0" fmla="*/ 0 w 15"/>
                  <a:gd name="T1" fmla="*/ 43 h 6"/>
                  <a:gd name="T2" fmla="*/ 89 w 15"/>
                  <a:gd name="T3" fmla="*/ 35 h 6"/>
                  <a:gd name="T4" fmla="*/ 96 w 15"/>
                  <a:gd name="T5" fmla="*/ 8 h 6"/>
                  <a:gd name="T6" fmla="*/ 13 w 15"/>
                  <a:gd name="T7" fmla="*/ 21 h 6"/>
                  <a:gd name="T8" fmla="*/ 0 w 15"/>
                  <a:gd name="T9" fmla="*/ 43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6">
                    <a:moveTo>
                      <a:pt x="0" y="6"/>
                    </a:moveTo>
                    <a:cubicBezTo>
                      <a:pt x="1" y="4"/>
                      <a:pt x="13" y="6"/>
                      <a:pt x="14" y="5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2"/>
                      <a:pt x="3" y="0"/>
                      <a:pt x="2" y="3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9" name="Freeform 779"/>
              <p:cNvSpPr>
                <a:spLocks/>
              </p:cNvSpPr>
              <p:nvPr/>
            </p:nvSpPr>
            <p:spPr bwMode="auto">
              <a:xfrm>
                <a:off x="1094" y="1972"/>
                <a:ext cx="23" cy="13"/>
              </a:xfrm>
              <a:custGeom>
                <a:avLst/>
                <a:gdLst>
                  <a:gd name="T0" fmla="*/ 0 w 9"/>
                  <a:gd name="T1" fmla="*/ 34 h 5"/>
                  <a:gd name="T2" fmla="*/ 38 w 9"/>
                  <a:gd name="T3" fmla="*/ 13 h 5"/>
                  <a:gd name="T4" fmla="*/ 59 w 9"/>
                  <a:gd name="T5" fmla="*/ 0 h 5"/>
                  <a:gd name="T6" fmla="*/ 59 w 9"/>
                  <a:gd name="T7" fmla="*/ 0 h 5"/>
                  <a:gd name="T8" fmla="*/ 26 w 9"/>
                  <a:gd name="T9" fmla="*/ 13 h 5"/>
                  <a:gd name="T10" fmla="*/ 0 w 9"/>
                  <a:gd name="T11" fmla="*/ 34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cubicBezTo>
                      <a:pt x="1" y="4"/>
                      <a:pt x="4" y="3"/>
                      <a:pt x="6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6" y="1"/>
                      <a:pt x="4" y="2"/>
                    </a:cubicBezTo>
                    <a:cubicBezTo>
                      <a:pt x="2" y="3"/>
                      <a:pt x="1" y="4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0" name="Freeform 780"/>
              <p:cNvSpPr>
                <a:spLocks/>
              </p:cNvSpPr>
              <p:nvPr/>
            </p:nvSpPr>
            <p:spPr bwMode="auto">
              <a:xfrm>
                <a:off x="1094" y="1996"/>
                <a:ext cx="25" cy="11"/>
              </a:xfrm>
              <a:custGeom>
                <a:avLst/>
                <a:gdLst>
                  <a:gd name="T0" fmla="*/ 0 w 10"/>
                  <a:gd name="T1" fmla="*/ 30 h 4"/>
                  <a:gd name="T2" fmla="*/ 38 w 10"/>
                  <a:gd name="T3" fmla="*/ 8 h 4"/>
                  <a:gd name="T4" fmla="*/ 63 w 10"/>
                  <a:gd name="T5" fmla="*/ 0 h 4"/>
                  <a:gd name="T6" fmla="*/ 63 w 10"/>
                  <a:gd name="T7" fmla="*/ 0 h 4"/>
                  <a:gd name="T8" fmla="*/ 25 w 10"/>
                  <a:gd name="T9" fmla="*/ 8 h 4"/>
                  <a:gd name="T10" fmla="*/ 0 w 10"/>
                  <a:gd name="T11" fmla="*/ 30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4">
                    <a:moveTo>
                      <a:pt x="0" y="4"/>
                    </a:moveTo>
                    <a:cubicBezTo>
                      <a:pt x="1" y="3"/>
                      <a:pt x="4" y="2"/>
                      <a:pt x="6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7" y="1"/>
                      <a:pt x="4" y="1"/>
                    </a:cubicBezTo>
                    <a:cubicBezTo>
                      <a:pt x="2" y="2"/>
                      <a:pt x="1" y="3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1" name="Freeform 781"/>
              <p:cNvSpPr>
                <a:spLocks/>
              </p:cNvSpPr>
              <p:nvPr/>
            </p:nvSpPr>
            <p:spPr bwMode="auto">
              <a:xfrm>
                <a:off x="1092" y="2012"/>
                <a:ext cx="27" cy="11"/>
              </a:xfrm>
              <a:custGeom>
                <a:avLst/>
                <a:gdLst>
                  <a:gd name="T0" fmla="*/ 5 w 11"/>
                  <a:gd name="T1" fmla="*/ 30 h 4"/>
                  <a:gd name="T2" fmla="*/ 42 w 11"/>
                  <a:gd name="T3" fmla="*/ 8 h 4"/>
                  <a:gd name="T4" fmla="*/ 66 w 11"/>
                  <a:gd name="T5" fmla="*/ 0 h 4"/>
                  <a:gd name="T6" fmla="*/ 66 w 11"/>
                  <a:gd name="T7" fmla="*/ 0 h 4"/>
                  <a:gd name="T8" fmla="*/ 29 w 11"/>
                  <a:gd name="T9" fmla="*/ 8 h 4"/>
                  <a:gd name="T10" fmla="*/ 0 w 11"/>
                  <a:gd name="T11" fmla="*/ 30 h 4"/>
                  <a:gd name="T12" fmla="*/ 5 w 11"/>
                  <a:gd name="T13" fmla="*/ 3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" y="4"/>
                    </a:moveTo>
                    <a:cubicBezTo>
                      <a:pt x="2" y="3"/>
                      <a:pt x="5" y="2"/>
                      <a:pt x="7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7" y="1"/>
                      <a:pt x="5" y="1"/>
                    </a:cubicBezTo>
                    <a:cubicBezTo>
                      <a:pt x="3" y="2"/>
                      <a:pt x="2" y="3"/>
                      <a:pt x="0" y="4"/>
                    </a:cubicBez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" name="Freeform 782"/>
              <p:cNvSpPr>
                <a:spLocks/>
              </p:cNvSpPr>
              <p:nvPr/>
            </p:nvSpPr>
            <p:spPr bwMode="auto">
              <a:xfrm>
                <a:off x="1089" y="2039"/>
                <a:ext cx="25" cy="5"/>
              </a:xfrm>
              <a:custGeom>
                <a:avLst/>
                <a:gdLst>
                  <a:gd name="T0" fmla="*/ 0 w 10"/>
                  <a:gd name="T1" fmla="*/ 13 h 2"/>
                  <a:gd name="T2" fmla="*/ 45 w 10"/>
                  <a:gd name="T3" fmla="*/ 8 h 2"/>
                  <a:gd name="T4" fmla="*/ 63 w 10"/>
                  <a:gd name="T5" fmla="*/ 0 h 2"/>
                  <a:gd name="T6" fmla="*/ 63 w 10"/>
                  <a:gd name="T7" fmla="*/ 0 h 2"/>
                  <a:gd name="T8" fmla="*/ 33 w 10"/>
                  <a:gd name="T9" fmla="*/ 0 h 2"/>
                  <a:gd name="T10" fmla="*/ 0 w 10"/>
                  <a:gd name="T11" fmla="*/ 13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2">
                    <a:moveTo>
                      <a:pt x="0" y="2"/>
                    </a:moveTo>
                    <a:cubicBezTo>
                      <a:pt x="1" y="1"/>
                      <a:pt x="4" y="1"/>
                      <a:pt x="7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7" y="0"/>
                      <a:pt x="5" y="0"/>
                    </a:cubicBezTo>
                    <a:cubicBezTo>
                      <a:pt x="3" y="0"/>
                      <a:pt x="2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" name="Freeform 783"/>
              <p:cNvSpPr>
                <a:spLocks/>
              </p:cNvSpPr>
              <p:nvPr/>
            </p:nvSpPr>
            <p:spPr bwMode="auto">
              <a:xfrm>
                <a:off x="1087" y="2055"/>
                <a:ext cx="25" cy="5"/>
              </a:xfrm>
              <a:custGeom>
                <a:avLst/>
                <a:gdLst>
                  <a:gd name="T0" fmla="*/ 0 w 10"/>
                  <a:gd name="T1" fmla="*/ 13 h 2"/>
                  <a:gd name="T2" fmla="*/ 45 w 10"/>
                  <a:gd name="T3" fmla="*/ 8 h 2"/>
                  <a:gd name="T4" fmla="*/ 63 w 10"/>
                  <a:gd name="T5" fmla="*/ 0 h 2"/>
                  <a:gd name="T6" fmla="*/ 63 w 10"/>
                  <a:gd name="T7" fmla="*/ 0 h 2"/>
                  <a:gd name="T8" fmla="*/ 33 w 10"/>
                  <a:gd name="T9" fmla="*/ 0 h 2"/>
                  <a:gd name="T10" fmla="*/ 0 w 10"/>
                  <a:gd name="T11" fmla="*/ 13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2">
                    <a:moveTo>
                      <a:pt x="0" y="2"/>
                    </a:moveTo>
                    <a:cubicBezTo>
                      <a:pt x="1" y="1"/>
                      <a:pt x="4" y="1"/>
                      <a:pt x="7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4" name="Freeform 784"/>
              <p:cNvSpPr>
                <a:spLocks/>
              </p:cNvSpPr>
              <p:nvPr/>
            </p:nvSpPr>
            <p:spPr bwMode="auto">
              <a:xfrm>
                <a:off x="1079" y="2076"/>
                <a:ext cx="28" cy="5"/>
              </a:xfrm>
              <a:custGeom>
                <a:avLst/>
                <a:gdLst>
                  <a:gd name="T0" fmla="*/ 0 w 11"/>
                  <a:gd name="T1" fmla="*/ 13 h 2"/>
                  <a:gd name="T2" fmla="*/ 46 w 11"/>
                  <a:gd name="T3" fmla="*/ 8 h 2"/>
                  <a:gd name="T4" fmla="*/ 71 w 11"/>
                  <a:gd name="T5" fmla="*/ 8 h 2"/>
                  <a:gd name="T6" fmla="*/ 71 w 11"/>
                  <a:gd name="T7" fmla="*/ 8 h 2"/>
                  <a:gd name="T8" fmla="*/ 33 w 11"/>
                  <a:gd name="T9" fmla="*/ 8 h 2"/>
                  <a:gd name="T10" fmla="*/ 0 w 11"/>
                  <a:gd name="T11" fmla="*/ 13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cubicBezTo>
                      <a:pt x="2" y="1"/>
                      <a:pt x="5" y="1"/>
                      <a:pt x="7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8" y="1"/>
                      <a:pt x="5" y="1"/>
                    </a:cubicBezTo>
                    <a:cubicBezTo>
                      <a:pt x="3" y="0"/>
                      <a:pt x="2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" name="Freeform 785"/>
              <p:cNvSpPr>
                <a:spLocks/>
              </p:cNvSpPr>
              <p:nvPr/>
            </p:nvSpPr>
            <p:spPr bwMode="auto">
              <a:xfrm>
                <a:off x="1092" y="1956"/>
                <a:ext cx="25" cy="13"/>
              </a:xfrm>
              <a:custGeom>
                <a:avLst/>
                <a:gdLst>
                  <a:gd name="T0" fmla="*/ 0 w 10"/>
                  <a:gd name="T1" fmla="*/ 34 h 5"/>
                  <a:gd name="T2" fmla="*/ 45 w 10"/>
                  <a:gd name="T3" fmla="*/ 13 h 5"/>
                  <a:gd name="T4" fmla="*/ 63 w 10"/>
                  <a:gd name="T5" fmla="*/ 0 h 5"/>
                  <a:gd name="T6" fmla="*/ 63 w 10"/>
                  <a:gd name="T7" fmla="*/ 0 h 5"/>
                  <a:gd name="T8" fmla="*/ 33 w 10"/>
                  <a:gd name="T9" fmla="*/ 13 h 5"/>
                  <a:gd name="T10" fmla="*/ 0 w 10"/>
                  <a:gd name="T11" fmla="*/ 34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5">
                    <a:moveTo>
                      <a:pt x="0" y="5"/>
                    </a:moveTo>
                    <a:cubicBezTo>
                      <a:pt x="2" y="4"/>
                      <a:pt x="4" y="3"/>
                      <a:pt x="7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7" y="1"/>
                      <a:pt x="5" y="2"/>
                    </a:cubicBezTo>
                    <a:cubicBezTo>
                      <a:pt x="2" y="3"/>
                      <a:pt x="2" y="4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" name="Freeform 786"/>
              <p:cNvSpPr>
                <a:spLocks/>
              </p:cNvSpPr>
              <p:nvPr/>
            </p:nvSpPr>
            <p:spPr bwMode="auto">
              <a:xfrm>
                <a:off x="1089" y="1932"/>
                <a:ext cx="25" cy="13"/>
              </a:xfrm>
              <a:custGeom>
                <a:avLst/>
                <a:gdLst>
                  <a:gd name="T0" fmla="*/ 0 w 10"/>
                  <a:gd name="T1" fmla="*/ 34 h 5"/>
                  <a:gd name="T2" fmla="*/ 45 w 10"/>
                  <a:gd name="T3" fmla="*/ 13 h 5"/>
                  <a:gd name="T4" fmla="*/ 63 w 10"/>
                  <a:gd name="T5" fmla="*/ 0 h 5"/>
                  <a:gd name="T6" fmla="*/ 63 w 10"/>
                  <a:gd name="T7" fmla="*/ 0 h 5"/>
                  <a:gd name="T8" fmla="*/ 33 w 10"/>
                  <a:gd name="T9" fmla="*/ 13 h 5"/>
                  <a:gd name="T10" fmla="*/ 0 w 10"/>
                  <a:gd name="T11" fmla="*/ 34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5">
                    <a:moveTo>
                      <a:pt x="0" y="5"/>
                    </a:moveTo>
                    <a:cubicBezTo>
                      <a:pt x="2" y="4"/>
                      <a:pt x="4" y="3"/>
                      <a:pt x="7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7" y="1"/>
                      <a:pt x="5" y="2"/>
                    </a:cubicBezTo>
                    <a:cubicBezTo>
                      <a:pt x="3" y="3"/>
                      <a:pt x="2" y="4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" name="Freeform 787"/>
              <p:cNvSpPr>
                <a:spLocks/>
              </p:cNvSpPr>
              <p:nvPr/>
            </p:nvSpPr>
            <p:spPr bwMode="auto">
              <a:xfrm>
                <a:off x="1087" y="1916"/>
                <a:ext cx="22" cy="13"/>
              </a:xfrm>
              <a:custGeom>
                <a:avLst/>
                <a:gdLst>
                  <a:gd name="T0" fmla="*/ 0 w 9"/>
                  <a:gd name="T1" fmla="*/ 34 h 5"/>
                  <a:gd name="T2" fmla="*/ 37 w 9"/>
                  <a:gd name="T3" fmla="*/ 13 h 5"/>
                  <a:gd name="T4" fmla="*/ 54 w 9"/>
                  <a:gd name="T5" fmla="*/ 0 h 5"/>
                  <a:gd name="T6" fmla="*/ 54 w 9"/>
                  <a:gd name="T7" fmla="*/ 0 h 5"/>
                  <a:gd name="T8" fmla="*/ 24 w 9"/>
                  <a:gd name="T9" fmla="*/ 13 h 5"/>
                  <a:gd name="T10" fmla="*/ 0 w 9"/>
                  <a:gd name="T11" fmla="*/ 34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cubicBezTo>
                      <a:pt x="1" y="4"/>
                      <a:pt x="4" y="3"/>
                      <a:pt x="6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6" y="1"/>
                      <a:pt x="4" y="2"/>
                    </a:cubicBezTo>
                    <a:cubicBezTo>
                      <a:pt x="2" y="3"/>
                      <a:pt x="1" y="4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8" name="Freeform 788"/>
              <p:cNvSpPr>
                <a:spLocks/>
              </p:cNvSpPr>
              <p:nvPr/>
            </p:nvSpPr>
            <p:spPr bwMode="auto">
              <a:xfrm>
                <a:off x="1069" y="2092"/>
                <a:ext cx="25" cy="45"/>
              </a:xfrm>
              <a:custGeom>
                <a:avLst/>
                <a:gdLst>
                  <a:gd name="T0" fmla="*/ 58 w 10"/>
                  <a:gd name="T1" fmla="*/ 98 h 17"/>
                  <a:gd name="T2" fmla="*/ 38 w 10"/>
                  <a:gd name="T3" fmla="*/ 42 h 17"/>
                  <a:gd name="T4" fmla="*/ 13 w 10"/>
                  <a:gd name="T5" fmla="*/ 0 h 17"/>
                  <a:gd name="T6" fmla="*/ 0 w 10"/>
                  <a:gd name="T7" fmla="*/ 21 h 17"/>
                  <a:gd name="T8" fmla="*/ 25 w 10"/>
                  <a:gd name="T9" fmla="*/ 64 h 17"/>
                  <a:gd name="T10" fmla="*/ 45 w 10"/>
                  <a:gd name="T11" fmla="*/ 119 h 17"/>
                  <a:gd name="T12" fmla="*/ 58 w 10"/>
                  <a:gd name="T13" fmla="*/ 98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17">
                    <a:moveTo>
                      <a:pt x="9" y="14"/>
                    </a:moveTo>
                    <a:cubicBezTo>
                      <a:pt x="10" y="12"/>
                      <a:pt x="8" y="9"/>
                      <a:pt x="6" y="6"/>
                    </a:cubicBezTo>
                    <a:cubicBezTo>
                      <a:pt x="5" y="4"/>
                      <a:pt x="2" y="0"/>
                      <a:pt x="2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7"/>
                      <a:pt x="4" y="9"/>
                    </a:cubicBezTo>
                    <a:cubicBezTo>
                      <a:pt x="6" y="13"/>
                      <a:pt x="8" y="16"/>
                      <a:pt x="7" y="17"/>
                    </a:cubicBezTo>
                    <a:lnTo>
                      <a:pt x="9" y="14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9" name="Freeform 789"/>
              <p:cNvSpPr>
                <a:spLocks/>
              </p:cNvSpPr>
              <p:nvPr/>
            </p:nvSpPr>
            <p:spPr bwMode="auto">
              <a:xfrm>
                <a:off x="1064" y="2108"/>
                <a:ext cx="23" cy="45"/>
              </a:xfrm>
              <a:custGeom>
                <a:avLst/>
                <a:gdLst>
                  <a:gd name="T0" fmla="*/ 51 w 9"/>
                  <a:gd name="T1" fmla="*/ 90 h 17"/>
                  <a:gd name="T2" fmla="*/ 38 w 9"/>
                  <a:gd name="T3" fmla="*/ 42 h 17"/>
                  <a:gd name="T4" fmla="*/ 13 w 9"/>
                  <a:gd name="T5" fmla="*/ 0 h 17"/>
                  <a:gd name="T6" fmla="*/ 0 w 9"/>
                  <a:gd name="T7" fmla="*/ 21 h 17"/>
                  <a:gd name="T8" fmla="*/ 26 w 9"/>
                  <a:gd name="T9" fmla="*/ 64 h 17"/>
                  <a:gd name="T10" fmla="*/ 38 w 9"/>
                  <a:gd name="T11" fmla="*/ 119 h 17"/>
                  <a:gd name="T12" fmla="*/ 51 w 9"/>
                  <a:gd name="T13" fmla="*/ 9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17">
                    <a:moveTo>
                      <a:pt x="8" y="13"/>
                    </a:moveTo>
                    <a:cubicBezTo>
                      <a:pt x="9" y="12"/>
                      <a:pt x="8" y="9"/>
                      <a:pt x="6" y="6"/>
                    </a:cubicBezTo>
                    <a:cubicBezTo>
                      <a:pt x="4" y="4"/>
                      <a:pt x="2" y="0"/>
                      <a:pt x="2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7"/>
                      <a:pt x="4" y="9"/>
                    </a:cubicBezTo>
                    <a:cubicBezTo>
                      <a:pt x="6" y="13"/>
                      <a:pt x="7" y="16"/>
                      <a:pt x="6" y="17"/>
                    </a:cubicBezTo>
                    <a:lnTo>
                      <a:pt x="8" y="13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0" name="Freeform 790"/>
              <p:cNvSpPr>
                <a:spLocks/>
              </p:cNvSpPr>
              <p:nvPr/>
            </p:nvSpPr>
            <p:spPr bwMode="auto">
              <a:xfrm>
                <a:off x="1064" y="2100"/>
                <a:ext cx="38" cy="19"/>
              </a:xfrm>
              <a:custGeom>
                <a:avLst/>
                <a:gdLst>
                  <a:gd name="T0" fmla="*/ 0 w 15"/>
                  <a:gd name="T1" fmla="*/ 52 h 7"/>
                  <a:gd name="T2" fmla="*/ 84 w 15"/>
                  <a:gd name="T3" fmla="*/ 38 h 7"/>
                  <a:gd name="T4" fmla="*/ 96 w 15"/>
                  <a:gd name="T5" fmla="*/ 8 h 7"/>
                  <a:gd name="T6" fmla="*/ 8 w 15"/>
                  <a:gd name="T7" fmla="*/ 22 h 7"/>
                  <a:gd name="T8" fmla="*/ 0 w 15"/>
                  <a:gd name="T9" fmla="*/ 52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0" y="7"/>
                    </a:moveTo>
                    <a:cubicBezTo>
                      <a:pt x="1" y="4"/>
                      <a:pt x="13" y="6"/>
                      <a:pt x="13" y="5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2" y="0"/>
                      <a:pt x="1" y="3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" name="Freeform 791"/>
              <p:cNvSpPr>
                <a:spLocks/>
              </p:cNvSpPr>
              <p:nvPr/>
            </p:nvSpPr>
            <p:spPr bwMode="auto">
              <a:xfrm>
                <a:off x="1054" y="2127"/>
                <a:ext cx="20" cy="45"/>
              </a:xfrm>
              <a:custGeom>
                <a:avLst/>
                <a:gdLst>
                  <a:gd name="T0" fmla="*/ 45 w 8"/>
                  <a:gd name="T1" fmla="*/ 98 h 17"/>
                  <a:gd name="T2" fmla="*/ 38 w 8"/>
                  <a:gd name="T3" fmla="*/ 42 h 17"/>
                  <a:gd name="T4" fmla="*/ 13 w 8"/>
                  <a:gd name="T5" fmla="*/ 0 h 17"/>
                  <a:gd name="T6" fmla="*/ 0 w 8"/>
                  <a:gd name="T7" fmla="*/ 21 h 17"/>
                  <a:gd name="T8" fmla="*/ 20 w 8"/>
                  <a:gd name="T9" fmla="*/ 64 h 17"/>
                  <a:gd name="T10" fmla="*/ 33 w 8"/>
                  <a:gd name="T11" fmla="*/ 119 h 17"/>
                  <a:gd name="T12" fmla="*/ 45 w 8"/>
                  <a:gd name="T13" fmla="*/ 98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17">
                    <a:moveTo>
                      <a:pt x="7" y="14"/>
                    </a:moveTo>
                    <a:cubicBezTo>
                      <a:pt x="8" y="13"/>
                      <a:pt x="7" y="9"/>
                      <a:pt x="6" y="6"/>
                    </a:cubicBezTo>
                    <a:cubicBezTo>
                      <a:pt x="4" y="4"/>
                      <a:pt x="2" y="0"/>
                      <a:pt x="2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6"/>
                      <a:pt x="3" y="9"/>
                    </a:cubicBezTo>
                    <a:cubicBezTo>
                      <a:pt x="5" y="13"/>
                      <a:pt x="5" y="16"/>
                      <a:pt x="5" y="17"/>
                    </a:cubicBezTo>
                    <a:lnTo>
                      <a:pt x="7" y="14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" name="Freeform 792"/>
              <p:cNvSpPr>
                <a:spLocks/>
              </p:cNvSpPr>
              <p:nvPr/>
            </p:nvSpPr>
            <p:spPr bwMode="auto">
              <a:xfrm>
                <a:off x="1044" y="2140"/>
                <a:ext cx="23" cy="51"/>
              </a:xfrm>
              <a:custGeom>
                <a:avLst/>
                <a:gdLst>
                  <a:gd name="T0" fmla="*/ 51 w 9"/>
                  <a:gd name="T1" fmla="*/ 107 h 19"/>
                  <a:gd name="T2" fmla="*/ 38 w 9"/>
                  <a:gd name="T3" fmla="*/ 51 h 19"/>
                  <a:gd name="T4" fmla="*/ 20 w 9"/>
                  <a:gd name="T5" fmla="*/ 0 h 19"/>
                  <a:gd name="T6" fmla="*/ 8 w 9"/>
                  <a:gd name="T7" fmla="*/ 30 h 19"/>
                  <a:gd name="T8" fmla="*/ 26 w 9"/>
                  <a:gd name="T9" fmla="*/ 72 h 19"/>
                  <a:gd name="T10" fmla="*/ 38 w 9"/>
                  <a:gd name="T11" fmla="*/ 137 h 19"/>
                  <a:gd name="T12" fmla="*/ 51 w 9"/>
                  <a:gd name="T13" fmla="*/ 107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19">
                    <a:moveTo>
                      <a:pt x="8" y="15"/>
                    </a:moveTo>
                    <a:cubicBezTo>
                      <a:pt x="9" y="14"/>
                      <a:pt x="8" y="10"/>
                      <a:pt x="6" y="7"/>
                    </a:cubicBezTo>
                    <a:cubicBezTo>
                      <a:pt x="5" y="5"/>
                      <a:pt x="3" y="0"/>
                      <a:pt x="3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2" y="7"/>
                      <a:pt x="4" y="10"/>
                    </a:cubicBezTo>
                    <a:cubicBezTo>
                      <a:pt x="6" y="14"/>
                      <a:pt x="6" y="18"/>
                      <a:pt x="6" y="19"/>
                    </a:cubicBezTo>
                    <a:lnTo>
                      <a:pt x="8" y="15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3" name="Freeform 793"/>
              <p:cNvSpPr>
                <a:spLocks/>
              </p:cNvSpPr>
              <p:nvPr/>
            </p:nvSpPr>
            <p:spPr bwMode="auto">
              <a:xfrm>
                <a:off x="1054" y="2119"/>
                <a:ext cx="38" cy="21"/>
              </a:xfrm>
              <a:custGeom>
                <a:avLst/>
                <a:gdLst>
                  <a:gd name="T0" fmla="*/ 0 w 15"/>
                  <a:gd name="T1" fmla="*/ 42 h 8"/>
                  <a:gd name="T2" fmla="*/ 84 w 15"/>
                  <a:gd name="T3" fmla="*/ 47 h 8"/>
                  <a:gd name="T4" fmla="*/ 96 w 15"/>
                  <a:gd name="T5" fmla="*/ 21 h 8"/>
                  <a:gd name="T6" fmla="*/ 13 w 15"/>
                  <a:gd name="T7" fmla="*/ 21 h 8"/>
                  <a:gd name="T8" fmla="*/ 0 w 15"/>
                  <a:gd name="T9" fmla="*/ 42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8">
                    <a:moveTo>
                      <a:pt x="0" y="6"/>
                    </a:moveTo>
                    <a:cubicBezTo>
                      <a:pt x="1" y="4"/>
                      <a:pt x="13" y="8"/>
                      <a:pt x="13" y="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4"/>
                      <a:pt x="3" y="0"/>
                      <a:pt x="2" y="3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4" name="Freeform 794"/>
              <p:cNvSpPr>
                <a:spLocks/>
              </p:cNvSpPr>
              <p:nvPr/>
            </p:nvSpPr>
            <p:spPr bwMode="auto">
              <a:xfrm>
                <a:off x="1047" y="2135"/>
                <a:ext cx="37" cy="18"/>
              </a:xfrm>
              <a:custGeom>
                <a:avLst/>
                <a:gdLst>
                  <a:gd name="T0" fmla="*/ 0 w 15"/>
                  <a:gd name="T1" fmla="*/ 39 h 7"/>
                  <a:gd name="T2" fmla="*/ 79 w 15"/>
                  <a:gd name="T3" fmla="*/ 39 h 7"/>
                  <a:gd name="T4" fmla="*/ 91 w 15"/>
                  <a:gd name="T5" fmla="*/ 21 h 7"/>
                  <a:gd name="T6" fmla="*/ 12 w 15"/>
                  <a:gd name="T7" fmla="*/ 21 h 7"/>
                  <a:gd name="T8" fmla="*/ 0 w 15"/>
                  <a:gd name="T9" fmla="*/ 39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0" y="6"/>
                    </a:moveTo>
                    <a:cubicBezTo>
                      <a:pt x="1" y="4"/>
                      <a:pt x="13" y="7"/>
                      <a:pt x="13" y="6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4"/>
                      <a:pt x="3" y="0"/>
                      <a:pt x="2" y="3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5" name="Freeform 795"/>
              <p:cNvSpPr>
                <a:spLocks/>
              </p:cNvSpPr>
              <p:nvPr/>
            </p:nvSpPr>
            <p:spPr bwMode="auto">
              <a:xfrm>
                <a:off x="1034" y="2161"/>
                <a:ext cx="20" cy="48"/>
              </a:xfrm>
              <a:custGeom>
                <a:avLst/>
                <a:gdLst>
                  <a:gd name="T0" fmla="*/ 50 w 8"/>
                  <a:gd name="T1" fmla="*/ 107 h 18"/>
                  <a:gd name="T2" fmla="*/ 38 w 8"/>
                  <a:gd name="T3" fmla="*/ 51 h 18"/>
                  <a:gd name="T4" fmla="*/ 13 w 8"/>
                  <a:gd name="T5" fmla="*/ 0 h 18"/>
                  <a:gd name="T6" fmla="*/ 8 w 8"/>
                  <a:gd name="T7" fmla="*/ 21 h 18"/>
                  <a:gd name="T8" fmla="*/ 20 w 8"/>
                  <a:gd name="T9" fmla="*/ 64 h 18"/>
                  <a:gd name="T10" fmla="*/ 33 w 8"/>
                  <a:gd name="T11" fmla="*/ 128 h 18"/>
                  <a:gd name="T12" fmla="*/ 50 w 8"/>
                  <a:gd name="T13" fmla="*/ 107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18">
                    <a:moveTo>
                      <a:pt x="8" y="15"/>
                    </a:moveTo>
                    <a:cubicBezTo>
                      <a:pt x="8" y="14"/>
                      <a:pt x="7" y="10"/>
                      <a:pt x="6" y="7"/>
                    </a:cubicBezTo>
                    <a:cubicBezTo>
                      <a:pt x="5" y="4"/>
                      <a:pt x="2" y="0"/>
                      <a:pt x="2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2" y="7"/>
                      <a:pt x="3" y="9"/>
                    </a:cubicBezTo>
                    <a:cubicBezTo>
                      <a:pt x="5" y="13"/>
                      <a:pt x="6" y="17"/>
                      <a:pt x="5" y="18"/>
                    </a:cubicBezTo>
                    <a:lnTo>
                      <a:pt x="8" y="15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6" name="Freeform 796"/>
              <p:cNvSpPr>
                <a:spLocks/>
              </p:cNvSpPr>
              <p:nvPr/>
            </p:nvSpPr>
            <p:spPr bwMode="auto">
              <a:xfrm>
                <a:off x="1024" y="2177"/>
                <a:ext cx="23" cy="46"/>
              </a:xfrm>
              <a:custGeom>
                <a:avLst/>
                <a:gdLst>
                  <a:gd name="T0" fmla="*/ 51 w 9"/>
                  <a:gd name="T1" fmla="*/ 95 h 17"/>
                  <a:gd name="T2" fmla="*/ 38 w 9"/>
                  <a:gd name="T3" fmla="*/ 43 h 17"/>
                  <a:gd name="T4" fmla="*/ 20 w 9"/>
                  <a:gd name="T5" fmla="*/ 0 h 17"/>
                  <a:gd name="T6" fmla="*/ 8 w 9"/>
                  <a:gd name="T7" fmla="*/ 22 h 17"/>
                  <a:gd name="T8" fmla="*/ 26 w 9"/>
                  <a:gd name="T9" fmla="*/ 65 h 17"/>
                  <a:gd name="T10" fmla="*/ 38 w 9"/>
                  <a:gd name="T11" fmla="*/ 124 h 17"/>
                  <a:gd name="T12" fmla="*/ 51 w 9"/>
                  <a:gd name="T13" fmla="*/ 95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17">
                    <a:moveTo>
                      <a:pt x="8" y="13"/>
                    </a:moveTo>
                    <a:cubicBezTo>
                      <a:pt x="9" y="12"/>
                      <a:pt x="8" y="9"/>
                      <a:pt x="6" y="6"/>
                    </a:cubicBezTo>
                    <a:cubicBezTo>
                      <a:pt x="5" y="4"/>
                      <a:pt x="3" y="0"/>
                      <a:pt x="3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2" y="7"/>
                      <a:pt x="4" y="9"/>
                    </a:cubicBezTo>
                    <a:cubicBezTo>
                      <a:pt x="6" y="13"/>
                      <a:pt x="6" y="16"/>
                      <a:pt x="6" y="17"/>
                    </a:cubicBezTo>
                    <a:lnTo>
                      <a:pt x="8" y="13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7" name="Freeform 797"/>
              <p:cNvSpPr>
                <a:spLocks/>
              </p:cNvSpPr>
              <p:nvPr/>
            </p:nvSpPr>
            <p:spPr bwMode="auto">
              <a:xfrm>
                <a:off x="1034" y="2156"/>
                <a:ext cx="40" cy="21"/>
              </a:xfrm>
              <a:custGeom>
                <a:avLst/>
                <a:gdLst>
                  <a:gd name="T0" fmla="*/ 0 w 16"/>
                  <a:gd name="T1" fmla="*/ 42 h 8"/>
                  <a:gd name="T2" fmla="*/ 88 w 16"/>
                  <a:gd name="T3" fmla="*/ 47 h 8"/>
                  <a:gd name="T4" fmla="*/ 100 w 16"/>
                  <a:gd name="T5" fmla="*/ 21 h 8"/>
                  <a:gd name="T6" fmla="*/ 13 w 16"/>
                  <a:gd name="T7" fmla="*/ 13 h 8"/>
                  <a:gd name="T8" fmla="*/ 0 w 16"/>
                  <a:gd name="T9" fmla="*/ 42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0" y="6"/>
                    </a:moveTo>
                    <a:cubicBezTo>
                      <a:pt x="2" y="3"/>
                      <a:pt x="13" y="8"/>
                      <a:pt x="14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4"/>
                      <a:pt x="4" y="0"/>
                      <a:pt x="2" y="2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8" name="Freeform 798"/>
              <p:cNvSpPr>
                <a:spLocks/>
              </p:cNvSpPr>
              <p:nvPr/>
            </p:nvSpPr>
            <p:spPr bwMode="auto">
              <a:xfrm>
                <a:off x="1027" y="2169"/>
                <a:ext cx="37" cy="22"/>
              </a:xfrm>
              <a:custGeom>
                <a:avLst/>
                <a:gdLst>
                  <a:gd name="T0" fmla="*/ 0 w 15"/>
                  <a:gd name="T1" fmla="*/ 47 h 8"/>
                  <a:gd name="T2" fmla="*/ 79 w 15"/>
                  <a:gd name="T3" fmla="*/ 52 h 8"/>
                  <a:gd name="T4" fmla="*/ 91 w 15"/>
                  <a:gd name="T5" fmla="*/ 30 h 8"/>
                  <a:gd name="T6" fmla="*/ 12 w 15"/>
                  <a:gd name="T7" fmla="*/ 22 h 8"/>
                  <a:gd name="T8" fmla="*/ 0 w 15"/>
                  <a:gd name="T9" fmla="*/ 47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8">
                    <a:moveTo>
                      <a:pt x="0" y="6"/>
                    </a:moveTo>
                    <a:cubicBezTo>
                      <a:pt x="1" y="4"/>
                      <a:pt x="13" y="8"/>
                      <a:pt x="13" y="7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5"/>
                      <a:pt x="4" y="0"/>
                      <a:pt x="2" y="3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" name="Freeform 799"/>
              <p:cNvSpPr>
                <a:spLocks/>
              </p:cNvSpPr>
              <p:nvPr/>
            </p:nvSpPr>
            <p:spPr bwMode="auto">
              <a:xfrm>
                <a:off x="1014" y="2193"/>
                <a:ext cx="18" cy="48"/>
              </a:xfrm>
              <a:custGeom>
                <a:avLst/>
                <a:gdLst>
                  <a:gd name="T0" fmla="*/ 39 w 7"/>
                  <a:gd name="T1" fmla="*/ 107 h 18"/>
                  <a:gd name="T2" fmla="*/ 33 w 7"/>
                  <a:gd name="T3" fmla="*/ 51 h 18"/>
                  <a:gd name="T4" fmla="*/ 21 w 7"/>
                  <a:gd name="T5" fmla="*/ 0 h 18"/>
                  <a:gd name="T6" fmla="*/ 8 w 7"/>
                  <a:gd name="T7" fmla="*/ 13 h 18"/>
                  <a:gd name="T8" fmla="*/ 13 w 7"/>
                  <a:gd name="T9" fmla="*/ 64 h 18"/>
                  <a:gd name="T10" fmla="*/ 21 w 7"/>
                  <a:gd name="T11" fmla="*/ 128 h 18"/>
                  <a:gd name="T12" fmla="*/ 39 w 7"/>
                  <a:gd name="T13" fmla="*/ 107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" h="18">
                    <a:moveTo>
                      <a:pt x="6" y="15"/>
                    </a:moveTo>
                    <a:cubicBezTo>
                      <a:pt x="7" y="14"/>
                      <a:pt x="6" y="10"/>
                      <a:pt x="5" y="7"/>
                    </a:cubicBezTo>
                    <a:cubicBezTo>
                      <a:pt x="5" y="4"/>
                      <a:pt x="3" y="0"/>
                      <a:pt x="3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4"/>
                      <a:pt x="1" y="6"/>
                      <a:pt x="2" y="9"/>
                    </a:cubicBezTo>
                    <a:cubicBezTo>
                      <a:pt x="4" y="13"/>
                      <a:pt x="4" y="17"/>
                      <a:pt x="3" y="18"/>
                    </a:cubicBez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0" name="Freeform 800"/>
              <p:cNvSpPr>
                <a:spLocks/>
              </p:cNvSpPr>
              <p:nvPr/>
            </p:nvSpPr>
            <p:spPr bwMode="auto">
              <a:xfrm>
                <a:off x="1004" y="2207"/>
                <a:ext cx="15" cy="45"/>
              </a:xfrm>
              <a:custGeom>
                <a:avLst/>
                <a:gdLst>
                  <a:gd name="T0" fmla="*/ 33 w 6"/>
                  <a:gd name="T1" fmla="*/ 98 h 17"/>
                  <a:gd name="T2" fmla="*/ 33 w 6"/>
                  <a:gd name="T3" fmla="*/ 50 h 17"/>
                  <a:gd name="T4" fmla="*/ 20 w 6"/>
                  <a:gd name="T5" fmla="*/ 0 h 17"/>
                  <a:gd name="T6" fmla="*/ 8 w 6"/>
                  <a:gd name="T7" fmla="*/ 21 h 17"/>
                  <a:gd name="T8" fmla="*/ 13 w 6"/>
                  <a:gd name="T9" fmla="*/ 64 h 17"/>
                  <a:gd name="T10" fmla="*/ 13 w 6"/>
                  <a:gd name="T11" fmla="*/ 119 h 17"/>
                  <a:gd name="T12" fmla="*/ 33 w 6"/>
                  <a:gd name="T13" fmla="*/ 98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17">
                    <a:moveTo>
                      <a:pt x="5" y="14"/>
                    </a:moveTo>
                    <a:cubicBezTo>
                      <a:pt x="6" y="13"/>
                      <a:pt x="6" y="10"/>
                      <a:pt x="5" y="7"/>
                    </a:cubicBezTo>
                    <a:cubicBezTo>
                      <a:pt x="5" y="4"/>
                      <a:pt x="3" y="0"/>
                      <a:pt x="3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1" y="6"/>
                      <a:pt x="2" y="9"/>
                    </a:cubicBezTo>
                    <a:cubicBezTo>
                      <a:pt x="4" y="14"/>
                      <a:pt x="3" y="16"/>
                      <a:pt x="2" y="17"/>
                    </a:cubicBezTo>
                    <a:lnTo>
                      <a:pt x="5" y="14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1" name="Freeform 801"/>
              <p:cNvSpPr>
                <a:spLocks/>
              </p:cNvSpPr>
              <p:nvPr/>
            </p:nvSpPr>
            <p:spPr bwMode="auto">
              <a:xfrm>
                <a:off x="1014" y="2185"/>
                <a:ext cx="40" cy="24"/>
              </a:xfrm>
              <a:custGeom>
                <a:avLst/>
                <a:gdLst>
                  <a:gd name="T0" fmla="*/ 0 w 16"/>
                  <a:gd name="T1" fmla="*/ 43 h 9"/>
                  <a:gd name="T2" fmla="*/ 88 w 16"/>
                  <a:gd name="T3" fmla="*/ 56 h 9"/>
                  <a:gd name="T4" fmla="*/ 100 w 16"/>
                  <a:gd name="T5" fmla="*/ 35 h 9"/>
                  <a:gd name="T6" fmla="*/ 20 w 16"/>
                  <a:gd name="T7" fmla="*/ 21 h 9"/>
                  <a:gd name="T8" fmla="*/ 0 w 16"/>
                  <a:gd name="T9" fmla="*/ 43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9">
                    <a:moveTo>
                      <a:pt x="0" y="6"/>
                    </a:moveTo>
                    <a:cubicBezTo>
                      <a:pt x="2" y="4"/>
                      <a:pt x="13" y="9"/>
                      <a:pt x="14" y="8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6"/>
                      <a:pt x="5" y="0"/>
                      <a:pt x="3" y="3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2" name="Freeform 802"/>
              <p:cNvSpPr>
                <a:spLocks/>
              </p:cNvSpPr>
              <p:nvPr/>
            </p:nvSpPr>
            <p:spPr bwMode="auto">
              <a:xfrm>
                <a:off x="1004" y="2201"/>
                <a:ext cx="40" cy="22"/>
              </a:xfrm>
              <a:custGeom>
                <a:avLst/>
                <a:gdLst>
                  <a:gd name="T0" fmla="*/ 0 w 16"/>
                  <a:gd name="T1" fmla="*/ 39 h 8"/>
                  <a:gd name="T2" fmla="*/ 88 w 16"/>
                  <a:gd name="T3" fmla="*/ 61 h 8"/>
                  <a:gd name="T4" fmla="*/ 100 w 16"/>
                  <a:gd name="T5" fmla="*/ 30 h 8"/>
                  <a:gd name="T6" fmla="*/ 20 w 16"/>
                  <a:gd name="T7" fmla="*/ 17 h 8"/>
                  <a:gd name="T8" fmla="*/ 0 w 16"/>
                  <a:gd name="T9" fmla="*/ 39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0" y="5"/>
                    </a:moveTo>
                    <a:cubicBezTo>
                      <a:pt x="2" y="3"/>
                      <a:pt x="13" y="8"/>
                      <a:pt x="14" y="8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5" y="0"/>
                      <a:pt x="3" y="2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3" name="Freeform 803"/>
              <p:cNvSpPr>
                <a:spLocks/>
              </p:cNvSpPr>
              <p:nvPr/>
            </p:nvSpPr>
            <p:spPr bwMode="auto">
              <a:xfrm>
                <a:off x="989" y="2220"/>
                <a:ext cx="13" cy="45"/>
              </a:xfrm>
              <a:custGeom>
                <a:avLst/>
                <a:gdLst>
                  <a:gd name="T0" fmla="*/ 26 w 5"/>
                  <a:gd name="T1" fmla="*/ 111 h 17"/>
                  <a:gd name="T2" fmla="*/ 34 w 5"/>
                  <a:gd name="T3" fmla="*/ 56 h 17"/>
                  <a:gd name="T4" fmla="*/ 26 w 5"/>
                  <a:gd name="T5" fmla="*/ 0 h 17"/>
                  <a:gd name="T6" fmla="*/ 8 w 5"/>
                  <a:gd name="T7" fmla="*/ 13 h 17"/>
                  <a:gd name="T8" fmla="*/ 8 w 5"/>
                  <a:gd name="T9" fmla="*/ 64 h 17"/>
                  <a:gd name="T10" fmla="*/ 8 w 5"/>
                  <a:gd name="T11" fmla="*/ 119 h 17"/>
                  <a:gd name="T12" fmla="*/ 26 w 5"/>
                  <a:gd name="T13" fmla="*/ 111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17">
                    <a:moveTo>
                      <a:pt x="4" y="16"/>
                    </a:moveTo>
                    <a:cubicBezTo>
                      <a:pt x="5" y="15"/>
                      <a:pt x="5" y="11"/>
                      <a:pt x="5" y="8"/>
                    </a:cubicBezTo>
                    <a:cubicBezTo>
                      <a:pt x="5" y="5"/>
                      <a:pt x="4" y="0"/>
                      <a:pt x="4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1" y="6"/>
                      <a:pt x="1" y="9"/>
                    </a:cubicBezTo>
                    <a:cubicBezTo>
                      <a:pt x="2" y="14"/>
                      <a:pt x="2" y="17"/>
                      <a:pt x="1" y="17"/>
                    </a:cubicBezTo>
                    <a:lnTo>
                      <a:pt x="4" y="16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4" name="Freeform 804"/>
              <p:cNvSpPr>
                <a:spLocks/>
              </p:cNvSpPr>
              <p:nvPr/>
            </p:nvSpPr>
            <p:spPr bwMode="auto">
              <a:xfrm>
                <a:off x="979" y="2241"/>
                <a:ext cx="10" cy="40"/>
              </a:xfrm>
              <a:custGeom>
                <a:avLst/>
                <a:gdLst>
                  <a:gd name="T0" fmla="*/ 0 w 4"/>
                  <a:gd name="T1" fmla="*/ 107 h 15"/>
                  <a:gd name="T2" fmla="*/ 8 w 4"/>
                  <a:gd name="T3" fmla="*/ 56 h 15"/>
                  <a:gd name="T4" fmla="*/ 25 w 4"/>
                  <a:gd name="T5" fmla="*/ 0 h 15"/>
                  <a:gd name="T6" fmla="*/ 25 w 4"/>
                  <a:gd name="T7" fmla="*/ 29 h 15"/>
                  <a:gd name="T8" fmla="*/ 20 w 4"/>
                  <a:gd name="T9" fmla="*/ 85 h 15"/>
                  <a:gd name="T10" fmla="*/ 0 w 4"/>
                  <a:gd name="T11" fmla="*/ 107 h 1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15">
                    <a:moveTo>
                      <a:pt x="0" y="15"/>
                    </a:moveTo>
                    <a:cubicBezTo>
                      <a:pt x="1" y="14"/>
                      <a:pt x="1" y="12"/>
                      <a:pt x="1" y="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4" y="3"/>
                      <a:pt x="4" y="4"/>
                    </a:cubicBezTo>
                    <a:cubicBezTo>
                      <a:pt x="4" y="7"/>
                      <a:pt x="4" y="11"/>
                      <a:pt x="3" y="12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5C8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5" name="Freeform 805"/>
              <p:cNvSpPr>
                <a:spLocks/>
              </p:cNvSpPr>
              <p:nvPr/>
            </p:nvSpPr>
            <p:spPr bwMode="auto">
              <a:xfrm>
                <a:off x="989" y="2215"/>
                <a:ext cx="40" cy="26"/>
              </a:xfrm>
              <a:custGeom>
                <a:avLst/>
                <a:gdLst>
                  <a:gd name="T0" fmla="*/ 0 w 16"/>
                  <a:gd name="T1" fmla="*/ 34 h 10"/>
                  <a:gd name="T2" fmla="*/ 83 w 16"/>
                  <a:gd name="T3" fmla="*/ 68 h 10"/>
                  <a:gd name="T4" fmla="*/ 100 w 16"/>
                  <a:gd name="T5" fmla="*/ 47 h 10"/>
                  <a:gd name="T6" fmla="*/ 20 w 16"/>
                  <a:gd name="T7" fmla="*/ 13 h 10"/>
                  <a:gd name="T8" fmla="*/ 0 w 16"/>
                  <a:gd name="T9" fmla="*/ 34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0" y="5"/>
                    </a:moveTo>
                    <a:cubicBezTo>
                      <a:pt x="3" y="3"/>
                      <a:pt x="12" y="10"/>
                      <a:pt x="13" y="10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8"/>
                      <a:pt x="6" y="0"/>
                      <a:pt x="3" y="2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6" name="Freeform 806"/>
              <p:cNvSpPr>
                <a:spLocks/>
              </p:cNvSpPr>
              <p:nvPr/>
            </p:nvSpPr>
            <p:spPr bwMode="auto">
              <a:xfrm>
                <a:off x="989" y="2233"/>
                <a:ext cx="28" cy="19"/>
              </a:xfrm>
              <a:custGeom>
                <a:avLst/>
                <a:gdLst>
                  <a:gd name="T0" fmla="*/ 71 w 11"/>
                  <a:gd name="T1" fmla="*/ 30 h 7"/>
                  <a:gd name="T2" fmla="*/ 59 w 11"/>
                  <a:gd name="T3" fmla="*/ 52 h 7"/>
                  <a:gd name="T4" fmla="*/ 0 w 11"/>
                  <a:gd name="T5" fmla="*/ 22 h 7"/>
                  <a:gd name="T6" fmla="*/ 8 w 11"/>
                  <a:gd name="T7" fmla="*/ 0 h 7"/>
                  <a:gd name="T8" fmla="*/ 71 w 11"/>
                  <a:gd name="T9" fmla="*/ 3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1" y="4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8" y="7"/>
                      <a:pt x="3" y="4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5" y="0"/>
                      <a:pt x="11" y="5"/>
                      <a:pt x="11" y="4"/>
                    </a:cubicBez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7" name="Freeform 807"/>
              <p:cNvSpPr>
                <a:spLocks/>
              </p:cNvSpPr>
              <p:nvPr/>
            </p:nvSpPr>
            <p:spPr bwMode="auto">
              <a:xfrm>
                <a:off x="982" y="2249"/>
                <a:ext cx="17" cy="19"/>
              </a:xfrm>
              <a:custGeom>
                <a:avLst/>
                <a:gdLst>
                  <a:gd name="T0" fmla="*/ 41 w 7"/>
                  <a:gd name="T1" fmla="*/ 38 h 7"/>
                  <a:gd name="T2" fmla="*/ 24 w 7"/>
                  <a:gd name="T3" fmla="*/ 52 h 7"/>
                  <a:gd name="T4" fmla="*/ 0 w 7"/>
                  <a:gd name="T5" fmla="*/ 30 h 7"/>
                  <a:gd name="T6" fmla="*/ 12 w 7"/>
                  <a:gd name="T7" fmla="*/ 0 h 7"/>
                  <a:gd name="T8" fmla="*/ 41 w 7"/>
                  <a:gd name="T9" fmla="*/ 38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7" y="5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2" y="6"/>
                      <a:pt x="0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3"/>
                      <a:pt x="7" y="5"/>
                      <a:pt x="7" y="5"/>
                    </a:cubicBez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808"/>
            <p:cNvGrpSpPr>
              <a:grpSpLocks/>
            </p:cNvGrpSpPr>
            <p:nvPr/>
          </p:nvGrpSpPr>
          <p:grpSpPr bwMode="auto">
            <a:xfrm>
              <a:off x="839" y="1441"/>
              <a:ext cx="968" cy="1080"/>
              <a:chOff x="839" y="1441"/>
              <a:chExt cx="968" cy="1080"/>
            </a:xfrm>
          </p:grpSpPr>
          <p:sp>
            <p:nvSpPr>
              <p:cNvPr id="848" name="Freeform 809"/>
              <p:cNvSpPr>
                <a:spLocks/>
              </p:cNvSpPr>
              <p:nvPr/>
            </p:nvSpPr>
            <p:spPr bwMode="auto">
              <a:xfrm>
                <a:off x="1032" y="2180"/>
                <a:ext cx="27" cy="5"/>
              </a:xfrm>
              <a:custGeom>
                <a:avLst/>
                <a:gdLst>
                  <a:gd name="T0" fmla="*/ 0 w 11"/>
                  <a:gd name="T1" fmla="*/ 0 h 2"/>
                  <a:gd name="T2" fmla="*/ 42 w 11"/>
                  <a:gd name="T3" fmla="*/ 13 h 2"/>
                  <a:gd name="T4" fmla="*/ 66 w 11"/>
                  <a:gd name="T5" fmla="*/ 13 h 2"/>
                  <a:gd name="T6" fmla="*/ 66 w 11"/>
                  <a:gd name="T7" fmla="*/ 13 h 2"/>
                  <a:gd name="T8" fmla="*/ 37 w 11"/>
                  <a:gd name="T9" fmla="*/ 0 h 2"/>
                  <a:gd name="T10" fmla="*/ 0 w 11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2">
                    <a:moveTo>
                      <a:pt x="0" y="0"/>
                    </a:moveTo>
                    <a:cubicBezTo>
                      <a:pt x="2" y="0"/>
                      <a:pt x="5" y="1"/>
                      <a:pt x="7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8" y="1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9" name="Freeform 810"/>
              <p:cNvSpPr>
                <a:spLocks/>
              </p:cNvSpPr>
              <p:nvPr/>
            </p:nvSpPr>
            <p:spPr bwMode="auto">
              <a:xfrm>
                <a:off x="1022" y="2196"/>
                <a:ext cx="25" cy="11"/>
              </a:xfrm>
              <a:custGeom>
                <a:avLst/>
                <a:gdLst>
                  <a:gd name="T0" fmla="*/ 0 w 10"/>
                  <a:gd name="T1" fmla="*/ 8 h 4"/>
                  <a:gd name="T2" fmla="*/ 45 w 10"/>
                  <a:gd name="T3" fmla="*/ 17 h 4"/>
                  <a:gd name="T4" fmla="*/ 63 w 10"/>
                  <a:gd name="T5" fmla="*/ 30 h 4"/>
                  <a:gd name="T6" fmla="*/ 63 w 10"/>
                  <a:gd name="T7" fmla="*/ 30 h 4"/>
                  <a:gd name="T8" fmla="*/ 33 w 10"/>
                  <a:gd name="T9" fmla="*/ 8 h 4"/>
                  <a:gd name="T10" fmla="*/ 0 w 10"/>
                  <a:gd name="T11" fmla="*/ 8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4">
                    <a:moveTo>
                      <a:pt x="0" y="1"/>
                    </a:moveTo>
                    <a:cubicBezTo>
                      <a:pt x="2" y="1"/>
                      <a:pt x="4" y="2"/>
                      <a:pt x="7" y="2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7" y="2"/>
                      <a:pt x="5" y="1"/>
                    </a:cubicBezTo>
                    <a:cubicBezTo>
                      <a:pt x="3" y="0"/>
                      <a:pt x="2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0" name="Freeform 811"/>
              <p:cNvSpPr>
                <a:spLocks/>
              </p:cNvSpPr>
              <p:nvPr/>
            </p:nvSpPr>
            <p:spPr bwMode="auto">
              <a:xfrm>
                <a:off x="1012" y="2209"/>
                <a:ext cx="25" cy="8"/>
              </a:xfrm>
              <a:custGeom>
                <a:avLst/>
                <a:gdLst>
                  <a:gd name="T0" fmla="*/ 0 w 10"/>
                  <a:gd name="T1" fmla="*/ 0 h 3"/>
                  <a:gd name="T2" fmla="*/ 45 w 10"/>
                  <a:gd name="T3" fmla="*/ 13 h 3"/>
                  <a:gd name="T4" fmla="*/ 63 w 10"/>
                  <a:gd name="T5" fmla="*/ 21 h 3"/>
                  <a:gd name="T6" fmla="*/ 63 w 10"/>
                  <a:gd name="T7" fmla="*/ 21 h 3"/>
                  <a:gd name="T8" fmla="*/ 33 w 10"/>
                  <a:gd name="T9" fmla="*/ 8 h 3"/>
                  <a:gd name="T10" fmla="*/ 0 w 10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2" y="1"/>
                      <a:pt x="5" y="2"/>
                      <a:pt x="7" y="2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7" y="2"/>
                      <a:pt x="5" y="1"/>
                    </a:cubicBezTo>
                    <a:cubicBezTo>
                      <a:pt x="3" y="0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1" name="Freeform 812"/>
              <p:cNvSpPr>
                <a:spLocks/>
              </p:cNvSpPr>
              <p:nvPr/>
            </p:nvSpPr>
            <p:spPr bwMode="auto">
              <a:xfrm>
                <a:off x="997" y="2225"/>
                <a:ext cx="22" cy="14"/>
              </a:xfrm>
              <a:custGeom>
                <a:avLst/>
                <a:gdLst>
                  <a:gd name="T0" fmla="*/ 0 w 9"/>
                  <a:gd name="T1" fmla="*/ 0 h 5"/>
                  <a:gd name="T2" fmla="*/ 37 w 9"/>
                  <a:gd name="T3" fmla="*/ 22 h 5"/>
                  <a:gd name="T4" fmla="*/ 54 w 9"/>
                  <a:gd name="T5" fmla="*/ 39 h 5"/>
                  <a:gd name="T6" fmla="*/ 54 w 9"/>
                  <a:gd name="T7" fmla="*/ 39 h 5"/>
                  <a:gd name="T8" fmla="*/ 29 w 9"/>
                  <a:gd name="T9" fmla="*/ 8 h 5"/>
                  <a:gd name="T10" fmla="*/ 0 w 9"/>
                  <a:gd name="T11" fmla="*/ 0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0" y="0"/>
                    </a:moveTo>
                    <a:cubicBezTo>
                      <a:pt x="2" y="0"/>
                      <a:pt x="4" y="2"/>
                      <a:pt x="6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7" y="3"/>
                      <a:pt x="5" y="1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2" name="Freeform 813"/>
              <p:cNvSpPr>
                <a:spLocks/>
              </p:cNvSpPr>
              <p:nvPr/>
            </p:nvSpPr>
            <p:spPr bwMode="auto">
              <a:xfrm>
                <a:off x="984" y="2236"/>
                <a:ext cx="25" cy="13"/>
              </a:xfrm>
              <a:custGeom>
                <a:avLst/>
                <a:gdLst>
                  <a:gd name="T0" fmla="*/ 0 w 10"/>
                  <a:gd name="T1" fmla="*/ 0 h 5"/>
                  <a:gd name="T2" fmla="*/ 45 w 10"/>
                  <a:gd name="T3" fmla="*/ 21 h 5"/>
                  <a:gd name="T4" fmla="*/ 63 w 10"/>
                  <a:gd name="T5" fmla="*/ 34 h 5"/>
                  <a:gd name="T6" fmla="*/ 63 w 10"/>
                  <a:gd name="T7" fmla="*/ 34 h 5"/>
                  <a:gd name="T8" fmla="*/ 33 w 10"/>
                  <a:gd name="T9" fmla="*/ 13 h 5"/>
                  <a:gd name="T10" fmla="*/ 0 w 10"/>
                  <a:gd name="T11" fmla="*/ 0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5">
                    <a:moveTo>
                      <a:pt x="0" y="0"/>
                    </a:moveTo>
                    <a:cubicBezTo>
                      <a:pt x="2" y="1"/>
                      <a:pt x="5" y="2"/>
                      <a:pt x="7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7" y="3"/>
                      <a:pt x="5" y="2"/>
                    </a:cubicBezTo>
                    <a:cubicBezTo>
                      <a:pt x="4" y="1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3" name="Freeform 814"/>
              <p:cNvSpPr>
                <a:spLocks/>
              </p:cNvSpPr>
              <p:nvPr/>
            </p:nvSpPr>
            <p:spPr bwMode="auto">
              <a:xfrm>
                <a:off x="1039" y="2167"/>
                <a:ext cx="28" cy="5"/>
              </a:xfrm>
              <a:custGeom>
                <a:avLst/>
                <a:gdLst>
                  <a:gd name="T0" fmla="*/ 0 w 11"/>
                  <a:gd name="T1" fmla="*/ 0 h 2"/>
                  <a:gd name="T2" fmla="*/ 51 w 11"/>
                  <a:gd name="T3" fmla="*/ 8 h 2"/>
                  <a:gd name="T4" fmla="*/ 71 w 11"/>
                  <a:gd name="T5" fmla="*/ 13 h 2"/>
                  <a:gd name="T6" fmla="*/ 71 w 11"/>
                  <a:gd name="T7" fmla="*/ 13 h 2"/>
                  <a:gd name="T8" fmla="*/ 38 w 11"/>
                  <a:gd name="T9" fmla="*/ 0 h 2"/>
                  <a:gd name="T10" fmla="*/ 0 w 11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2">
                    <a:moveTo>
                      <a:pt x="0" y="0"/>
                    </a:moveTo>
                    <a:cubicBezTo>
                      <a:pt x="2" y="0"/>
                      <a:pt x="5" y="1"/>
                      <a:pt x="8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8" y="1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4" name="Freeform 815"/>
              <p:cNvSpPr>
                <a:spLocks/>
              </p:cNvSpPr>
              <p:nvPr/>
            </p:nvSpPr>
            <p:spPr bwMode="auto">
              <a:xfrm>
                <a:off x="1052" y="2145"/>
                <a:ext cx="27" cy="6"/>
              </a:xfrm>
              <a:custGeom>
                <a:avLst/>
                <a:gdLst>
                  <a:gd name="T0" fmla="*/ 0 w 11"/>
                  <a:gd name="T1" fmla="*/ 0 h 2"/>
                  <a:gd name="T2" fmla="*/ 42 w 11"/>
                  <a:gd name="T3" fmla="*/ 9 h 2"/>
                  <a:gd name="T4" fmla="*/ 66 w 11"/>
                  <a:gd name="T5" fmla="*/ 18 h 2"/>
                  <a:gd name="T6" fmla="*/ 66 w 11"/>
                  <a:gd name="T7" fmla="*/ 18 h 2"/>
                  <a:gd name="T8" fmla="*/ 29 w 11"/>
                  <a:gd name="T9" fmla="*/ 0 h 2"/>
                  <a:gd name="T10" fmla="*/ 0 w 11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2">
                    <a:moveTo>
                      <a:pt x="0" y="0"/>
                    </a:moveTo>
                    <a:cubicBezTo>
                      <a:pt x="2" y="0"/>
                      <a:pt x="5" y="1"/>
                      <a:pt x="7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8" y="1"/>
                      <a:pt x="5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5" name="Freeform 816"/>
              <p:cNvSpPr>
                <a:spLocks/>
              </p:cNvSpPr>
              <p:nvPr/>
            </p:nvSpPr>
            <p:spPr bwMode="auto">
              <a:xfrm>
                <a:off x="1057" y="2129"/>
                <a:ext cx="27" cy="6"/>
              </a:xfrm>
              <a:custGeom>
                <a:avLst/>
                <a:gdLst>
                  <a:gd name="T0" fmla="*/ 0 w 11"/>
                  <a:gd name="T1" fmla="*/ 9 h 2"/>
                  <a:gd name="T2" fmla="*/ 49 w 11"/>
                  <a:gd name="T3" fmla="*/ 18 h 2"/>
                  <a:gd name="T4" fmla="*/ 66 w 11"/>
                  <a:gd name="T5" fmla="*/ 18 h 2"/>
                  <a:gd name="T6" fmla="*/ 66 w 11"/>
                  <a:gd name="T7" fmla="*/ 18 h 2"/>
                  <a:gd name="T8" fmla="*/ 37 w 11"/>
                  <a:gd name="T9" fmla="*/ 9 h 2"/>
                  <a:gd name="T10" fmla="*/ 0 w 11"/>
                  <a:gd name="T11" fmla="*/ 9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2">
                    <a:moveTo>
                      <a:pt x="0" y="1"/>
                    </a:moveTo>
                    <a:cubicBezTo>
                      <a:pt x="2" y="0"/>
                      <a:pt x="5" y="1"/>
                      <a:pt x="8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8" y="1"/>
                      <a:pt x="6" y="1"/>
                    </a:cubicBezTo>
                    <a:cubicBezTo>
                      <a:pt x="4" y="0"/>
                      <a:pt x="2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6" name="Freeform 817"/>
              <p:cNvSpPr>
                <a:spLocks/>
              </p:cNvSpPr>
              <p:nvPr/>
            </p:nvSpPr>
            <p:spPr bwMode="auto">
              <a:xfrm>
                <a:off x="1069" y="2108"/>
                <a:ext cx="28" cy="5"/>
              </a:xfrm>
              <a:custGeom>
                <a:avLst/>
                <a:gdLst>
                  <a:gd name="T0" fmla="*/ 0 w 11"/>
                  <a:gd name="T1" fmla="*/ 13 h 2"/>
                  <a:gd name="T2" fmla="*/ 46 w 11"/>
                  <a:gd name="T3" fmla="*/ 8 h 2"/>
                  <a:gd name="T4" fmla="*/ 71 w 11"/>
                  <a:gd name="T5" fmla="*/ 8 h 2"/>
                  <a:gd name="T6" fmla="*/ 71 w 11"/>
                  <a:gd name="T7" fmla="*/ 8 h 2"/>
                  <a:gd name="T8" fmla="*/ 33 w 11"/>
                  <a:gd name="T9" fmla="*/ 8 h 2"/>
                  <a:gd name="T10" fmla="*/ 0 w 11"/>
                  <a:gd name="T11" fmla="*/ 13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cubicBezTo>
                      <a:pt x="2" y="1"/>
                      <a:pt x="5" y="1"/>
                      <a:pt x="7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8" y="1"/>
                      <a:pt x="5" y="1"/>
                    </a:cubicBezTo>
                    <a:cubicBezTo>
                      <a:pt x="3" y="0"/>
                      <a:pt x="2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7" name="Freeform 818"/>
              <p:cNvSpPr>
                <a:spLocks/>
              </p:cNvSpPr>
              <p:nvPr/>
            </p:nvSpPr>
            <p:spPr bwMode="auto">
              <a:xfrm>
                <a:off x="1069" y="2084"/>
                <a:ext cx="40" cy="19"/>
              </a:xfrm>
              <a:custGeom>
                <a:avLst/>
                <a:gdLst>
                  <a:gd name="T0" fmla="*/ 0 w 16"/>
                  <a:gd name="T1" fmla="*/ 43 h 7"/>
                  <a:gd name="T2" fmla="*/ 88 w 16"/>
                  <a:gd name="T3" fmla="*/ 43 h 7"/>
                  <a:gd name="T4" fmla="*/ 100 w 16"/>
                  <a:gd name="T5" fmla="*/ 8 h 7"/>
                  <a:gd name="T6" fmla="*/ 8 w 16"/>
                  <a:gd name="T7" fmla="*/ 22 h 7"/>
                  <a:gd name="T8" fmla="*/ 0 w 16"/>
                  <a:gd name="T9" fmla="*/ 43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7">
                    <a:moveTo>
                      <a:pt x="0" y="6"/>
                    </a:moveTo>
                    <a:cubicBezTo>
                      <a:pt x="1" y="4"/>
                      <a:pt x="14" y="7"/>
                      <a:pt x="14" y="6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2"/>
                      <a:pt x="3" y="0"/>
                      <a:pt x="1" y="3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B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8" name="Freeform 819"/>
              <p:cNvSpPr>
                <a:spLocks/>
              </p:cNvSpPr>
              <p:nvPr/>
            </p:nvSpPr>
            <p:spPr bwMode="auto">
              <a:xfrm>
                <a:off x="1074" y="2095"/>
                <a:ext cx="28" cy="2"/>
              </a:xfrm>
              <a:custGeom>
                <a:avLst/>
                <a:gdLst>
                  <a:gd name="T0" fmla="*/ 0 w 11"/>
                  <a:gd name="T1" fmla="*/ 4 h 1"/>
                  <a:gd name="T2" fmla="*/ 46 w 11"/>
                  <a:gd name="T3" fmla="*/ 4 h 1"/>
                  <a:gd name="T4" fmla="*/ 71 w 11"/>
                  <a:gd name="T5" fmla="*/ 4 h 1"/>
                  <a:gd name="T6" fmla="*/ 71 w 11"/>
                  <a:gd name="T7" fmla="*/ 4 h 1"/>
                  <a:gd name="T8" fmla="*/ 33 w 11"/>
                  <a:gd name="T9" fmla="*/ 0 h 1"/>
                  <a:gd name="T10" fmla="*/ 0 w 11"/>
                  <a:gd name="T11" fmla="*/ 4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">
                    <a:moveTo>
                      <a:pt x="0" y="1"/>
                    </a:moveTo>
                    <a:cubicBezTo>
                      <a:pt x="2" y="0"/>
                      <a:pt x="5" y="1"/>
                      <a:pt x="7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8" y="0"/>
                      <a:pt x="5" y="0"/>
                    </a:cubicBezTo>
                    <a:cubicBezTo>
                      <a:pt x="3" y="0"/>
                      <a:pt x="2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9" name="Oval 820"/>
              <p:cNvSpPr>
                <a:spLocks noChangeArrowheads="1"/>
              </p:cNvSpPr>
              <p:nvPr/>
            </p:nvSpPr>
            <p:spPr bwMode="auto">
              <a:xfrm>
                <a:off x="844" y="1772"/>
                <a:ext cx="93" cy="99"/>
              </a:xfrm>
              <a:prstGeom prst="ellipse">
                <a:avLst/>
              </a:prstGeom>
              <a:solidFill>
                <a:srgbClr val="FBE8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0" name="Oval 821"/>
              <p:cNvSpPr>
                <a:spLocks noChangeArrowheads="1"/>
              </p:cNvSpPr>
              <p:nvPr/>
            </p:nvSpPr>
            <p:spPr bwMode="auto">
              <a:xfrm>
                <a:off x="867" y="1799"/>
                <a:ext cx="17" cy="16"/>
              </a:xfrm>
              <a:prstGeom prst="ellipse">
                <a:avLst/>
              </a:prstGeom>
              <a:solidFill>
                <a:srgbClr val="FEF9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1" name="Freeform 822"/>
              <p:cNvSpPr>
                <a:spLocks/>
              </p:cNvSpPr>
              <p:nvPr/>
            </p:nvSpPr>
            <p:spPr bwMode="auto">
              <a:xfrm>
                <a:off x="854" y="1788"/>
                <a:ext cx="78" cy="77"/>
              </a:xfrm>
              <a:custGeom>
                <a:avLst/>
                <a:gdLst>
                  <a:gd name="T0" fmla="*/ 0 w 31"/>
                  <a:gd name="T1" fmla="*/ 141 h 29"/>
                  <a:gd name="T2" fmla="*/ 75 w 31"/>
                  <a:gd name="T3" fmla="*/ 175 h 29"/>
                  <a:gd name="T4" fmla="*/ 176 w 31"/>
                  <a:gd name="T5" fmla="*/ 56 h 29"/>
                  <a:gd name="T6" fmla="*/ 159 w 31"/>
                  <a:gd name="T7" fmla="*/ 0 h 29"/>
                  <a:gd name="T8" fmla="*/ 196 w 31"/>
                  <a:gd name="T9" fmla="*/ 85 h 29"/>
                  <a:gd name="T10" fmla="*/ 88 w 31"/>
                  <a:gd name="T11" fmla="*/ 204 h 29"/>
                  <a:gd name="T12" fmla="*/ 0 w 31"/>
                  <a:gd name="T13" fmla="*/ 141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9">
                    <a:moveTo>
                      <a:pt x="0" y="20"/>
                    </a:moveTo>
                    <a:cubicBezTo>
                      <a:pt x="5" y="24"/>
                      <a:pt x="7" y="25"/>
                      <a:pt x="12" y="25"/>
                    </a:cubicBezTo>
                    <a:cubicBezTo>
                      <a:pt x="23" y="25"/>
                      <a:pt x="28" y="17"/>
                      <a:pt x="28" y="8"/>
                    </a:cubicBezTo>
                    <a:cubicBezTo>
                      <a:pt x="28" y="6"/>
                      <a:pt x="26" y="3"/>
                      <a:pt x="25" y="0"/>
                    </a:cubicBezTo>
                    <a:cubicBezTo>
                      <a:pt x="28" y="3"/>
                      <a:pt x="31" y="8"/>
                      <a:pt x="31" y="12"/>
                    </a:cubicBezTo>
                    <a:cubicBezTo>
                      <a:pt x="31" y="21"/>
                      <a:pt x="23" y="29"/>
                      <a:pt x="14" y="29"/>
                    </a:cubicBezTo>
                    <a:cubicBezTo>
                      <a:pt x="8" y="29"/>
                      <a:pt x="2" y="25"/>
                      <a:pt x="0" y="2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2" name="Oval 823"/>
              <p:cNvSpPr>
                <a:spLocks noChangeArrowheads="1"/>
              </p:cNvSpPr>
              <p:nvPr/>
            </p:nvSpPr>
            <p:spPr bwMode="auto">
              <a:xfrm>
                <a:off x="844" y="1884"/>
                <a:ext cx="93" cy="96"/>
              </a:xfrm>
              <a:prstGeom prst="ellipse">
                <a:avLst/>
              </a:prstGeom>
              <a:solidFill>
                <a:srgbClr val="FBE8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3" name="Oval 824"/>
              <p:cNvSpPr>
                <a:spLocks noChangeArrowheads="1"/>
              </p:cNvSpPr>
              <p:nvPr/>
            </p:nvSpPr>
            <p:spPr bwMode="auto">
              <a:xfrm>
                <a:off x="867" y="1908"/>
                <a:ext cx="17" cy="19"/>
              </a:xfrm>
              <a:prstGeom prst="ellipse">
                <a:avLst/>
              </a:prstGeom>
              <a:solidFill>
                <a:srgbClr val="FEF9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4" name="Freeform 825"/>
              <p:cNvSpPr>
                <a:spLocks/>
              </p:cNvSpPr>
              <p:nvPr/>
            </p:nvSpPr>
            <p:spPr bwMode="auto">
              <a:xfrm>
                <a:off x="854" y="1900"/>
                <a:ext cx="78" cy="75"/>
              </a:xfrm>
              <a:custGeom>
                <a:avLst/>
                <a:gdLst>
                  <a:gd name="T0" fmla="*/ 0 w 31"/>
                  <a:gd name="T1" fmla="*/ 137 h 28"/>
                  <a:gd name="T2" fmla="*/ 75 w 31"/>
                  <a:gd name="T3" fmla="*/ 171 h 28"/>
                  <a:gd name="T4" fmla="*/ 176 w 31"/>
                  <a:gd name="T5" fmla="*/ 56 h 28"/>
                  <a:gd name="T6" fmla="*/ 159 w 31"/>
                  <a:gd name="T7" fmla="*/ 0 h 28"/>
                  <a:gd name="T8" fmla="*/ 196 w 31"/>
                  <a:gd name="T9" fmla="*/ 86 h 28"/>
                  <a:gd name="T10" fmla="*/ 88 w 31"/>
                  <a:gd name="T11" fmla="*/ 201 h 28"/>
                  <a:gd name="T12" fmla="*/ 0 w 31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5" y="24"/>
                      <a:pt x="7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5"/>
                      <a:pt x="26" y="2"/>
                      <a:pt x="25" y="0"/>
                    </a:cubicBezTo>
                    <a:cubicBezTo>
                      <a:pt x="28" y="3"/>
                      <a:pt x="31" y="7"/>
                      <a:pt x="31" y="12"/>
                    </a:cubicBezTo>
                    <a:cubicBezTo>
                      <a:pt x="31" y="21"/>
                      <a:pt x="23" y="28"/>
                      <a:pt x="14" y="28"/>
                    </a:cubicBezTo>
                    <a:cubicBezTo>
                      <a:pt x="8" y="28"/>
                      <a:pt x="2" y="24"/>
                      <a:pt x="0" y="19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5" name="Oval 826"/>
              <p:cNvSpPr>
                <a:spLocks noChangeArrowheads="1"/>
              </p:cNvSpPr>
              <p:nvPr/>
            </p:nvSpPr>
            <p:spPr bwMode="auto">
              <a:xfrm>
                <a:off x="844" y="1985"/>
                <a:ext cx="93" cy="99"/>
              </a:xfrm>
              <a:prstGeom prst="ellipse">
                <a:avLst/>
              </a:prstGeom>
              <a:solidFill>
                <a:srgbClr val="FBE8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6" name="Oval 827"/>
              <p:cNvSpPr>
                <a:spLocks noChangeArrowheads="1"/>
              </p:cNvSpPr>
              <p:nvPr/>
            </p:nvSpPr>
            <p:spPr bwMode="auto">
              <a:xfrm>
                <a:off x="867" y="2012"/>
                <a:ext cx="17" cy="16"/>
              </a:xfrm>
              <a:prstGeom prst="ellipse">
                <a:avLst/>
              </a:prstGeom>
              <a:solidFill>
                <a:srgbClr val="FEF9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7" name="Freeform 828"/>
              <p:cNvSpPr>
                <a:spLocks/>
              </p:cNvSpPr>
              <p:nvPr/>
            </p:nvSpPr>
            <p:spPr bwMode="auto">
              <a:xfrm>
                <a:off x="854" y="2001"/>
                <a:ext cx="78" cy="78"/>
              </a:xfrm>
              <a:custGeom>
                <a:avLst/>
                <a:gdLst>
                  <a:gd name="T0" fmla="*/ 0 w 31"/>
                  <a:gd name="T1" fmla="*/ 145 h 29"/>
                  <a:gd name="T2" fmla="*/ 75 w 31"/>
                  <a:gd name="T3" fmla="*/ 180 h 29"/>
                  <a:gd name="T4" fmla="*/ 176 w 31"/>
                  <a:gd name="T5" fmla="*/ 59 h 29"/>
                  <a:gd name="T6" fmla="*/ 159 w 31"/>
                  <a:gd name="T7" fmla="*/ 0 h 29"/>
                  <a:gd name="T8" fmla="*/ 196 w 31"/>
                  <a:gd name="T9" fmla="*/ 94 h 29"/>
                  <a:gd name="T10" fmla="*/ 88 w 31"/>
                  <a:gd name="T11" fmla="*/ 210 h 29"/>
                  <a:gd name="T12" fmla="*/ 0 w 31"/>
                  <a:gd name="T13" fmla="*/ 145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9">
                    <a:moveTo>
                      <a:pt x="0" y="20"/>
                    </a:moveTo>
                    <a:cubicBezTo>
                      <a:pt x="5" y="24"/>
                      <a:pt x="7" y="25"/>
                      <a:pt x="12" y="25"/>
                    </a:cubicBezTo>
                    <a:cubicBezTo>
                      <a:pt x="23" y="25"/>
                      <a:pt x="28" y="17"/>
                      <a:pt x="28" y="8"/>
                    </a:cubicBezTo>
                    <a:cubicBezTo>
                      <a:pt x="28" y="6"/>
                      <a:pt x="26" y="3"/>
                      <a:pt x="25" y="0"/>
                    </a:cubicBezTo>
                    <a:cubicBezTo>
                      <a:pt x="28" y="3"/>
                      <a:pt x="31" y="8"/>
                      <a:pt x="31" y="13"/>
                    </a:cubicBezTo>
                    <a:cubicBezTo>
                      <a:pt x="31" y="22"/>
                      <a:pt x="23" y="29"/>
                      <a:pt x="14" y="29"/>
                    </a:cubicBezTo>
                    <a:cubicBezTo>
                      <a:pt x="8" y="29"/>
                      <a:pt x="2" y="25"/>
                      <a:pt x="0" y="2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8" name="Oval 829"/>
              <p:cNvSpPr>
                <a:spLocks noChangeArrowheads="1"/>
              </p:cNvSpPr>
              <p:nvPr/>
            </p:nvSpPr>
            <p:spPr bwMode="auto">
              <a:xfrm>
                <a:off x="844" y="2092"/>
                <a:ext cx="93" cy="96"/>
              </a:xfrm>
              <a:prstGeom prst="ellipse">
                <a:avLst/>
              </a:prstGeom>
              <a:solidFill>
                <a:srgbClr val="FBE8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9" name="Oval 830"/>
              <p:cNvSpPr>
                <a:spLocks noChangeArrowheads="1"/>
              </p:cNvSpPr>
              <p:nvPr/>
            </p:nvSpPr>
            <p:spPr bwMode="auto">
              <a:xfrm>
                <a:off x="867" y="2116"/>
                <a:ext cx="17" cy="19"/>
              </a:xfrm>
              <a:prstGeom prst="ellipse">
                <a:avLst/>
              </a:prstGeom>
              <a:solidFill>
                <a:srgbClr val="FEF9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" name="Freeform 831"/>
              <p:cNvSpPr>
                <a:spLocks/>
              </p:cNvSpPr>
              <p:nvPr/>
            </p:nvSpPr>
            <p:spPr bwMode="auto">
              <a:xfrm>
                <a:off x="854" y="2108"/>
                <a:ext cx="78" cy="75"/>
              </a:xfrm>
              <a:custGeom>
                <a:avLst/>
                <a:gdLst>
                  <a:gd name="T0" fmla="*/ 0 w 31"/>
                  <a:gd name="T1" fmla="*/ 137 h 28"/>
                  <a:gd name="T2" fmla="*/ 75 w 31"/>
                  <a:gd name="T3" fmla="*/ 171 h 28"/>
                  <a:gd name="T4" fmla="*/ 176 w 31"/>
                  <a:gd name="T5" fmla="*/ 56 h 28"/>
                  <a:gd name="T6" fmla="*/ 159 w 31"/>
                  <a:gd name="T7" fmla="*/ 0 h 28"/>
                  <a:gd name="T8" fmla="*/ 196 w 31"/>
                  <a:gd name="T9" fmla="*/ 86 h 28"/>
                  <a:gd name="T10" fmla="*/ 88 w 31"/>
                  <a:gd name="T11" fmla="*/ 201 h 28"/>
                  <a:gd name="T12" fmla="*/ 0 w 31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5" y="24"/>
                      <a:pt x="7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5"/>
                      <a:pt x="26" y="2"/>
                      <a:pt x="25" y="0"/>
                    </a:cubicBezTo>
                    <a:cubicBezTo>
                      <a:pt x="28" y="3"/>
                      <a:pt x="31" y="7"/>
                      <a:pt x="31" y="12"/>
                    </a:cubicBezTo>
                    <a:cubicBezTo>
                      <a:pt x="31" y="21"/>
                      <a:pt x="23" y="28"/>
                      <a:pt x="14" y="28"/>
                    </a:cubicBezTo>
                    <a:cubicBezTo>
                      <a:pt x="8" y="28"/>
                      <a:pt x="2" y="25"/>
                      <a:pt x="0" y="19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1" name="Oval 832"/>
              <p:cNvSpPr>
                <a:spLocks noChangeArrowheads="1"/>
              </p:cNvSpPr>
              <p:nvPr/>
            </p:nvSpPr>
            <p:spPr bwMode="auto">
              <a:xfrm>
                <a:off x="884" y="1828"/>
                <a:ext cx="90" cy="96"/>
              </a:xfrm>
              <a:prstGeom prst="ellipse">
                <a:avLst/>
              </a:prstGeom>
              <a:solidFill>
                <a:srgbClr val="FBE8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2" name="Oval 833"/>
              <p:cNvSpPr>
                <a:spLocks noChangeArrowheads="1"/>
              </p:cNvSpPr>
              <p:nvPr/>
            </p:nvSpPr>
            <p:spPr bwMode="auto">
              <a:xfrm>
                <a:off x="907" y="1852"/>
                <a:ext cx="15" cy="19"/>
              </a:xfrm>
              <a:prstGeom prst="ellipse">
                <a:avLst/>
              </a:prstGeom>
              <a:solidFill>
                <a:srgbClr val="FEF9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3" name="Freeform 834"/>
              <p:cNvSpPr>
                <a:spLocks/>
              </p:cNvSpPr>
              <p:nvPr/>
            </p:nvSpPr>
            <p:spPr bwMode="auto">
              <a:xfrm>
                <a:off x="892" y="1844"/>
                <a:ext cx="77" cy="75"/>
              </a:xfrm>
              <a:custGeom>
                <a:avLst/>
                <a:gdLst>
                  <a:gd name="T0" fmla="*/ 0 w 31"/>
                  <a:gd name="T1" fmla="*/ 137 h 28"/>
                  <a:gd name="T2" fmla="*/ 75 w 31"/>
                  <a:gd name="T3" fmla="*/ 171 h 28"/>
                  <a:gd name="T4" fmla="*/ 174 w 31"/>
                  <a:gd name="T5" fmla="*/ 56 h 28"/>
                  <a:gd name="T6" fmla="*/ 161 w 31"/>
                  <a:gd name="T7" fmla="*/ 0 h 28"/>
                  <a:gd name="T8" fmla="*/ 191 w 31"/>
                  <a:gd name="T9" fmla="*/ 86 h 28"/>
                  <a:gd name="T10" fmla="*/ 92 w 31"/>
                  <a:gd name="T11" fmla="*/ 201 h 28"/>
                  <a:gd name="T12" fmla="*/ 0 w 31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6" y="24"/>
                      <a:pt x="8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5"/>
                      <a:pt x="27" y="2"/>
                      <a:pt x="26" y="0"/>
                    </a:cubicBezTo>
                    <a:cubicBezTo>
                      <a:pt x="29" y="3"/>
                      <a:pt x="31" y="7"/>
                      <a:pt x="31" y="12"/>
                    </a:cubicBezTo>
                    <a:cubicBezTo>
                      <a:pt x="31" y="21"/>
                      <a:pt x="24" y="28"/>
                      <a:pt x="15" y="28"/>
                    </a:cubicBezTo>
                    <a:cubicBezTo>
                      <a:pt x="9" y="28"/>
                      <a:pt x="3" y="25"/>
                      <a:pt x="0" y="19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4" name="Oval 835"/>
              <p:cNvSpPr>
                <a:spLocks noChangeArrowheads="1"/>
              </p:cNvSpPr>
              <p:nvPr/>
            </p:nvSpPr>
            <p:spPr bwMode="auto">
              <a:xfrm>
                <a:off x="884" y="1932"/>
                <a:ext cx="90" cy="99"/>
              </a:xfrm>
              <a:prstGeom prst="ellipse">
                <a:avLst/>
              </a:prstGeom>
              <a:solidFill>
                <a:srgbClr val="FBE8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5" name="Oval 836"/>
              <p:cNvSpPr>
                <a:spLocks noChangeArrowheads="1"/>
              </p:cNvSpPr>
              <p:nvPr/>
            </p:nvSpPr>
            <p:spPr bwMode="auto">
              <a:xfrm>
                <a:off x="907" y="1959"/>
                <a:ext cx="15" cy="16"/>
              </a:xfrm>
              <a:prstGeom prst="ellipse">
                <a:avLst/>
              </a:prstGeom>
              <a:solidFill>
                <a:srgbClr val="FEF9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6" name="Freeform 837"/>
              <p:cNvSpPr>
                <a:spLocks/>
              </p:cNvSpPr>
              <p:nvPr/>
            </p:nvSpPr>
            <p:spPr bwMode="auto">
              <a:xfrm>
                <a:off x="892" y="1951"/>
                <a:ext cx="77" cy="74"/>
              </a:xfrm>
              <a:custGeom>
                <a:avLst/>
                <a:gdLst>
                  <a:gd name="T0" fmla="*/ 0 w 31"/>
                  <a:gd name="T1" fmla="*/ 132 h 28"/>
                  <a:gd name="T2" fmla="*/ 75 w 31"/>
                  <a:gd name="T3" fmla="*/ 167 h 28"/>
                  <a:gd name="T4" fmla="*/ 174 w 31"/>
                  <a:gd name="T5" fmla="*/ 50 h 28"/>
                  <a:gd name="T6" fmla="*/ 161 w 31"/>
                  <a:gd name="T7" fmla="*/ 0 h 28"/>
                  <a:gd name="T8" fmla="*/ 191 w 31"/>
                  <a:gd name="T9" fmla="*/ 85 h 28"/>
                  <a:gd name="T10" fmla="*/ 92 w 31"/>
                  <a:gd name="T11" fmla="*/ 196 h 28"/>
                  <a:gd name="T12" fmla="*/ 0 w 31"/>
                  <a:gd name="T13" fmla="*/ 132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6" y="24"/>
                      <a:pt x="8" y="24"/>
                      <a:pt x="12" y="24"/>
                    </a:cubicBezTo>
                    <a:cubicBezTo>
                      <a:pt x="23" y="24"/>
                      <a:pt x="28" y="16"/>
                      <a:pt x="28" y="7"/>
                    </a:cubicBezTo>
                    <a:cubicBezTo>
                      <a:pt x="28" y="5"/>
                      <a:pt x="27" y="2"/>
                      <a:pt x="26" y="0"/>
                    </a:cubicBezTo>
                    <a:cubicBezTo>
                      <a:pt x="29" y="3"/>
                      <a:pt x="31" y="7"/>
                      <a:pt x="31" y="12"/>
                    </a:cubicBezTo>
                    <a:cubicBezTo>
                      <a:pt x="31" y="21"/>
                      <a:pt x="24" y="28"/>
                      <a:pt x="15" y="28"/>
                    </a:cubicBezTo>
                    <a:cubicBezTo>
                      <a:pt x="9" y="28"/>
                      <a:pt x="3" y="24"/>
                      <a:pt x="0" y="19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7" name="Oval 838"/>
              <p:cNvSpPr>
                <a:spLocks noChangeArrowheads="1"/>
              </p:cNvSpPr>
              <p:nvPr/>
            </p:nvSpPr>
            <p:spPr bwMode="auto">
              <a:xfrm>
                <a:off x="884" y="2036"/>
                <a:ext cx="90" cy="96"/>
              </a:xfrm>
              <a:prstGeom prst="ellipse">
                <a:avLst/>
              </a:prstGeom>
              <a:solidFill>
                <a:srgbClr val="FBE8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8" name="Oval 839"/>
              <p:cNvSpPr>
                <a:spLocks noChangeArrowheads="1"/>
              </p:cNvSpPr>
              <p:nvPr/>
            </p:nvSpPr>
            <p:spPr bwMode="auto">
              <a:xfrm>
                <a:off x="907" y="2060"/>
                <a:ext cx="15" cy="19"/>
              </a:xfrm>
              <a:prstGeom prst="ellipse">
                <a:avLst/>
              </a:prstGeom>
              <a:solidFill>
                <a:srgbClr val="FEF9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9" name="Freeform 840"/>
              <p:cNvSpPr>
                <a:spLocks/>
              </p:cNvSpPr>
              <p:nvPr/>
            </p:nvSpPr>
            <p:spPr bwMode="auto">
              <a:xfrm>
                <a:off x="892" y="2052"/>
                <a:ext cx="77" cy="75"/>
              </a:xfrm>
              <a:custGeom>
                <a:avLst/>
                <a:gdLst>
                  <a:gd name="T0" fmla="*/ 0 w 31"/>
                  <a:gd name="T1" fmla="*/ 137 h 28"/>
                  <a:gd name="T2" fmla="*/ 75 w 31"/>
                  <a:gd name="T3" fmla="*/ 171 h 28"/>
                  <a:gd name="T4" fmla="*/ 174 w 31"/>
                  <a:gd name="T5" fmla="*/ 56 h 28"/>
                  <a:gd name="T6" fmla="*/ 161 w 31"/>
                  <a:gd name="T7" fmla="*/ 0 h 28"/>
                  <a:gd name="T8" fmla="*/ 191 w 31"/>
                  <a:gd name="T9" fmla="*/ 86 h 28"/>
                  <a:gd name="T10" fmla="*/ 92 w 31"/>
                  <a:gd name="T11" fmla="*/ 201 h 28"/>
                  <a:gd name="T12" fmla="*/ 0 w 31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6" y="24"/>
                      <a:pt x="8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5"/>
                      <a:pt x="27" y="2"/>
                      <a:pt x="26" y="0"/>
                    </a:cubicBezTo>
                    <a:cubicBezTo>
                      <a:pt x="29" y="3"/>
                      <a:pt x="31" y="7"/>
                      <a:pt x="31" y="12"/>
                    </a:cubicBezTo>
                    <a:cubicBezTo>
                      <a:pt x="31" y="21"/>
                      <a:pt x="24" y="28"/>
                      <a:pt x="15" y="28"/>
                    </a:cubicBezTo>
                    <a:cubicBezTo>
                      <a:pt x="9" y="28"/>
                      <a:pt x="3" y="25"/>
                      <a:pt x="0" y="19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0" name="Oval 841"/>
              <p:cNvSpPr>
                <a:spLocks noChangeArrowheads="1"/>
              </p:cNvSpPr>
              <p:nvPr/>
            </p:nvSpPr>
            <p:spPr bwMode="auto">
              <a:xfrm>
                <a:off x="917" y="2007"/>
                <a:ext cx="90" cy="96"/>
              </a:xfrm>
              <a:prstGeom prst="ellipse">
                <a:avLst/>
              </a:prstGeom>
              <a:solidFill>
                <a:srgbClr val="FBE8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1" name="Oval 842"/>
              <p:cNvSpPr>
                <a:spLocks noChangeArrowheads="1"/>
              </p:cNvSpPr>
              <p:nvPr/>
            </p:nvSpPr>
            <p:spPr bwMode="auto">
              <a:xfrm>
                <a:off x="939" y="2031"/>
                <a:ext cx="15" cy="18"/>
              </a:xfrm>
              <a:prstGeom prst="ellipse">
                <a:avLst/>
              </a:prstGeom>
              <a:solidFill>
                <a:srgbClr val="FEF9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2" name="Freeform 843"/>
              <p:cNvSpPr>
                <a:spLocks/>
              </p:cNvSpPr>
              <p:nvPr/>
            </p:nvSpPr>
            <p:spPr bwMode="auto">
              <a:xfrm>
                <a:off x="924" y="2023"/>
                <a:ext cx="78" cy="74"/>
              </a:xfrm>
              <a:custGeom>
                <a:avLst/>
                <a:gdLst>
                  <a:gd name="T0" fmla="*/ 0 w 31"/>
                  <a:gd name="T1" fmla="*/ 132 h 28"/>
                  <a:gd name="T2" fmla="*/ 75 w 31"/>
                  <a:gd name="T3" fmla="*/ 167 h 28"/>
                  <a:gd name="T4" fmla="*/ 176 w 31"/>
                  <a:gd name="T5" fmla="*/ 56 h 28"/>
                  <a:gd name="T6" fmla="*/ 164 w 31"/>
                  <a:gd name="T7" fmla="*/ 0 h 28"/>
                  <a:gd name="T8" fmla="*/ 196 w 31"/>
                  <a:gd name="T9" fmla="*/ 85 h 28"/>
                  <a:gd name="T10" fmla="*/ 96 w 31"/>
                  <a:gd name="T11" fmla="*/ 196 h 28"/>
                  <a:gd name="T12" fmla="*/ 0 w 31"/>
                  <a:gd name="T13" fmla="*/ 132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6" y="24"/>
                      <a:pt x="8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5"/>
                      <a:pt x="27" y="2"/>
                      <a:pt x="26" y="0"/>
                    </a:cubicBezTo>
                    <a:cubicBezTo>
                      <a:pt x="29" y="3"/>
                      <a:pt x="31" y="7"/>
                      <a:pt x="31" y="12"/>
                    </a:cubicBezTo>
                    <a:cubicBezTo>
                      <a:pt x="31" y="21"/>
                      <a:pt x="24" y="28"/>
                      <a:pt x="15" y="28"/>
                    </a:cubicBezTo>
                    <a:cubicBezTo>
                      <a:pt x="9" y="28"/>
                      <a:pt x="3" y="25"/>
                      <a:pt x="0" y="19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" name="Oval 844"/>
              <p:cNvSpPr>
                <a:spLocks noChangeArrowheads="1"/>
              </p:cNvSpPr>
              <p:nvPr/>
            </p:nvSpPr>
            <p:spPr bwMode="auto">
              <a:xfrm>
                <a:off x="917" y="1889"/>
                <a:ext cx="90" cy="96"/>
              </a:xfrm>
              <a:prstGeom prst="ellipse">
                <a:avLst/>
              </a:prstGeom>
              <a:solidFill>
                <a:srgbClr val="FBE8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4" name="Oval 845"/>
              <p:cNvSpPr>
                <a:spLocks noChangeArrowheads="1"/>
              </p:cNvSpPr>
              <p:nvPr/>
            </p:nvSpPr>
            <p:spPr bwMode="auto">
              <a:xfrm>
                <a:off x="939" y="1913"/>
                <a:ext cx="15" cy="19"/>
              </a:xfrm>
              <a:prstGeom prst="ellipse">
                <a:avLst/>
              </a:prstGeom>
              <a:solidFill>
                <a:srgbClr val="FEF9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5" name="Freeform 846"/>
              <p:cNvSpPr>
                <a:spLocks/>
              </p:cNvSpPr>
              <p:nvPr/>
            </p:nvSpPr>
            <p:spPr bwMode="auto">
              <a:xfrm>
                <a:off x="924" y="1905"/>
                <a:ext cx="78" cy="75"/>
              </a:xfrm>
              <a:custGeom>
                <a:avLst/>
                <a:gdLst>
                  <a:gd name="T0" fmla="*/ 0 w 31"/>
                  <a:gd name="T1" fmla="*/ 137 h 28"/>
                  <a:gd name="T2" fmla="*/ 75 w 31"/>
                  <a:gd name="T3" fmla="*/ 171 h 28"/>
                  <a:gd name="T4" fmla="*/ 176 w 31"/>
                  <a:gd name="T5" fmla="*/ 56 h 28"/>
                  <a:gd name="T6" fmla="*/ 164 w 31"/>
                  <a:gd name="T7" fmla="*/ 0 h 28"/>
                  <a:gd name="T8" fmla="*/ 196 w 31"/>
                  <a:gd name="T9" fmla="*/ 86 h 28"/>
                  <a:gd name="T10" fmla="*/ 96 w 31"/>
                  <a:gd name="T11" fmla="*/ 201 h 28"/>
                  <a:gd name="T12" fmla="*/ 0 w 31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6" y="24"/>
                      <a:pt x="8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5"/>
                      <a:pt x="27" y="2"/>
                      <a:pt x="26" y="0"/>
                    </a:cubicBezTo>
                    <a:cubicBezTo>
                      <a:pt x="29" y="3"/>
                      <a:pt x="31" y="7"/>
                      <a:pt x="31" y="12"/>
                    </a:cubicBezTo>
                    <a:cubicBezTo>
                      <a:pt x="31" y="21"/>
                      <a:pt x="24" y="28"/>
                      <a:pt x="15" y="28"/>
                    </a:cubicBezTo>
                    <a:cubicBezTo>
                      <a:pt x="9" y="28"/>
                      <a:pt x="3" y="25"/>
                      <a:pt x="0" y="19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6" name="Oval 847"/>
              <p:cNvSpPr>
                <a:spLocks noChangeArrowheads="1"/>
              </p:cNvSpPr>
              <p:nvPr/>
            </p:nvSpPr>
            <p:spPr bwMode="auto">
              <a:xfrm>
                <a:off x="947" y="1940"/>
                <a:ext cx="90" cy="96"/>
              </a:xfrm>
              <a:prstGeom prst="ellipse">
                <a:avLst/>
              </a:prstGeom>
              <a:solidFill>
                <a:srgbClr val="FBE8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7" name="Oval 848"/>
              <p:cNvSpPr>
                <a:spLocks noChangeArrowheads="1"/>
              </p:cNvSpPr>
              <p:nvPr/>
            </p:nvSpPr>
            <p:spPr bwMode="auto">
              <a:xfrm>
                <a:off x="969" y="1964"/>
                <a:ext cx="15" cy="19"/>
              </a:xfrm>
              <a:prstGeom prst="ellipse">
                <a:avLst/>
              </a:prstGeom>
              <a:solidFill>
                <a:srgbClr val="FEF9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8" name="Freeform 849"/>
              <p:cNvSpPr>
                <a:spLocks/>
              </p:cNvSpPr>
              <p:nvPr/>
            </p:nvSpPr>
            <p:spPr bwMode="auto">
              <a:xfrm>
                <a:off x="954" y="1956"/>
                <a:ext cx="78" cy="75"/>
              </a:xfrm>
              <a:custGeom>
                <a:avLst/>
                <a:gdLst>
                  <a:gd name="T0" fmla="*/ 0 w 31"/>
                  <a:gd name="T1" fmla="*/ 137 h 28"/>
                  <a:gd name="T2" fmla="*/ 75 w 31"/>
                  <a:gd name="T3" fmla="*/ 171 h 28"/>
                  <a:gd name="T4" fmla="*/ 176 w 31"/>
                  <a:gd name="T5" fmla="*/ 56 h 28"/>
                  <a:gd name="T6" fmla="*/ 164 w 31"/>
                  <a:gd name="T7" fmla="*/ 0 h 28"/>
                  <a:gd name="T8" fmla="*/ 196 w 31"/>
                  <a:gd name="T9" fmla="*/ 86 h 28"/>
                  <a:gd name="T10" fmla="*/ 96 w 31"/>
                  <a:gd name="T11" fmla="*/ 201 h 28"/>
                  <a:gd name="T12" fmla="*/ 0 w 31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6" y="24"/>
                      <a:pt x="8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5"/>
                      <a:pt x="27" y="2"/>
                      <a:pt x="26" y="0"/>
                    </a:cubicBezTo>
                    <a:cubicBezTo>
                      <a:pt x="29" y="3"/>
                      <a:pt x="31" y="7"/>
                      <a:pt x="31" y="12"/>
                    </a:cubicBezTo>
                    <a:cubicBezTo>
                      <a:pt x="31" y="21"/>
                      <a:pt x="24" y="28"/>
                      <a:pt x="15" y="28"/>
                    </a:cubicBezTo>
                    <a:cubicBezTo>
                      <a:pt x="9" y="28"/>
                      <a:pt x="3" y="25"/>
                      <a:pt x="0" y="19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9" name="Oval 850"/>
              <p:cNvSpPr>
                <a:spLocks noChangeArrowheads="1"/>
              </p:cNvSpPr>
              <p:nvPr/>
            </p:nvSpPr>
            <p:spPr bwMode="auto">
              <a:xfrm>
                <a:off x="1712" y="1772"/>
                <a:ext cx="90" cy="99"/>
              </a:xfrm>
              <a:prstGeom prst="ellipse">
                <a:avLst/>
              </a:prstGeom>
              <a:solidFill>
                <a:srgbClr val="E7DE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0" name="Oval 851"/>
              <p:cNvSpPr>
                <a:spLocks noChangeArrowheads="1"/>
              </p:cNvSpPr>
              <p:nvPr/>
            </p:nvSpPr>
            <p:spPr bwMode="auto">
              <a:xfrm>
                <a:off x="1734" y="1796"/>
                <a:ext cx="18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1" name="Freeform 852"/>
              <p:cNvSpPr>
                <a:spLocks/>
              </p:cNvSpPr>
              <p:nvPr/>
            </p:nvSpPr>
            <p:spPr bwMode="auto">
              <a:xfrm>
                <a:off x="1727" y="1783"/>
                <a:ext cx="70" cy="82"/>
              </a:xfrm>
              <a:custGeom>
                <a:avLst/>
                <a:gdLst>
                  <a:gd name="T0" fmla="*/ 120 w 28"/>
                  <a:gd name="T1" fmla="*/ 0 h 31"/>
                  <a:gd name="T2" fmla="*/ 150 w 28"/>
                  <a:gd name="T3" fmla="*/ 85 h 31"/>
                  <a:gd name="T4" fmla="*/ 50 w 28"/>
                  <a:gd name="T5" fmla="*/ 196 h 31"/>
                  <a:gd name="T6" fmla="*/ 0 w 28"/>
                  <a:gd name="T7" fmla="*/ 175 h 31"/>
                  <a:gd name="T8" fmla="*/ 75 w 28"/>
                  <a:gd name="T9" fmla="*/ 217 h 31"/>
                  <a:gd name="T10" fmla="*/ 175 w 28"/>
                  <a:gd name="T11" fmla="*/ 106 h 31"/>
                  <a:gd name="T12" fmla="*/ 120 w 28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9" y="0"/>
                    </a:moveTo>
                    <a:cubicBezTo>
                      <a:pt x="24" y="5"/>
                      <a:pt x="24" y="8"/>
                      <a:pt x="24" y="12"/>
                    </a:cubicBezTo>
                    <a:cubicBezTo>
                      <a:pt x="24" y="23"/>
                      <a:pt x="17" y="28"/>
                      <a:pt x="8" y="28"/>
                    </a:cubicBezTo>
                    <a:cubicBezTo>
                      <a:pt x="5" y="28"/>
                      <a:pt x="2" y="26"/>
                      <a:pt x="0" y="25"/>
                    </a:cubicBezTo>
                    <a:cubicBezTo>
                      <a:pt x="3" y="29"/>
                      <a:pt x="7" y="31"/>
                      <a:pt x="12" y="31"/>
                    </a:cubicBezTo>
                    <a:cubicBezTo>
                      <a:pt x="21" y="31"/>
                      <a:pt x="28" y="23"/>
                      <a:pt x="28" y="15"/>
                    </a:cubicBezTo>
                    <a:cubicBezTo>
                      <a:pt x="28" y="8"/>
                      <a:pt x="25" y="3"/>
                      <a:pt x="19" y="0"/>
                    </a:cubicBezTo>
                    <a:close/>
                  </a:path>
                </a:pathLst>
              </a:custGeom>
              <a:solidFill>
                <a:srgbClr val="C7C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2" name="Oval 853"/>
              <p:cNvSpPr>
                <a:spLocks noChangeArrowheads="1"/>
              </p:cNvSpPr>
              <p:nvPr/>
            </p:nvSpPr>
            <p:spPr bwMode="auto">
              <a:xfrm>
                <a:off x="1712" y="1884"/>
                <a:ext cx="90" cy="96"/>
              </a:xfrm>
              <a:prstGeom prst="ellipse">
                <a:avLst/>
              </a:prstGeom>
              <a:solidFill>
                <a:srgbClr val="EDE1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3" name="Freeform 854"/>
              <p:cNvSpPr>
                <a:spLocks/>
              </p:cNvSpPr>
              <p:nvPr/>
            </p:nvSpPr>
            <p:spPr bwMode="auto">
              <a:xfrm>
                <a:off x="1727" y="1892"/>
                <a:ext cx="70" cy="83"/>
              </a:xfrm>
              <a:custGeom>
                <a:avLst/>
                <a:gdLst>
                  <a:gd name="T0" fmla="*/ 120 w 28"/>
                  <a:gd name="T1" fmla="*/ 0 h 31"/>
                  <a:gd name="T2" fmla="*/ 150 w 28"/>
                  <a:gd name="T3" fmla="*/ 86 h 31"/>
                  <a:gd name="T4" fmla="*/ 50 w 28"/>
                  <a:gd name="T5" fmla="*/ 201 h 31"/>
                  <a:gd name="T6" fmla="*/ 0 w 28"/>
                  <a:gd name="T7" fmla="*/ 187 h 31"/>
                  <a:gd name="T8" fmla="*/ 75 w 28"/>
                  <a:gd name="T9" fmla="*/ 222 h 31"/>
                  <a:gd name="T10" fmla="*/ 175 w 28"/>
                  <a:gd name="T11" fmla="*/ 107 h 31"/>
                  <a:gd name="T12" fmla="*/ 120 w 28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9" y="0"/>
                    </a:moveTo>
                    <a:cubicBezTo>
                      <a:pt x="24" y="6"/>
                      <a:pt x="24" y="8"/>
                      <a:pt x="24" y="12"/>
                    </a:cubicBezTo>
                    <a:cubicBezTo>
                      <a:pt x="24" y="23"/>
                      <a:pt x="17" y="28"/>
                      <a:pt x="8" y="28"/>
                    </a:cubicBezTo>
                    <a:cubicBezTo>
                      <a:pt x="5" y="28"/>
                      <a:pt x="2" y="27"/>
                      <a:pt x="0" y="26"/>
                    </a:cubicBezTo>
                    <a:cubicBezTo>
                      <a:pt x="3" y="29"/>
                      <a:pt x="7" y="31"/>
                      <a:pt x="12" y="31"/>
                    </a:cubicBezTo>
                    <a:cubicBezTo>
                      <a:pt x="21" y="31"/>
                      <a:pt x="28" y="24"/>
                      <a:pt x="28" y="15"/>
                    </a:cubicBezTo>
                    <a:cubicBezTo>
                      <a:pt x="28" y="9"/>
                      <a:pt x="25" y="3"/>
                      <a:pt x="19" y="0"/>
                    </a:cubicBezTo>
                    <a:close/>
                  </a:path>
                </a:pathLst>
              </a:custGeom>
              <a:solidFill>
                <a:srgbClr val="CA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4" name="Oval 855"/>
              <p:cNvSpPr>
                <a:spLocks noChangeArrowheads="1"/>
              </p:cNvSpPr>
              <p:nvPr/>
            </p:nvSpPr>
            <p:spPr bwMode="auto">
              <a:xfrm>
                <a:off x="1712" y="1985"/>
                <a:ext cx="90" cy="99"/>
              </a:xfrm>
              <a:prstGeom prst="ellipse">
                <a:avLst/>
              </a:prstGeom>
              <a:solidFill>
                <a:srgbClr val="EDE1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5" name="Freeform 856"/>
              <p:cNvSpPr>
                <a:spLocks/>
              </p:cNvSpPr>
              <p:nvPr/>
            </p:nvSpPr>
            <p:spPr bwMode="auto">
              <a:xfrm>
                <a:off x="1727" y="1996"/>
                <a:ext cx="70" cy="83"/>
              </a:xfrm>
              <a:custGeom>
                <a:avLst/>
                <a:gdLst>
                  <a:gd name="T0" fmla="*/ 120 w 28"/>
                  <a:gd name="T1" fmla="*/ 0 h 31"/>
                  <a:gd name="T2" fmla="*/ 150 w 28"/>
                  <a:gd name="T3" fmla="*/ 86 h 31"/>
                  <a:gd name="T4" fmla="*/ 50 w 28"/>
                  <a:gd name="T5" fmla="*/ 201 h 31"/>
                  <a:gd name="T6" fmla="*/ 0 w 28"/>
                  <a:gd name="T7" fmla="*/ 179 h 31"/>
                  <a:gd name="T8" fmla="*/ 75 w 28"/>
                  <a:gd name="T9" fmla="*/ 222 h 31"/>
                  <a:gd name="T10" fmla="*/ 175 w 28"/>
                  <a:gd name="T11" fmla="*/ 107 h 31"/>
                  <a:gd name="T12" fmla="*/ 120 w 28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9" y="0"/>
                    </a:moveTo>
                    <a:cubicBezTo>
                      <a:pt x="24" y="5"/>
                      <a:pt x="24" y="8"/>
                      <a:pt x="24" y="12"/>
                    </a:cubicBezTo>
                    <a:cubicBezTo>
                      <a:pt x="24" y="23"/>
                      <a:pt x="17" y="28"/>
                      <a:pt x="8" y="28"/>
                    </a:cubicBezTo>
                    <a:cubicBezTo>
                      <a:pt x="5" y="28"/>
                      <a:pt x="2" y="26"/>
                      <a:pt x="0" y="25"/>
                    </a:cubicBezTo>
                    <a:cubicBezTo>
                      <a:pt x="3" y="29"/>
                      <a:pt x="7" y="31"/>
                      <a:pt x="12" y="31"/>
                    </a:cubicBezTo>
                    <a:cubicBezTo>
                      <a:pt x="21" y="31"/>
                      <a:pt x="28" y="24"/>
                      <a:pt x="28" y="15"/>
                    </a:cubicBezTo>
                    <a:cubicBezTo>
                      <a:pt x="28" y="8"/>
                      <a:pt x="25" y="3"/>
                      <a:pt x="19" y="0"/>
                    </a:cubicBezTo>
                    <a:close/>
                  </a:path>
                </a:pathLst>
              </a:custGeom>
              <a:solidFill>
                <a:srgbClr val="CA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6" name="Oval 857"/>
              <p:cNvSpPr>
                <a:spLocks noChangeArrowheads="1"/>
              </p:cNvSpPr>
              <p:nvPr/>
            </p:nvSpPr>
            <p:spPr bwMode="auto">
              <a:xfrm>
                <a:off x="1712" y="2092"/>
                <a:ext cx="90" cy="96"/>
              </a:xfrm>
              <a:prstGeom prst="ellipse">
                <a:avLst/>
              </a:prstGeom>
              <a:solidFill>
                <a:srgbClr val="EDE1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7" name="Freeform 858"/>
              <p:cNvSpPr>
                <a:spLocks/>
              </p:cNvSpPr>
              <p:nvPr/>
            </p:nvSpPr>
            <p:spPr bwMode="auto">
              <a:xfrm>
                <a:off x="1727" y="2103"/>
                <a:ext cx="70" cy="80"/>
              </a:xfrm>
              <a:custGeom>
                <a:avLst/>
                <a:gdLst>
                  <a:gd name="T0" fmla="*/ 120 w 28"/>
                  <a:gd name="T1" fmla="*/ 0 h 30"/>
                  <a:gd name="T2" fmla="*/ 150 w 28"/>
                  <a:gd name="T3" fmla="*/ 77 h 30"/>
                  <a:gd name="T4" fmla="*/ 50 w 28"/>
                  <a:gd name="T5" fmla="*/ 192 h 30"/>
                  <a:gd name="T6" fmla="*/ 0 w 28"/>
                  <a:gd name="T7" fmla="*/ 179 h 30"/>
                  <a:gd name="T8" fmla="*/ 75 w 28"/>
                  <a:gd name="T9" fmla="*/ 213 h 30"/>
                  <a:gd name="T10" fmla="*/ 175 w 28"/>
                  <a:gd name="T11" fmla="*/ 99 h 30"/>
                  <a:gd name="T12" fmla="*/ 120 w 28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0">
                    <a:moveTo>
                      <a:pt x="19" y="0"/>
                    </a:moveTo>
                    <a:cubicBezTo>
                      <a:pt x="24" y="5"/>
                      <a:pt x="24" y="7"/>
                      <a:pt x="24" y="11"/>
                    </a:cubicBezTo>
                    <a:cubicBezTo>
                      <a:pt x="24" y="22"/>
                      <a:pt x="17" y="27"/>
                      <a:pt x="8" y="27"/>
                    </a:cubicBezTo>
                    <a:cubicBezTo>
                      <a:pt x="5" y="27"/>
                      <a:pt x="2" y="26"/>
                      <a:pt x="0" y="25"/>
                    </a:cubicBezTo>
                    <a:cubicBezTo>
                      <a:pt x="3" y="28"/>
                      <a:pt x="7" y="30"/>
                      <a:pt x="12" y="30"/>
                    </a:cubicBezTo>
                    <a:cubicBezTo>
                      <a:pt x="21" y="30"/>
                      <a:pt x="28" y="23"/>
                      <a:pt x="28" y="14"/>
                    </a:cubicBezTo>
                    <a:cubicBezTo>
                      <a:pt x="28" y="8"/>
                      <a:pt x="25" y="2"/>
                      <a:pt x="19" y="0"/>
                    </a:cubicBezTo>
                    <a:close/>
                  </a:path>
                </a:pathLst>
              </a:custGeom>
              <a:solidFill>
                <a:srgbClr val="CA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8" name="Oval 859"/>
              <p:cNvSpPr>
                <a:spLocks noChangeArrowheads="1"/>
              </p:cNvSpPr>
              <p:nvPr/>
            </p:nvSpPr>
            <p:spPr bwMode="auto">
              <a:xfrm>
                <a:off x="1672" y="1828"/>
                <a:ext cx="92" cy="96"/>
              </a:xfrm>
              <a:prstGeom prst="ellipse">
                <a:avLst/>
              </a:prstGeom>
              <a:solidFill>
                <a:srgbClr val="E7DE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9" name="Oval 860"/>
              <p:cNvSpPr>
                <a:spLocks noChangeArrowheads="1"/>
              </p:cNvSpPr>
              <p:nvPr/>
            </p:nvSpPr>
            <p:spPr bwMode="auto">
              <a:xfrm>
                <a:off x="1697" y="1852"/>
                <a:ext cx="15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0" name="Freeform 861"/>
              <p:cNvSpPr>
                <a:spLocks/>
              </p:cNvSpPr>
              <p:nvPr/>
            </p:nvSpPr>
            <p:spPr bwMode="auto">
              <a:xfrm>
                <a:off x="1687" y="1839"/>
                <a:ext cx="72" cy="80"/>
              </a:xfrm>
              <a:custGeom>
                <a:avLst/>
                <a:gdLst>
                  <a:gd name="T0" fmla="*/ 124 w 29"/>
                  <a:gd name="T1" fmla="*/ 0 h 30"/>
                  <a:gd name="T2" fmla="*/ 154 w 29"/>
                  <a:gd name="T3" fmla="*/ 77 h 30"/>
                  <a:gd name="T4" fmla="*/ 50 w 29"/>
                  <a:gd name="T5" fmla="*/ 200 h 30"/>
                  <a:gd name="T6" fmla="*/ 0 w 29"/>
                  <a:gd name="T7" fmla="*/ 179 h 30"/>
                  <a:gd name="T8" fmla="*/ 74 w 29"/>
                  <a:gd name="T9" fmla="*/ 213 h 30"/>
                  <a:gd name="T10" fmla="*/ 179 w 29"/>
                  <a:gd name="T11" fmla="*/ 99 h 30"/>
                  <a:gd name="T12" fmla="*/ 124 w 29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0">
                    <a:moveTo>
                      <a:pt x="20" y="0"/>
                    </a:moveTo>
                    <a:cubicBezTo>
                      <a:pt x="24" y="5"/>
                      <a:pt x="25" y="7"/>
                      <a:pt x="25" y="11"/>
                    </a:cubicBezTo>
                    <a:cubicBezTo>
                      <a:pt x="25" y="22"/>
                      <a:pt x="17" y="28"/>
                      <a:pt x="8" y="28"/>
                    </a:cubicBezTo>
                    <a:cubicBezTo>
                      <a:pt x="6" y="28"/>
                      <a:pt x="2" y="26"/>
                      <a:pt x="0" y="25"/>
                    </a:cubicBezTo>
                    <a:cubicBezTo>
                      <a:pt x="3" y="28"/>
                      <a:pt x="8" y="30"/>
                      <a:pt x="12" y="30"/>
                    </a:cubicBezTo>
                    <a:cubicBezTo>
                      <a:pt x="21" y="30"/>
                      <a:pt x="29" y="23"/>
                      <a:pt x="29" y="14"/>
                    </a:cubicBezTo>
                    <a:cubicBezTo>
                      <a:pt x="29" y="8"/>
                      <a:pt x="25" y="2"/>
                      <a:pt x="20" y="0"/>
                    </a:cubicBezTo>
                    <a:close/>
                  </a:path>
                </a:pathLst>
              </a:custGeom>
              <a:solidFill>
                <a:srgbClr val="C7C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1" name="Oval 862"/>
              <p:cNvSpPr>
                <a:spLocks noChangeArrowheads="1"/>
              </p:cNvSpPr>
              <p:nvPr/>
            </p:nvSpPr>
            <p:spPr bwMode="auto">
              <a:xfrm>
                <a:off x="1672" y="1932"/>
                <a:ext cx="92" cy="99"/>
              </a:xfrm>
              <a:prstGeom prst="ellipse">
                <a:avLst/>
              </a:prstGeom>
              <a:solidFill>
                <a:srgbClr val="EDE1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2" name="Oval 863"/>
              <p:cNvSpPr>
                <a:spLocks noChangeArrowheads="1"/>
              </p:cNvSpPr>
              <p:nvPr/>
            </p:nvSpPr>
            <p:spPr bwMode="auto">
              <a:xfrm>
                <a:off x="1697" y="1959"/>
                <a:ext cx="15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3" name="Freeform 864"/>
              <p:cNvSpPr>
                <a:spLocks/>
              </p:cNvSpPr>
              <p:nvPr/>
            </p:nvSpPr>
            <p:spPr bwMode="auto">
              <a:xfrm>
                <a:off x="1687" y="1943"/>
                <a:ext cx="72" cy="82"/>
              </a:xfrm>
              <a:custGeom>
                <a:avLst/>
                <a:gdLst>
                  <a:gd name="T0" fmla="*/ 124 w 29"/>
                  <a:gd name="T1" fmla="*/ 0 h 31"/>
                  <a:gd name="T2" fmla="*/ 154 w 29"/>
                  <a:gd name="T3" fmla="*/ 85 h 31"/>
                  <a:gd name="T4" fmla="*/ 50 w 29"/>
                  <a:gd name="T5" fmla="*/ 196 h 31"/>
                  <a:gd name="T6" fmla="*/ 0 w 29"/>
                  <a:gd name="T7" fmla="*/ 175 h 31"/>
                  <a:gd name="T8" fmla="*/ 74 w 29"/>
                  <a:gd name="T9" fmla="*/ 217 h 31"/>
                  <a:gd name="T10" fmla="*/ 179 w 29"/>
                  <a:gd name="T11" fmla="*/ 106 h 31"/>
                  <a:gd name="T12" fmla="*/ 124 w 29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1">
                    <a:moveTo>
                      <a:pt x="20" y="0"/>
                    </a:moveTo>
                    <a:cubicBezTo>
                      <a:pt x="24" y="6"/>
                      <a:pt x="25" y="8"/>
                      <a:pt x="25" y="12"/>
                    </a:cubicBezTo>
                    <a:cubicBezTo>
                      <a:pt x="25" y="23"/>
                      <a:pt x="17" y="28"/>
                      <a:pt x="8" y="28"/>
                    </a:cubicBezTo>
                    <a:cubicBezTo>
                      <a:pt x="6" y="28"/>
                      <a:pt x="2" y="26"/>
                      <a:pt x="0" y="25"/>
                    </a:cubicBezTo>
                    <a:cubicBezTo>
                      <a:pt x="3" y="29"/>
                      <a:pt x="8" y="31"/>
                      <a:pt x="12" y="31"/>
                    </a:cubicBezTo>
                    <a:cubicBezTo>
                      <a:pt x="21" y="31"/>
                      <a:pt x="29" y="24"/>
                      <a:pt x="29" y="15"/>
                    </a:cubicBezTo>
                    <a:cubicBezTo>
                      <a:pt x="29" y="8"/>
                      <a:pt x="25" y="3"/>
                      <a:pt x="20" y="0"/>
                    </a:cubicBezTo>
                    <a:close/>
                  </a:path>
                </a:pathLst>
              </a:custGeom>
              <a:solidFill>
                <a:srgbClr val="CA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4" name="Oval 865"/>
              <p:cNvSpPr>
                <a:spLocks noChangeArrowheads="1"/>
              </p:cNvSpPr>
              <p:nvPr/>
            </p:nvSpPr>
            <p:spPr bwMode="auto">
              <a:xfrm>
                <a:off x="1672" y="2036"/>
                <a:ext cx="92" cy="96"/>
              </a:xfrm>
              <a:prstGeom prst="ellipse">
                <a:avLst/>
              </a:prstGeom>
              <a:solidFill>
                <a:srgbClr val="EDE1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5" name="Oval 866"/>
              <p:cNvSpPr>
                <a:spLocks noChangeArrowheads="1"/>
              </p:cNvSpPr>
              <p:nvPr/>
            </p:nvSpPr>
            <p:spPr bwMode="auto">
              <a:xfrm>
                <a:off x="1697" y="2060"/>
                <a:ext cx="15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6" name="Freeform 867"/>
              <p:cNvSpPr>
                <a:spLocks/>
              </p:cNvSpPr>
              <p:nvPr/>
            </p:nvSpPr>
            <p:spPr bwMode="auto">
              <a:xfrm>
                <a:off x="1687" y="2047"/>
                <a:ext cx="72" cy="80"/>
              </a:xfrm>
              <a:custGeom>
                <a:avLst/>
                <a:gdLst>
                  <a:gd name="T0" fmla="*/ 124 w 29"/>
                  <a:gd name="T1" fmla="*/ 0 h 30"/>
                  <a:gd name="T2" fmla="*/ 154 w 29"/>
                  <a:gd name="T3" fmla="*/ 77 h 30"/>
                  <a:gd name="T4" fmla="*/ 50 w 29"/>
                  <a:gd name="T5" fmla="*/ 200 h 30"/>
                  <a:gd name="T6" fmla="*/ 0 w 29"/>
                  <a:gd name="T7" fmla="*/ 179 h 30"/>
                  <a:gd name="T8" fmla="*/ 74 w 29"/>
                  <a:gd name="T9" fmla="*/ 213 h 30"/>
                  <a:gd name="T10" fmla="*/ 179 w 29"/>
                  <a:gd name="T11" fmla="*/ 99 h 30"/>
                  <a:gd name="T12" fmla="*/ 124 w 29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0">
                    <a:moveTo>
                      <a:pt x="20" y="0"/>
                    </a:moveTo>
                    <a:cubicBezTo>
                      <a:pt x="24" y="5"/>
                      <a:pt x="25" y="7"/>
                      <a:pt x="25" y="11"/>
                    </a:cubicBezTo>
                    <a:cubicBezTo>
                      <a:pt x="25" y="22"/>
                      <a:pt x="17" y="28"/>
                      <a:pt x="8" y="28"/>
                    </a:cubicBezTo>
                    <a:cubicBezTo>
                      <a:pt x="6" y="28"/>
                      <a:pt x="2" y="26"/>
                      <a:pt x="0" y="25"/>
                    </a:cubicBezTo>
                    <a:cubicBezTo>
                      <a:pt x="3" y="28"/>
                      <a:pt x="8" y="30"/>
                      <a:pt x="12" y="30"/>
                    </a:cubicBezTo>
                    <a:cubicBezTo>
                      <a:pt x="21" y="30"/>
                      <a:pt x="29" y="23"/>
                      <a:pt x="29" y="14"/>
                    </a:cubicBezTo>
                    <a:cubicBezTo>
                      <a:pt x="29" y="8"/>
                      <a:pt x="25" y="2"/>
                      <a:pt x="20" y="0"/>
                    </a:cubicBezTo>
                    <a:close/>
                  </a:path>
                </a:pathLst>
              </a:custGeom>
              <a:solidFill>
                <a:srgbClr val="CA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7" name="Oval 868"/>
              <p:cNvSpPr>
                <a:spLocks noChangeArrowheads="1"/>
              </p:cNvSpPr>
              <p:nvPr/>
            </p:nvSpPr>
            <p:spPr bwMode="auto">
              <a:xfrm>
                <a:off x="1639" y="2007"/>
                <a:ext cx="93" cy="96"/>
              </a:xfrm>
              <a:prstGeom prst="ellipse">
                <a:avLst/>
              </a:prstGeom>
              <a:solidFill>
                <a:srgbClr val="EDE1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8" name="Oval 869"/>
              <p:cNvSpPr>
                <a:spLocks noChangeArrowheads="1"/>
              </p:cNvSpPr>
              <p:nvPr/>
            </p:nvSpPr>
            <p:spPr bwMode="auto">
              <a:xfrm>
                <a:off x="1664" y="2031"/>
                <a:ext cx="15" cy="1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9" name="Freeform 870"/>
              <p:cNvSpPr>
                <a:spLocks/>
              </p:cNvSpPr>
              <p:nvPr/>
            </p:nvSpPr>
            <p:spPr bwMode="auto">
              <a:xfrm>
                <a:off x="1654" y="2017"/>
                <a:ext cx="73" cy="80"/>
              </a:xfrm>
              <a:custGeom>
                <a:avLst/>
                <a:gdLst>
                  <a:gd name="T0" fmla="*/ 126 w 29"/>
                  <a:gd name="T1" fmla="*/ 0 h 30"/>
                  <a:gd name="T2" fmla="*/ 159 w 29"/>
                  <a:gd name="T3" fmla="*/ 77 h 30"/>
                  <a:gd name="T4" fmla="*/ 50 w 29"/>
                  <a:gd name="T5" fmla="*/ 200 h 30"/>
                  <a:gd name="T6" fmla="*/ 0 w 29"/>
                  <a:gd name="T7" fmla="*/ 179 h 30"/>
                  <a:gd name="T8" fmla="*/ 76 w 29"/>
                  <a:gd name="T9" fmla="*/ 213 h 30"/>
                  <a:gd name="T10" fmla="*/ 184 w 29"/>
                  <a:gd name="T11" fmla="*/ 99 h 30"/>
                  <a:gd name="T12" fmla="*/ 126 w 29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0">
                    <a:moveTo>
                      <a:pt x="20" y="0"/>
                    </a:moveTo>
                    <a:cubicBezTo>
                      <a:pt x="24" y="5"/>
                      <a:pt x="25" y="7"/>
                      <a:pt x="25" y="11"/>
                    </a:cubicBezTo>
                    <a:cubicBezTo>
                      <a:pt x="25" y="22"/>
                      <a:pt x="17" y="28"/>
                      <a:pt x="8" y="28"/>
                    </a:cubicBezTo>
                    <a:cubicBezTo>
                      <a:pt x="6" y="28"/>
                      <a:pt x="2" y="26"/>
                      <a:pt x="0" y="25"/>
                    </a:cubicBezTo>
                    <a:cubicBezTo>
                      <a:pt x="3" y="28"/>
                      <a:pt x="8" y="30"/>
                      <a:pt x="12" y="30"/>
                    </a:cubicBezTo>
                    <a:cubicBezTo>
                      <a:pt x="21" y="30"/>
                      <a:pt x="29" y="23"/>
                      <a:pt x="29" y="14"/>
                    </a:cubicBezTo>
                    <a:cubicBezTo>
                      <a:pt x="29" y="8"/>
                      <a:pt x="25" y="2"/>
                      <a:pt x="20" y="0"/>
                    </a:cubicBezTo>
                    <a:close/>
                  </a:path>
                </a:pathLst>
              </a:custGeom>
              <a:solidFill>
                <a:srgbClr val="CA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0" name="Oval 871"/>
              <p:cNvSpPr>
                <a:spLocks noChangeArrowheads="1"/>
              </p:cNvSpPr>
              <p:nvPr/>
            </p:nvSpPr>
            <p:spPr bwMode="auto">
              <a:xfrm>
                <a:off x="1639" y="1889"/>
                <a:ext cx="93" cy="96"/>
              </a:xfrm>
              <a:prstGeom prst="ellipse">
                <a:avLst/>
              </a:prstGeom>
              <a:solidFill>
                <a:srgbClr val="E7DE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" name="Oval 872"/>
              <p:cNvSpPr>
                <a:spLocks noChangeArrowheads="1"/>
              </p:cNvSpPr>
              <p:nvPr/>
            </p:nvSpPr>
            <p:spPr bwMode="auto">
              <a:xfrm>
                <a:off x="1664" y="1913"/>
                <a:ext cx="15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" name="Freeform 873"/>
              <p:cNvSpPr>
                <a:spLocks/>
              </p:cNvSpPr>
              <p:nvPr/>
            </p:nvSpPr>
            <p:spPr bwMode="auto">
              <a:xfrm>
                <a:off x="1654" y="1900"/>
                <a:ext cx="73" cy="80"/>
              </a:xfrm>
              <a:custGeom>
                <a:avLst/>
                <a:gdLst>
                  <a:gd name="T0" fmla="*/ 126 w 29"/>
                  <a:gd name="T1" fmla="*/ 0 h 30"/>
                  <a:gd name="T2" fmla="*/ 159 w 29"/>
                  <a:gd name="T3" fmla="*/ 77 h 30"/>
                  <a:gd name="T4" fmla="*/ 50 w 29"/>
                  <a:gd name="T5" fmla="*/ 200 h 30"/>
                  <a:gd name="T6" fmla="*/ 0 w 29"/>
                  <a:gd name="T7" fmla="*/ 179 h 30"/>
                  <a:gd name="T8" fmla="*/ 76 w 29"/>
                  <a:gd name="T9" fmla="*/ 213 h 30"/>
                  <a:gd name="T10" fmla="*/ 184 w 29"/>
                  <a:gd name="T11" fmla="*/ 99 h 30"/>
                  <a:gd name="T12" fmla="*/ 126 w 29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0">
                    <a:moveTo>
                      <a:pt x="20" y="0"/>
                    </a:moveTo>
                    <a:cubicBezTo>
                      <a:pt x="24" y="5"/>
                      <a:pt x="25" y="7"/>
                      <a:pt x="25" y="11"/>
                    </a:cubicBezTo>
                    <a:cubicBezTo>
                      <a:pt x="25" y="22"/>
                      <a:pt x="17" y="28"/>
                      <a:pt x="8" y="28"/>
                    </a:cubicBezTo>
                    <a:cubicBezTo>
                      <a:pt x="6" y="28"/>
                      <a:pt x="2" y="26"/>
                      <a:pt x="0" y="25"/>
                    </a:cubicBezTo>
                    <a:cubicBezTo>
                      <a:pt x="3" y="28"/>
                      <a:pt x="8" y="30"/>
                      <a:pt x="12" y="30"/>
                    </a:cubicBezTo>
                    <a:cubicBezTo>
                      <a:pt x="21" y="30"/>
                      <a:pt x="29" y="23"/>
                      <a:pt x="29" y="14"/>
                    </a:cubicBezTo>
                    <a:cubicBezTo>
                      <a:pt x="29" y="8"/>
                      <a:pt x="25" y="2"/>
                      <a:pt x="20" y="0"/>
                    </a:cubicBezTo>
                    <a:close/>
                  </a:path>
                </a:pathLst>
              </a:custGeom>
              <a:solidFill>
                <a:srgbClr val="C7C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3" name="Oval 874"/>
              <p:cNvSpPr>
                <a:spLocks noChangeArrowheads="1"/>
              </p:cNvSpPr>
              <p:nvPr/>
            </p:nvSpPr>
            <p:spPr bwMode="auto">
              <a:xfrm>
                <a:off x="1609" y="1940"/>
                <a:ext cx="93" cy="96"/>
              </a:xfrm>
              <a:prstGeom prst="ellipse">
                <a:avLst/>
              </a:prstGeom>
              <a:solidFill>
                <a:srgbClr val="E7DE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4" name="Oval 875"/>
              <p:cNvSpPr>
                <a:spLocks noChangeArrowheads="1"/>
              </p:cNvSpPr>
              <p:nvPr/>
            </p:nvSpPr>
            <p:spPr bwMode="auto">
              <a:xfrm>
                <a:off x="1634" y="1964"/>
                <a:ext cx="15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" name="Freeform 876"/>
              <p:cNvSpPr>
                <a:spLocks/>
              </p:cNvSpPr>
              <p:nvPr/>
            </p:nvSpPr>
            <p:spPr bwMode="auto">
              <a:xfrm>
                <a:off x="1624" y="1951"/>
                <a:ext cx="73" cy="80"/>
              </a:xfrm>
              <a:custGeom>
                <a:avLst/>
                <a:gdLst>
                  <a:gd name="T0" fmla="*/ 126 w 29"/>
                  <a:gd name="T1" fmla="*/ 0 h 30"/>
                  <a:gd name="T2" fmla="*/ 159 w 29"/>
                  <a:gd name="T3" fmla="*/ 77 h 30"/>
                  <a:gd name="T4" fmla="*/ 50 w 29"/>
                  <a:gd name="T5" fmla="*/ 200 h 30"/>
                  <a:gd name="T6" fmla="*/ 0 w 29"/>
                  <a:gd name="T7" fmla="*/ 179 h 30"/>
                  <a:gd name="T8" fmla="*/ 76 w 29"/>
                  <a:gd name="T9" fmla="*/ 213 h 30"/>
                  <a:gd name="T10" fmla="*/ 184 w 29"/>
                  <a:gd name="T11" fmla="*/ 99 h 30"/>
                  <a:gd name="T12" fmla="*/ 126 w 29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0">
                    <a:moveTo>
                      <a:pt x="20" y="0"/>
                    </a:moveTo>
                    <a:cubicBezTo>
                      <a:pt x="24" y="5"/>
                      <a:pt x="25" y="7"/>
                      <a:pt x="25" y="11"/>
                    </a:cubicBezTo>
                    <a:cubicBezTo>
                      <a:pt x="25" y="22"/>
                      <a:pt x="17" y="28"/>
                      <a:pt x="8" y="28"/>
                    </a:cubicBezTo>
                    <a:cubicBezTo>
                      <a:pt x="6" y="28"/>
                      <a:pt x="2" y="26"/>
                      <a:pt x="0" y="25"/>
                    </a:cubicBezTo>
                    <a:cubicBezTo>
                      <a:pt x="3" y="28"/>
                      <a:pt x="8" y="30"/>
                      <a:pt x="12" y="30"/>
                    </a:cubicBezTo>
                    <a:cubicBezTo>
                      <a:pt x="21" y="30"/>
                      <a:pt x="29" y="23"/>
                      <a:pt x="29" y="14"/>
                    </a:cubicBezTo>
                    <a:cubicBezTo>
                      <a:pt x="29" y="8"/>
                      <a:pt x="25" y="2"/>
                      <a:pt x="20" y="0"/>
                    </a:cubicBezTo>
                    <a:close/>
                  </a:path>
                </a:pathLst>
              </a:custGeom>
              <a:solidFill>
                <a:srgbClr val="C7C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" name="Freeform 877"/>
              <p:cNvSpPr>
                <a:spLocks/>
              </p:cNvSpPr>
              <p:nvPr/>
            </p:nvSpPr>
            <p:spPr bwMode="auto">
              <a:xfrm>
                <a:off x="1089" y="1519"/>
                <a:ext cx="98" cy="106"/>
              </a:xfrm>
              <a:custGeom>
                <a:avLst/>
                <a:gdLst>
                  <a:gd name="T0" fmla="*/ 8 w 39"/>
                  <a:gd name="T1" fmla="*/ 111 h 40"/>
                  <a:gd name="T2" fmla="*/ 146 w 39"/>
                  <a:gd name="T3" fmla="*/ 13 h 40"/>
                  <a:gd name="T4" fmla="*/ 234 w 39"/>
                  <a:gd name="T5" fmla="*/ 162 h 40"/>
                  <a:gd name="T6" fmla="*/ 101 w 39"/>
                  <a:gd name="T7" fmla="*/ 268 h 40"/>
                  <a:gd name="T8" fmla="*/ 8 w 39"/>
                  <a:gd name="T9" fmla="*/ 111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9" h="40">
                    <a:moveTo>
                      <a:pt x="1" y="16"/>
                    </a:moveTo>
                    <a:cubicBezTo>
                      <a:pt x="3" y="6"/>
                      <a:pt x="13" y="0"/>
                      <a:pt x="23" y="2"/>
                    </a:cubicBezTo>
                    <a:cubicBezTo>
                      <a:pt x="33" y="4"/>
                      <a:pt x="39" y="14"/>
                      <a:pt x="37" y="23"/>
                    </a:cubicBezTo>
                    <a:cubicBezTo>
                      <a:pt x="35" y="33"/>
                      <a:pt x="26" y="40"/>
                      <a:pt x="16" y="38"/>
                    </a:cubicBezTo>
                    <a:cubicBezTo>
                      <a:pt x="6" y="36"/>
                      <a:pt x="0" y="26"/>
                      <a:pt x="1" y="16"/>
                    </a:cubicBezTo>
                    <a:close/>
                  </a:path>
                </a:pathLst>
              </a:custGeom>
              <a:solidFill>
                <a:srgbClr val="FDF39B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7" name="Freeform 878"/>
              <p:cNvSpPr>
                <a:spLocks/>
              </p:cNvSpPr>
              <p:nvPr/>
            </p:nvSpPr>
            <p:spPr bwMode="auto">
              <a:xfrm>
                <a:off x="1107" y="1532"/>
                <a:ext cx="52" cy="59"/>
              </a:xfrm>
              <a:custGeom>
                <a:avLst/>
                <a:gdLst>
                  <a:gd name="T0" fmla="*/ 5 w 21"/>
                  <a:gd name="T1" fmla="*/ 64 h 22"/>
                  <a:gd name="T2" fmla="*/ 74 w 21"/>
                  <a:gd name="T3" fmla="*/ 8 h 22"/>
                  <a:gd name="T4" fmla="*/ 124 w 21"/>
                  <a:gd name="T5" fmla="*/ 94 h 22"/>
                  <a:gd name="T6" fmla="*/ 50 w 21"/>
                  <a:gd name="T7" fmla="*/ 150 h 22"/>
                  <a:gd name="T8" fmla="*/ 5 w 21"/>
                  <a:gd name="T9" fmla="*/ 64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2">
                    <a:moveTo>
                      <a:pt x="1" y="9"/>
                    </a:moveTo>
                    <a:cubicBezTo>
                      <a:pt x="2" y="4"/>
                      <a:pt x="7" y="0"/>
                      <a:pt x="12" y="1"/>
                    </a:cubicBezTo>
                    <a:cubicBezTo>
                      <a:pt x="18" y="2"/>
                      <a:pt x="21" y="7"/>
                      <a:pt x="20" y="13"/>
                    </a:cubicBezTo>
                    <a:cubicBezTo>
                      <a:pt x="19" y="18"/>
                      <a:pt x="14" y="22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lose/>
                  </a:path>
                </a:pathLst>
              </a:custGeom>
              <a:solidFill>
                <a:srgbClr val="FFF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" name="Freeform 879"/>
              <p:cNvSpPr>
                <a:spLocks/>
              </p:cNvSpPr>
              <p:nvPr/>
            </p:nvSpPr>
            <p:spPr bwMode="auto">
              <a:xfrm>
                <a:off x="1119" y="1545"/>
                <a:ext cx="18" cy="19"/>
              </a:xfrm>
              <a:custGeom>
                <a:avLst/>
                <a:gdLst>
                  <a:gd name="T0" fmla="*/ 0 w 7"/>
                  <a:gd name="T1" fmla="*/ 22 h 7"/>
                  <a:gd name="T2" fmla="*/ 26 w 7"/>
                  <a:gd name="T3" fmla="*/ 0 h 7"/>
                  <a:gd name="T4" fmla="*/ 39 w 7"/>
                  <a:gd name="T5" fmla="*/ 30 h 7"/>
                  <a:gd name="T6" fmla="*/ 21 w 7"/>
                  <a:gd name="T7" fmla="*/ 52 h 7"/>
                  <a:gd name="T8" fmla="*/ 0 w 7"/>
                  <a:gd name="T9" fmla="*/ 22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0" y="3"/>
                    </a:move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7" y="2"/>
                      <a:pt x="6" y="4"/>
                    </a:cubicBezTo>
                    <a:cubicBezTo>
                      <a:pt x="6" y="6"/>
                      <a:pt x="4" y="7"/>
                      <a:pt x="3" y="7"/>
                    </a:cubicBezTo>
                    <a:cubicBezTo>
                      <a:pt x="1" y="6"/>
                      <a:pt x="0" y="4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9" name="Freeform 880"/>
              <p:cNvSpPr>
                <a:spLocks/>
              </p:cNvSpPr>
              <p:nvPr/>
            </p:nvSpPr>
            <p:spPr bwMode="auto">
              <a:xfrm>
                <a:off x="1104" y="1537"/>
                <a:ext cx="78" cy="83"/>
              </a:xfrm>
              <a:custGeom>
                <a:avLst/>
                <a:gdLst>
                  <a:gd name="T0" fmla="*/ 146 w 31"/>
                  <a:gd name="T1" fmla="*/ 0 h 31"/>
                  <a:gd name="T2" fmla="*/ 164 w 31"/>
                  <a:gd name="T3" fmla="*/ 94 h 31"/>
                  <a:gd name="T4" fmla="*/ 45 w 31"/>
                  <a:gd name="T5" fmla="*/ 179 h 31"/>
                  <a:gd name="T6" fmla="*/ 0 w 31"/>
                  <a:gd name="T7" fmla="*/ 150 h 31"/>
                  <a:gd name="T8" fmla="*/ 63 w 31"/>
                  <a:gd name="T9" fmla="*/ 209 h 31"/>
                  <a:gd name="T10" fmla="*/ 184 w 31"/>
                  <a:gd name="T11" fmla="*/ 115 h 31"/>
                  <a:gd name="T12" fmla="*/ 146 w 31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1">
                    <a:moveTo>
                      <a:pt x="23" y="0"/>
                    </a:moveTo>
                    <a:cubicBezTo>
                      <a:pt x="27" y="6"/>
                      <a:pt x="27" y="9"/>
                      <a:pt x="26" y="13"/>
                    </a:cubicBezTo>
                    <a:cubicBezTo>
                      <a:pt x="24" y="23"/>
                      <a:pt x="16" y="27"/>
                      <a:pt x="7" y="25"/>
                    </a:cubicBezTo>
                    <a:cubicBezTo>
                      <a:pt x="4" y="25"/>
                      <a:pt x="1" y="23"/>
                      <a:pt x="0" y="21"/>
                    </a:cubicBezTo>
                    <a:cubicBezTo>
                      <a:pt x="2" y="25"/>
                      <a:pt x="6" y="28"/>
                      <a:pt x="10" y="29"/>
                    </a:cubicBezTo>
                    <a:cubicBezTo>
                      <a:pt x="19" y="31"/>
                      <a:pt x="28" y="25"/>
                      <a:pt x="29" y="16"/>
                    </a:cubicBezTo>
                    <a:cubicBezTo>
                      <a:pt x="31" y="10"/>
                      <a:pt x="28" y="4"/>
                      <a:pt x="23" y="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" name="Freeform 881"/>
              <p:cNvSpPr>
                <a:spLocks/>
              </p:cNvSpPr>
              <p:nvPr/>
            </p:nvSpPr>
            <p:spPr bwMode="auto">
              <a:xfrm>
                <a:off x="1237" y="1441"/>
                <a:ext cx="97" cy="107"/>
              </a:xfrm>
              <a:custGeom>
                <a:avLst/>
                <a:gdLst>
                  <a:gd name="T0" fmla="*/ 5 w 39"/>
                  <a:gd name="T1" fmla="*/ 115 h 40"/>
                  <a:gd name="T2" fmla="*/ 142 w 39"/>
                  <a:gd name="T3" fmla="*/ 13 h 40"/>
                  <a:gd name="T4" fmla="*/ 229 w 39"/>
                  <a:gd name="T5" fmla="*/ 166 h 40"/>
                  <a:gd name="T6" fmla="*/ 99 w 39"/>
                  <a:gd name="T7" fmla="*/ 273 h 40"/>
                  <a:gd name="T8" fmla="*/ 5 w 39"/>
                  <a:gd name="T9" fmla="*/ 115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9" h="40">
                    <a:moveTo>
                      <a:pt x="1" y="16"/>
                    </a:moveTo>
                    <a:cubicBezTo>
                      <a:pt x="3" y="6"/>
                      <a:pt x="13" y="0"/>
                      <a:pt x="23" y="2"/>
                    </a:cubicBezTo>
                    <a:cubicBezTo>
                      <a:pt x="33" y="4"/>
                      <a:pt x="39" y="14"/>
                      <a:pt x="37" y="23"/>
                    </a:cubicBezTo>
                    <a:cubicBezTo>
                      <a:pt x="35" y="33"/>
                      <a:pt x="26" y="40"/>
                      <a:pt x="16" y="38"/>
                    </a:cubicBezTo>
                    <a:cubicBezTo>
                      <a:pt x="6" y="36"/>
                      <a:pt x="0" y="26"/>
                      <a:pt x="1" y="16"/>
                    </a:cubicBezTo>
                    <a:close/>
                  </a:path>
                </a:pathLst>
              </a:custGeom>
              <a:solidFill>
                <a:srgbClr val="FDF39B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1" name="Freeform 882"/>
              <p:cNvSpPr>
                <a:spLocks/>
              </p:cNvSpPr>
              <p:nvPr/>
            </p:nvSpPr>
            <p:spPr bwMode="auto">
              <a:xfrm>
                <a:off x="1254" y="1455"/>
                <a:ext cx="53" cy="58"/>
              </a:xfrm>
              <a:custGeom>
                <a:avLst/>
                <a:gdLst>
                  <a:gd name="T0" fmla="*/ 8 w 21"/>
                  <a:gd name="T1" fmla="*/ 63 h 22"/>
                  <a:gd name="T2" fmla="*/ 76 w 21"/>
                  <a:gd name="T3" fmla="*/ 8 h 22"/>
                  <a:gd name="T4" fmla="*/ 126 w 21"/>
                  <a:gd name="T5" fmla="*/ 90 h 22"/>
                  <a:gd name="T6" fmla="*/ 50 w 21"/>
                  <a:gd name="T7" fmla="*/ 145 h 22"/>
                  <a:gd name="T8" fmla="*/ 8 w 21"/>
                  <a:gd name="T9" fmla="*/ 63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2">
                    <a:moveTo>
                      <a:pt x="1" y="9"/>
                    </a:moveTo>
                    <a:cubicBezTo>
                      <a:pt x="2" y="4"/>
                      <a:pt x="7" y="0"/>
                      <a:pt x="12" y="1"/>
                    </a:cubicBezTo>
                    <a:cubicBezTo>
                      <a:pt x="18" y="2"/>
                      <a:pt x="21" y="7"/>
                      <a:pt x="20" y="13"/>
                    </a:cubicBezTo>
                    <a:cubicBezTo>
                      <a:pt x="19" y="18"/>
                      <a:pt x="14" y="22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lose/>
                  </a:path>
                </a:pathLst>
              </a:custGeom>
              <a:solidFill>
                <a:srgbClr val="FFF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" name="Freeform 883"/>
              <p:cNvSpPr>
                <a:spLocks/>
              </p:cNvSpPr>
              <p:nvPr/>
            </p:nvSpPr>
            <p:spPr bwMode="auto">
              <a:xfrm>
                <a:off x="1267" y="1468"/>
                <a:ext cx="17" cy="19"/>
              </a:xfrm>
              <a:custGeom>
                <a:avLst/>
                <a:gdLst>
                  <a:gd name="T0" fmla="*/ 0 w 7"/>
                  <a:gd name="T1" fmla="*/ 22 h 7"/>
                  <a:gd name="T2" fmla="*/ 24 w 7"/>
                  <a:gd name="T3" fmla="*/ 0 h 7"/>
                  <a:gd name="T4" fmla="*/ 36 w 7"/>
                  <a:gd name="T5" fmla="*/ 30 h 7"/>
                  <a:gd name="T6" fmla="*/ 17 w 7"/>
                  <a:gd name="T7" fmla="*/ 52 h 7"/>
                  <a:gd name="T8" fmla="*/ 0 w 7"/>
                  <a:gd name="T9" fmla="*/ 22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0" y="3"/>
                    </a:move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7" y="2"/>
                      <a:pt x="6" y="4"/>
                    </a:cubicBezTo>
                    <a:cubicBezTo>
                      <a:pt x="6" y="6"/>
                      <a:pt x="4" y="7"/>
                      <a:pt x="3" y="7"/>
                    </a:cubicBezTo>
                    <a:cubicBezTo>
                      <a:pt x="1" y="6"/>
                      <a:pt x="0" y="4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" name="Freeform 884"/>
              <p:cNvSpPr>
                <a:spLocks/>
              </p:cNvSpPr>
              <p:nvPr/>
            </p:nvSpPr>
            <p:spPr bwMode="auto">
              <a:xfrm>
                <a:off x="1252" y="1460"/>
                <a:ext cx="77" cy="83"/>
              </a:xfrm>
              <a:custGeom>
                <a:avLst/>
                <a:gdLst>
                  <a:gd name="T0" fmla="*/ 142 w 31"/>
                  <a:gd name="T1" fmla="*/ 0 h 31"/>
                  <a:gd name="T2" fmla="*/ 161 w 31"/>
                  <a:gd name="T3" fmla="*/ 94 h 31"/>
                  <a:gd name="T4" fmla="*/ 42 w 31"/>
                  <a:gd name="T5" fmla="*/ 179 h 31"/>
                  <a:gd name="T6" fmla="*/ 0 w 31"/>
                  <a:gd name="T7" fmla="*/ 150 h 31"/>
                  <a:gd name="T8" fmla="*/ 62 w 31"/>
                  <a:gd name="T9" fmla="*/ 209 h 31"/>
                  <a:gd name="T10" fmla="*/ 179 w 31"/>
                  <a:gd name="T11" fmla="*/ 115 h 31"/>
                  <a:gd name="T12" fmla="*/ 142 w 31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1">
                    <a:moveTo>
                      <a:pt x="23" y="0"/>
                    </a:moveTo>
                    <a:cubicBezTo>
                      <a:pt x="27" y="6"/>
                      <a:pt x="27" y="9"/>
                      <a:pt x="26" y="13"/>
                    </a:cubicBezTo>
                    <a:cubicBezTo>
                      <a:pt x="24" y="23"/>
                      <a:pt x="16" y="27"/>
                      <a:pt x="7" y="25"/>
                    </a:cubicBezTo>
                    <a:cubicBezTo>
                      <a:pt x="4" y="25"/>
                      <a:pt x="1" y="23"/>
                      <a:pt x="0" y="21"/>
                    </a:cubicBezTo>
                    <a:cubicBezTo>
                      <a:pt x="2" y="25"/>
                      <a:pt x="6" y="28"/>
                      <a:pt x="10" y="29"/>
                    </a:cubicBezTo>
                    <a:cubicBezTo>
                      <a:pt x="19" y="31"/>
                      <a:pt x="28" y="25"/>
                      <a:pt x="29" y="16"/>
                    </a:cubicBezTo>
                    <a:cubicBezTo>
                      <a:pt x="31" y="10"/>
                      <a:pt x="28" y="4"/>
                      <a:pt x="23" y="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4" name="Freeform 885"/>
              <p:cNvSpPr>
                <a:spLocks/>
              </p:cNvSpPr>
              <p:nvPr/>
            </p:nvSpPr>
            <p:spPr bwMode="auto">
              <a:xfrm>
                <a:off x="1164" y="1487"/>
                <a:ext cx="98" cy="104"/>
              </a:xfrm>
              <a:custGeom>
                <a:avLst/>
                <a:gdLst>
                  <a:gd name="T0" fmla="*/ 8 w 39"/>
                  <a:gd name="T1" fmla="*/ 115 h 39"/>
                  <a:gd name="T2" fmla="*/ 146 w 39"/>
                  <a:gd name="T3" fmla="*/ 8 h 39"/>
                  <a:gd name="T4" fmla="*/ 234 w 39"/>
                  <a:gd name="T5" fmla="*/ 163 h 39"/>
                  <a:gd name="T6" fmla="*/ 101 w 39"/>
                  <a:gd name="T7" fmla="*/ 264 h 39"/>
                  <a:gd name="T8" fmla="*/ 8 w 39"/>
                  <a:gd name="T9" fmla="*/ 115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9" h="39">
                    <a:moveTo>
                      <a:pt x="1" y="16"/>
                    </a:moveTo>
                    <a:cubicBezTo>
                      <a:pt x="3" y="6"/>
                      <a:pt x="13" y="0"/>
                      <a:pt x="23" y="1"/>
                    </a:cubicBezTo>
                    <a:cubicBezTo>
                      <a:pt x="33" y="3"/>
                      <a:pt x="39" y="13"/>
                      <a:pt x="37" y="23"/>
                    </a:cubicBezTo>
                    <a:cubicBezTo>
                      <a:pt x="35" y="33"/>
                      <a:pt x="26" y="39"/>
                      <a:pt x="16" y="37"/>
                    </a:cubicBezTo>
                    <a:cubicBezTo>
                      <a:pt x="6" y="35"/>
                      <a:pt x="0" y="26"/>
                      <a:pt x="1" y="16"/>
                    </a:cubicBezTo>
                    <a:close/>
                  </a:path>
                </a:pathLst>
              </a:custGeom>
              <a:solidFill>
                <a:srgbClr val="FDF39B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5" name="Freeform 886"/>
              <p:cNvSpPr>
                <a:spLocks/>
              </p:cNvSpPr>
              <p:nvPr/>
            </p:nvSpPr>
            <p:spPr bwMode="auto">
              <a:xfrm>
                <a:off x="1182" y="1500"/>
                <a:ext cx="52" cy="56"/>
              </a:xfrm>
              <a:custGeom>
                <a:avLst/>
                <a:gdLst>
                  <a:gd name="T0" fmla="*/ 5 w 21"/>
                  <a:gd name="T1" fmla="*/ 64 h 21"/>
                  <a:gd name="T2" fmla="*/ 74 w 21"/>
                  <a:gd name="T3" fmla="*/ 8 h 21"/>
                  <a:gd name="T4" fmla="*/ 124 w 21"/>
                  <a:gd name="T5" fmla="*/ 85 h 21"/>
                  <a:gd name="T6" fmla="*/ 50 w 21"/>
                  <a:gd name="T7" fmla="*/ 141 h 21"/>
                  <a:gd name="T8" fmla="*/ 5 w 21"/>
                  <a:gd name="T9" fmla="*/ 64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1" y="9"/>
                    </a:moveTo>
                    <a:cubicBezTo>
                      <a:pt x="2" y="3"/>
                      <a:pt x="7" y="0"/>
                      <a:pt x="12" y="1"/>
                    </a:cubicBezTo>
                    <a:cubicBezTo>
                      <a:pt x="18" y="2"/>
                      <a:pt x="21" y="7"/>
                      <a:pt x="20" y="12"/>
                    </a:cubicBezTo>
                    <a:cubicBezTo>
                      <a:pt x="19" y="18"/>
                      <a:pt x="14" y="21"/>
                      <a:pt x="8" y="20"/>
                    </a:cubicBezTo>
                    <a:cubicBezTo>
                      <a:pt x="3" y="19"/>
                      <a:pt x="0" y="14"/>
                      <a:pt x="1" y="9"/>
                    </a:cubicBezTo>
                    <a:close/>
                  </a:path>
                </a:pathLst>
              </a:custGeom>
              <a:solidFill>
                <a:srgbClr val="FFF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6" name="Freeform 887"/>
              <p:cNvSpPr>
                <a:spLocks/>
              </p:cNvSpPr>
              <p:nvPr/>
            </p:nvSpPr>
            <p:spPr bwMode="auto">
              <a:xfrm>
                <a:off x="1194" y="1511"/>
                <a:ext cx="18" cy="18"/>
              </a:xfrm>
              <a:custGeom>
                <a:avLst/>
                <a:gdLst>
                  <a:gd name="T0" fmla="*/ 0 w 7"/>
                  <a:gd name="T1" fmla="*/ 21 h 7"/>
                  <a:gd name="T2" fmla="*/ 26 w 7"/>
                  <a:gd name="T3" fmla="*/ 8 h 7"/>
                  <a:gd name="T4" fmla="*/ 39 w 7"/>
                  <a:gd name="T5" fmla="*/ 26 h 7"/>
                  <a:gd name="T6" fmla="*/ 21 w 7"/>
                  <a:gd name="T7" fmla="*/ 46 h 7"/>
                  <a:gd name="T8" fmla="*/ 0 w 7"/>
                  <a:gd name="T9" fmla="*/ 21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0" y="3"/>
                    </a:moveTo>
                    <a:cubicBezTo>
                      <a:pt x="0" y="1"/>
                      <a:pt x="2" y="0"/>
                      <a:pt x="4" y="1"/>
                    </a:cubicBezTo>
                    <a:cubicBezTo>
                      <a:pt x="6" y="1"/>
                      <a:pt x="7" y="3"/>
                      <a:pt x="6" y="4"/>
                    </a:cubicBezTo>
                    <a:cubicBezTo>
                      <a:pt x="6" y="6"/>
                      <a:pt x="4" y="7"/>
                      <a:pt x="3" y="7"/>
                    </a:cubicBezTo>
                    <a:cubicBezTo>
                      <a:pt x="1" y="7"/>
                      <a:pt x="0" y="5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7" name="Freeform 888"/>
              <p:cNvSpPr>
                <a:spLocks/>
              </p:cNvSpPr>
              <p:nvPr/>
            </p:nvSpPr>
            <p:spPr bwMode="auto">
              <a:xfrm>
                <a:off x="1179" y="1505"/>
                <a:ext cx="78" cy="80"/>
              </a:xfrm>
              <a:custGeom>
                <a:avLst/>
                <a:gdLst>
                  <a:gd name="T0" fmla="*/ 146 w 31"/>
                  <a:gd name="T1" fmla="*/ 0 h 30"/>
                  <a:gd name="T2" fmla="*/ 164 w 31"/>
                  <a:gd name="T3" fmla="*/ 85 h 30"/>
                  <a:gd name="T4" fmla="*/ 45 w 31"/>
                  <a:gd name="T5" fmla="*/ 179 h 30"/>
                  <a:gd name="T6" fmla="*/ 0 w 31"/>
                  <a:gd name="T7" fmla="*/ 149 h 30"/>
                  <a:gd name="T8" fmla="*/ 63 w 31"/>
                  <a:gd name="T9" fmla="*/ 200 h 30"/>
                  <a:gd name="T10" fmla="*/ 184 w 31"/>
                  <a:gd name="T11" fmla="*/ 115 h 30"/>
                  <a:gd name="T12" fmla="*/ 146 w 31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0">
                    <a:moveTo>
                      <a:pt x="23" y="0"/>
                    </a:moveTo>
                    <a:cubicBezTo>
                      <a:pt x="27" y="6"/>
                      <a:pt x="27" y="8"/>
                      <a:pt x="26" y="12"/>
                    </a:cubicBezTo>
                    <a:cubicBezTo>
                      <a:pt x="24" y="23"/>
                      <a:pt x="16" y="27"/>
                      <a:pt x="7" y="25"/>
                    </a:cubicBezTo>
                    <a:cubicBezTo>
                      <a:pt x="4" y="24"/>
                      <a:pt x="1" y="22"/>
                      <a:pt x="0" y="21"/>
                    </a:cubicBezTo>
                    <a:cubicBezTo>
                      <a:pt x="2" y="25"/>
                      <a:pt x="6" y="28"/>
                      <a:pt x="10" y="28"/>
                    </a:cubicBezTo>
                    <a:cubicBezTo>
                      <a:pt x="19" y="30"/>
                      <a:pt x="28" y="24"/>
                      <a:pt x="29" y="16"/>
                    </a:cubicBezTo>
                    <a:cubicBezTo>
                      <a:pt x="31" y="9"/>
                      <a:pt x="28" y="3"/>
                      <a:pt x="23" y="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8" name="Freeform 889"/>
              <p:cNvSpPr>
                <a:spLocks/>
              </p:cNvSpPr>
              <p:nvPr/>
            </p:nvSpPr>
            <p:spPr bwMode="auto">
              <a:xfrm>
                <a:off x="839" y="1663"/>
                <a:ext cx="100" cy="104"/>
              </a:xfrm>
              <a:custGeom>
                <a:avLst/>
                <a:gdLst>
                  <a:gd name="T0" fmla="*/ 13 w 40"/>
                  <a:gd name="T1" fmla="*/ 115 h 39"/>
                  <a:gd name="T2" fmla="*/ 150 w 40"/>
                  <a:gd name="T3" fmla="*/ 13 h 39"/>
                  <a:gd name="T4" fmla="*/ 238 w 40"/>
                  <a:gd name="T5" fmla="*/ 163 h 39"/>
                  <a:gd name="T6" fmla="*/ 108 w 40"/>
                  <a:gd name="T7" fmla="*/ 264 h 39"/>
                  <a:gd name="T8" fmla="*/ 13 w 40"/>
                  <a:gd name="T9" fmla="*/ 115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2" y="16"/>
                    </a:moveTo>
                    <a:cubicBezTo>
                      <a:pt x="4" y="6"/>
                      <a:pt x="14" y="0"/>
                      <a:pt x="24" y="2"/>
                    </a:cubicBezTo>
                    <a:cubicBezTo>
                      <a:pt x="34" y="3"/>
                      <a:pt x="40" y="13"/>
                      <a:pt x="38" y="23"/>
                    </a:cubicBezTo>
                    <a:cubicBezTo>
                      <a:pt x="36" y="33"/>
                      <a:pt x="27" y="39"/>
                      <a:pt x="17" y="37"/>
                    </a:cubicBezTo>
                    <a:cubicBezTo>
                      <a:pt x="7" y="35"/>
                      <a:pt x="0" y="26"/>
                      <a:pt x="2" y="16"/>
                    </a:cubicBezTo>
                    <a:close/>
                  </a:path>
                </a:pathLst>
              </a:custGeom>
              <a:solidFill>
                <a:srgbClr val="FDF39B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9" name="Freeform 890"/>
              <p:cNvSpPr>
                <a:spLocks/>
              </p:cNvSpPr>
              <p:nvPr/>
            </p:nvSpPr>
            <p:spPr bwMode="auto">
              <a:xfrm>
                <a:off x="857" y="1676"/>
                <a:ext cx="55" cy="56"/>
              </a:xfrm>
              <a:custGeom>
                <a:avLst/>
                <a:gdLst>
                  <a:gd name="T0" fmla="*/ 13 w 22"/>
                  <a:gd name="T1" fmla="*/ 64 h 21"/>
                  <a:gd name="T2" fmla="*/ 83 w 22"/>
                  <a:gd name="T3" fmla="*/ 8 h 21"/>
                  <a:gd name="T4" fmla="*/ 133 w 22"/>
                  <a:gd name="T5" fmla="*/ 85 h 21"/>
                  <a:gd name="T6" fmla="*/ 58 w 22"/>
                  <a:gd name="T7" fmla="*/ 141 h 21"/>
                  <a:gd name="T8" fmla="*/ 13 w 22"/>
                  <a:gd name="T9" fmla="*/ 64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2" y="9"/>
                    </a:moveTo>
                    <a:cubicBezTo>
                      <a:pt x="3" y="3"/>
                      <a:pt x="8" y="0"/>
                      <a:pt x="13" y="1"/>
                    </a:cubicBezTo>
                    <a:cubicBezTo>
                      <a:pt x="18" y="2"/>
                      <a:pt x="22" y="7"/>
                      <a:pt x="21" y="12"/>
                    </a:cubicBezTo>
                    <a:cubicBezTo>
                      <a:pt x="20" y="18"/>
                      <a:pt x="15" y="21"/>
                      <a:pt x="9" y="20"/>
                    </a:cubicBezTo>
                    <a:cubicBezTo>
                      <a:pt x="4" y="19"/>
                      <a:pt x="0" y="14"/>
                      <a:pt x="2" y="9"/>
                    </a:cubicBezTo>
                    <a:close/>
                  </a:path>
                </a:pathLst>
              </a:custGeom>
              <a:solidFill>
                <a:srgbClr val="FFF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" name="Freeform 891"/>
              <p:cNvSpPr>
                <a:spLocks/>
              </p:cNvSpPr>
              <p:nvPr/>
            </p:nvSpPr>
            <p:spPr bwMode="auto">
              <a:xfrm>
                <a:off x="869" y="1687"/>
                <a:ext cx="20" cy="18"/>
              </a:xfrm>
              <a:custGeom>
                <a:avLst/>
                <a:gdLst>
                  <a:gd name="T0" fmla="*/ 8 w 8"/>
                  <a:gd name="T1" fmla="*/ 21 h 7"/>
                  <a:gd name="T2" fmla="*/ 33 w 8"/>
                  <a:gd name="T3" fmla="*/ 8 h 7"/>
                  <a:gd name="T4" fmla="*/ 45 w 8"/>
                  <a:gd name="T5" fmla="*/ 26 h 7"/>
                  <a:gd name="T6" fmla="*/ 20 w 8"/>
                  <a:gd name="T7" fmla="*/ 46 h 7"/>
                  <a:gd name="T8" fmla="*/ 8 w 8"/>
                  <a:gd name="T9" fmla="*/ 21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1" y="3"/>
                    </a:moveTo>
                    <a:cubicBezTo>
                      <a:pt x="1" y="1"/>
                      <a:pt x="3" y="0"/>
                      <a:pt x="5" y="1"/>
                    </a:cubicBezTo>
                    <a:cubicBezTo>
                      <a:pt x="6" y="1"/>
                      <a:pt x="8" y="3"/>
                      <a:pt x="7" y="4"/>
                    </a:cubicBezTo>
                    <a:cubicBezTo>
                      <a:pt x="7" y="6"/>
                      <a:pt x="5" y="7"/>
                      <a:pt x="3" y="7"/>
                    </a:cubicBezTo>
                    <a:cubicBezTo>
                      <a:pt x="2" y="7"/>
                      <a:pt x="0" y="5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" name="Freeform 892"/>
              <p:cNvSpPr>
                <a:spLocks/>
              </p:cNvSpPr>
              <p:nvPr/>
            </p:nvSpPr>
            <p:spPr bwMode="auto">
              <a:xfrm>
                <a:off x="854" y="1681"/>
                <a:ext cx="78" cy="80"/>
              </a:xfrm>
              <a:custGeom>
                <a:avLst/>
                <a:gdLst>
                  <a:gd name="T0" fmla="*/ 151 w 31"/>
                  <a:gd name="T1" fmla="*/ 0 h 30"/>
                  <a:gd name="T2" fmla="*/ 171 w 31"/>
                  <a:gd name="T3" fmla="*/ 85 h 30"/>
                  <a:gd name="T4" fmla="*/ 50 w 31"/>
                  <a:gd name="T5" fmla="*/ 179 h 30"/>
                  <a:gd name="T6" fmla="*/ 0 w 31"/>
                  <a:gd name="T7" fmla="*/ 149 h 30"/>
                  <a:gd name="T8" fmla="*/ 70 w 31"/>
                  <a:gd name="T9" fmla="*/ 205 h 30"/>
                  <a:gd name="T10" fmla="*/ 189 w 31"/>
                  <a:gd name="T11" fmla="*/ 115 h 30"/>
                  <a:gd name="T12" fmla="*/ 151 w 31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0">
                    <a:moveTo>
                      <a:pt x="24" y="0"/>
                    </a:moveTo>
                    <a:cubicBezTo>
                      <a:pt x="28" y="6"/>
                      <a:pt x="27" y="8"/>
                      <a:pt x="27" y="12"/>
                    </a:cubicBezTo>
                    <a:cubicBezTo>
                      <a:pt x="25" y="23"/>
                      <a:pt x="16" y="27"/>
                      <a:pt x="8" y="25"/>
                    </a:cubicBezTo>
                    <a:cubicBezTo>
                      <a:pt x="5" y="24"/>
                      <a:pt x="2" y="22"/>
                      <a:pt x="0" y="21"/>
                    </a:cubicBezTo>
                    <a:cubicBezTo>
                      <a:pt x="3" y="25"/>
                      <a:pt x="6" y="28"/>
                      <a:pt x="11" y="29"/>
                    </a:cubicBezTo>
                    <a:cubicBezTo>
                      <a:pt x="20" y="30"/>
                      <a:pt x="28" y="25"/>
                      <a:pt x="30" y="16"/>
                    </a:cubicBezTo>
                    <a:cubicBezTo>
                      <a:pt x="31" y="9"/>
                      <a:pt x="29" y="3"/>
                      <a:pt x="24" y="0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" name="Freeform 893"/>
              <p:cNvSpPr>
                <a:spLocks/>
              </p:cNvSpPr>
              <p:nvPr/>
            </p:nvSpPr>
            <p:spPr bwMode="auto">
              <a:xfrm>
                <a:off x="919" y="1617"/>
                <a:ext cx="100" cy="104"/>
              </a:xfrm>
              <a:custGeom>
                <a:avLst/>
                <a:gdLst>
                  <a:gd name="T0" fmla="*/ 13 w 40"/>
                  <a:gd name="T1" fmla="*/ 115 h 39"/>
                  <a:gd name="T2" fmla="*/ 150 w 40"/>
                  <a:gd name="T3" fmla="*/ 13 h 39"/>
                  <a:gd name="T4" fmla="*/ 238 w 40"/>
                  <a:gd name="T5" fmla="*/ 163 h 39"/>
                  <a:gd name="T6" fmla="*/ 108 w 40"/>
                  <a:gd name="T7" fmla="*/ 264 h 39"/>
                  <a:gd name="T8" fmla="*/ 13 w 40"/>
                  <a:gd name="T9" fmla="*/ 115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2" y="16"/>
                    </a:moveTo>
                    <a:cubicBezTo>
                      <a:pt x="4" y="6"/>
                      <a:pt x="14" y="0"/>
                      <a:pt x="24" y="2"/>
                    </a:cubicBezTo>
                    <a:cubicBezTo>
                      <a:pt x="34" y="3"/>
                      <a:pt x="40" y="13"/>
                      <a:pt x="38" y="23"/>
                    </a:cubicBezTo>
                    <a:cubicBezTo>
                      <a:pt x="36" y="33"/>
                      <a:pt x="27" y="39"/>
                      <a:pt x="17" y="37"/>
                    </a:cubicBezTo>
                    <a:cubicBezTo>
                      <a:pt x="7" y="35"/>
                      <a:pt x="0" y="26"/>
                      <a:pt x="2" y="16"/>
                    </a:cubicBezTo>
                    <a:close/>
                  </a:path>
                </a:pathLst>
              </a:custGeom>
              <a:solidFill>
                <a:srgbClr val="FDF39B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3" name="Freeform 894"/>
              <p:cNvSpPr>
                <a:spLocks/>
              </p:cNvSpPr>
              <p:nvPr/>
            </p:nvSpPr>
            <p:spPr bwMode="auto">
              <a:xfrm>
                <a:off x="939" y="1631"/>
                <a:ext cx="53" cy="56"/>
              </a:xfrm>
              <a:custGeom>
                <a:avLst/>
                <a:gdLst>
                  <a:gd name="T0" fmla="*/ 8 w 21"/>
                  <a:gd name="T1" fmla="*/ 64 h 21"/>
                  <a:gd name="T2" fmla="*/ 76 w 21"/>
                  <a:gd name="T3" fmla="*/ 8 h 21"/>
                  <a:gd name="T4" fmla="*/ 126 w 21"/>
                  <a:gd name="T5" fmla="*/ 85 h 21"/>
                  <a:gd name="T6" fmla="*/ 50 w 21"/>
                  <a:gd name="T7" fmla="*/ 141 h 21"/>
                  <a:gd name="T8" fmla="*/ 8 w 21"/>
                  <a:gd name="T9" fmla="*/ 64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1" y="9"/>
                    </a:moveTo>
                    <a:cubicBezTo>
                      <a:pt x="2" y="3"/>
                      <a:pt x="7" y="0"/>
                      <a:pt x="12" y="1"/>
                    </a:cubicBezTo>
                    <a:cubicBezTo>
                      <a:pt x="17" y="2"/>
                      <a:pt x="21" y="7"/>
                      <a:pt x="20" y="12"/>
                    </a:cubicBezTo>
                    <a:cubicBezTo>
                      <a:pt x="19" y="18"/>
                      <a:pt x="14" y="21"/>
                      <a:pt x="8" y="20"/>
                    </a:cubicBezTo>
                    <a:cubicBezTo>
                      <a:pt x="3" y="19"/>
                      <a:pt x="0" y="14"/>
                      <a:pt x="1" y="9"/>
                    </a:cubicBezTo>
                    <a:close/>
                  </a:path>
                </a:pathLst>
              </a:custGeom>
              <a:solidFill>
                <a:srgbClr val="FFF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4" name="Freeform 895"/>
              <p:cNvSpPr>
                <a:spLocks/>
              </p:cNvSpPr>
              <p:nvPr/>
            </p:nvSpPr>
            <p:spPr bwMode="auto">
              <a:xfrm>
                <a:off x="949" y="1641"/>
                <a:ext cx="20" cy="19"/>
              </a:xfrm>
              <a:custGeom>
                <a:avLst/>
                <a:gdLst>
                  <a:gd name="T0" fmla="*/ 8 w 8"/>
                  <a:gd name="T1" fmla="*/ 22 h 7"/>
                  <a:gd name="T2" fmla="*/ 33 w 8"/>
                  <a:gd name="T3" fmla="*/ 8 h 7"/>
                  <a:gd name="T4" fmla="*/ 45 w 8"/>
                  <a:gd name="T5" fmla="*/ 30 h 7"/>
                  <a:gd name="T6" fmla="*/ 20 w 8"/>
                  <a:gd name="T7" fmla="*/ 52 h 7"/>
                  <a:gd name="T8" fmla="*/ 8 w 8"/>
                  <a:gd name="T9" fmla="*/ 22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1" y="3"/>
                    </a:moveTo>
                    <a:cubicBezTo>
                      <a:pt x="1" y="1"/>
                      <a:pt x="3" y="0"/>
                      <a:pt x="5" y="1"/>
                    </a:cubicBezTo>
                    <a:cubicBezTo>
                      <a:pt x="6" y="1"/>
                      <a:pt x="8" y="3"/>
                      <a:pt x="7" y="4"/>
                    </a:cubicBezTo>
                    <a:cubicBezTo>
                      <a:pt x="7" y="6"/>
                      <a:pt x="5" y="7"/>
                      <a:pt x="3" y="7"/>
                    </a:cubicBezTo>
                    <a:cubicBezTo>
                      <a:pt x="2" y="7"/>
                      <a:pt x="0" y="5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5" name="Freeform 896"/>
              <p:cNvSpPr>
                <a:spLocks/>
              </p:cNvSpPr>
              <p:nvPr/>
            </p:nvSpPr>
            <p:spPr bwMode="auto">
              <a:xfrm>
                <a:off x="934" y="1636"/>
                <a:ext cx="80" cy="80"/>
              </a:xfrm>
              <a:custGeom>
                <a:avLst/>
                <a:gdLst>
                  <a:gd name="T0" fmla="*/ 150 w 32"/>
                  <a:gd name="T1" fmla="*/ 0 h 30"/>
                  <a:gd name="T2" fmla="*/ 170 w 32"/>
                  <a:gd name="T3" fmla="*/ 85 h 30"/>
                  <a:gd name="T4" fmla="*/ 50 w 32"/>
                  <a:gd name="T5" fmla="*/ 179 h 30"/>
                  <a:gd name="T6" fmla="*/ 0 w 32"/>
                  <a:gd name="T7" fmla="*/ 149 h 30"/>
                  <a:gd name="T8" fmla="*/ 70 w 32"/>
                  <a:gd name="T9" fmla="*/ 205 h 30"/>
                  <a:gd name="T10" fmla="*/ 188 w 32"/>
                  <a:gd name="T11" fmla="*/ 115 h 30"/>
                  <a:gd name="T12" fmla="*/ 150 w 32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30">
                    <a:moveTo>
                      <a:pt x="24" y="0"/>
                    </a:moveTo>
                    <a:cubicBezTo>
                      <a:pt x="28" y="6"/>
                      <a:pt x="28" y="8"/>
                      <a:pt x="27" y="12"/>
                    </a:cubicBezTo>
                    <a:cubicBezTo>
                      <a:pt x="25" y="23"/>
                      <a:pt x="16" y="27"/>
                      <a:pt x="8" y="25"/>
                    </a:cubicBezTo>
                    <a:cubicBezTo>
                      <a:pt x="5" y="24"/>
                      <a:pt x="2" y="22"/>
                      <a:pt x="0" y="21"/>
                    </a:cubicBezTo>
                    <a:cubicBezTo>
                      <a:pt x="3" y="25"/>
                      <a:pt x="6" y="28"/>
                      <a:pt x="11" y="29"/>
                    </a:cubicBezTo>
                    <a:cubicBezTo>
                      <a:pt x="20" y="30"/>
                      <a:pt x="29" y="24"/>
                      <a:pt x="30" y="16"/>
                    </a:cubicBezTo>
                    <a:cubicBezTo>
                      <a:pt x="32" y="9"/>
                      <a:pt x="29" y="3"/>
                      <a:pt x="24" y="0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6" name="Freeform 897"/>
              <p:cNvSpPr>
                <a:spLocks/>
              </p:cNvSpPr>
              <p:nvPr/>
            </p:nvSpPr>
            <p:spPr bwMode="auto">
              <a:xfrm>
                <a:off x="1002" y="1569"/>
                <a:ext cx="100" cy="104"/>
              </a:xfrm>
              <a:custGeom>
                <a:avLst/>
                <a:gdLst>
                  <a:gd name="T0" fmla="*/ 13 w 40"/>
                  <a:gd name="T1" fmla="*/ 115 h 39"/>
                  <a:gd name="T2" fmla="*/ 150 w 40"/>
                  <a:gd name="T3" fmla="*/ 8 h 39"/>
                  <a:gd name="T4" fmla="*/ 238 w 40"/>
                  <a:gd name="T5" fmla="*/ 163 h 39"/>
                  <a:gd name="T6" fmla="*/ 108 w 40"/>
                  <a:gd name="T7" fmla="*/ 264 h 39"/>
                  <a:gd name="T8" fmla="*/ 13 w 40"/>
                  <a:gd name="T9" fmla="*/ 115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2" y="16"/>
                    </a:moveTo>
                    <a:cubicBezTo>
                      <a:pt x="4" y="6"/>
                      <a:pt x="14" y="0"/>
                      <a:pt x="24" y="1"/>
                    </a:cubicBezTo>
                    <a:cubicBezTo>
                      <a:pt x="34" y="3"/>
                      <a:pt x="40" y="13"/>
                      <a:pt x="38" y="23"/>
                    </a:cubicBezTo>
                    <a:cubicBezTo>
                      <a:pt x="36" y="33"/>
                      <a:pt x="27" y="39"/>
                      <a:pt x="17" y="37"/>
                    </a:cubicBezTo>
                    <a:cubicBezTo>
                      <a:pt x="7" y="35"/>
                      <a:pt x="0" y="26"/>
                      <a:pt x="2" y="16"/>
                    </a:cubicBezTo>
                    <a:close/>
                  </a:path>
                </a:pathLst>
              </a:custGeom>
              <a:solidFill>
                <a:srgbClr val="FDF39B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7" name="Freeform 898"/>
              <p:cNvSpPr>
                <a:spLocks/>
              </p:cNvSpPr>
              <p:nvPr/>
            </p:nvSpPr>
            <p:spPr bwMode="auto">
              <a:xfrm>
                <a:off x="1022" y="1583"/>
                <a:ext cx="52" cy="56"/>
              </a:xfrm>
              <a:custGeom>
                <a:avLst/>
                <a:gdLst>
                  <a:gd name="T0" fmla="*/ 5 w 21"/>
                  <a:gd name="T1" fmla="*/ 64 h 21"/>
                  <a:gd name="T2" fmla="*/ 74 w 21"/>
                  <a:gd name="T3" fmla="*/ 8 h 21"/>
                  <a:gd name="T4" fmla="*/ 124 w 21"/>
                  <a:gd name="T5" fmla="*/ 85 h 21"/>
                  <a:gd name="T6" fmla="*/ 50 w 21"/>
                  <a:gd name="T7" fmla="*/ 141 h 21"/>
                  <a:gd name="T8" fmla="*/ 5 w 21"/>
                  <a:gd name="T9" fmla="*/ 64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1" y="9"/>
                    </a:moveTo>
                    <a:cubicBezTo>
                      <a:pt x="2" y="3"/>
                      <a:pt x="7" y="0"/>
                      <a:pt x="12" y="1"/>
                    </a:cubicBezTo>
                    <a:cubicBezTo>
                      <a:pt x="18" y="2"/>
                      <a:pt x="21" y="7"/>
                      <a:pt x="20" y="12"/>
                    </a:cubicBezTo>
                    <a:cubicBezTo>
                      <a:pt x="19" y="18"/>
                      <a:pt x="14" y="21"/>
                      <a:pt x="8" y="20"/>
                    </a:cubicBezTo>
                    <a:cubicBezTo>
                      <a:pt x="3" y="19"/>
                      <a:pt x="0" y="14"/>
                      <a:pt x="1" y="9"/>
                    </a:cubicBezTo>
                    <a:close/>
                  </a:path>
                </a:pathLst>
              </a:custGeom>
              <a:solidFill>
                <a:srgbClr val="FFF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8" name="Freeform 899"/>
              <p:cNvSpPr>
                <a:spLocks/>
              </p:cNvSpPr>
              <p:nvPr/>
            </p:nvSpPr>
            <p:spPr bwMode="auto">
              <a:xfrm>
                <a:off x="1032" y="1593"/>
                <a:ext cx="20" cy="19"/>
              </a:xfrm>
              <a:custGeom>
                <a:avLst/>
                <a:gdLst>
                  <a:gd name="T0" fmla="*/ 8 w 8"/>
                  <a:gd name="T1" fmla="*/ 22 h 7"/>
                  <a:gd name="T2" fmla="*/ 33 w 8"/>
                  <a:gd name="T3" fmla="*/ 8 h 7"/>
                  <a:gd name="T4" fmla="*/ 45 w 8"/>
                  <a:gd name="T5" fmla="*/ 30 h 7"/>
                  <a:gd name="T6" fmla="*/ 20 w 8"/>
                  <a:gd name="T7" fmla="*/ 52 h 7"/>
                  <a:gd name="T8" fmla="*/ 8 w 8"/>
                  <a:gd name="T9" fmla="*/ 22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1" y="3"/>
                    </a:moveTo>
                    <a:cubicBezTo>
                      <a:pt x="1" y="1"/>
                      <a:pt x="3" y="0"/>
                      <a:pt x="5" y="1"/>
                    </a:cubicBezTo>
                    <a:cubicBezTo>
                      <a:pt x="7" y="1"/>
                      <a:pt x="8" y="3"/>
                      <a:pt x="7" y="4"/>
                    </a:cubicBezTo>
                    <a:cubicBezTo>
                      <a:pt x="7" y="6"/>
                      <a:pt x="5" y="7"/>
                      <a:pt x="3" y="7"/>
                    </a:cubicBezTo>
                    <a:cubicBezTo>
                      <a:pt x="2" y="7"/>
                      <a:pt x="0" y="5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9" name="Freeform 900"/>
              <p:cNvSpPr>
                <a:spLocks/>
              </p:cNvSpPr>
              <p:nvPr/>
            </p:nvSpPr>
            <p:spPr bwMode="auto">
              <a:xfrm>
                <a:off x="1017" y="1588"/>
                <a:ext cx="80" cy="80"/>
              </a:xfrm>
              <a:custGeom>
                <a:avLst/>
                <a:gdLst>
                  <a:gd name="T0" fmla="*/ 150 w 32"/>
                  <a:gd name="T1" fmla="*/ 0 h 30"/>
                  <a:gd name="T2" fmla="*/ 170 w 32"/>
                  <a:gd name="T3" fmla="*/ 85 h 30"/>
                  <a:gd name="T4" fmla="*/ 50 w 32"/>
                  <a:gd name="T5" fmla="*/ 179 h 30"/>
                  <a:gd name="T6" fmla="*/ 0 w 32"/>
                  <a:gd name="T7" fmla="*/ 149 h 30"/>
                  <a:gd name="T8" fmla="*/ 70 w 32"/>
                  <a:gd name="T9" fmla="*/ 200 h 30"/>
                  <a:gd name="T10" fmla="*/ 188 w 32"/>
                  <a:gd name="T11" fmla="*/ 115 h 30"/>
                  <a:gd name="T12" fmla="*/ 150 w 32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30">
                    <a:moveTo>
                      <a:pt x="24" y="0"/>
                    </a:moveTo>
                    <a:cubicBezTo>
                      <a:pt x="28" y="6"/>
                      <a:pt x="28" y="8"/>
                      <a:pt x="27" y="12"/>
                    </a:cubicBezTo>
                    <a:cubicBezTo>
                      <a:pt x="25" y="23"/>
                      <a:pt x="17" y="27"/>
                      <a:pt x="8" y="25"/>
                    </a:cubicBezTo>
                    <a:cubicBezTo>
                      <a:pt x="5" y="24"/>
                      <a:pt x="2" y="22"/>
                      <a:pt x="0" y="21"/>
                    </a:cubicBezTo>
                    <a:cubicBezTo>
                      <a:pt x="3" y="25"/>
                      <a:pt x="7" y="28"/>
                      <a:pt x="11" y="28"/>
                    </a:cubicBezTo>
                    <a:cubicBezTo>
                      <a:pt x="20" y="30"/>
                      <a:pt x="29" y="24"/>
                      <a:pt x="30" y="16"/>
                    </a:cubicBezTo>
                    <a:cubicBezTo>
                      <a:pt x="32" y="9"/>
                      <a:pt x="29" y="3"/>
                      <a:pt x="24" y="0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0" name="Freeform 901"/>
              <p:cNvSpPr>
                <a:spLocks/>
              </p:cNvSpPr>
              <p:nvPr/>
            </p:nvSpPr>
            <p:spPr bwMode="auto">
              <a:xfrm>
                <a:off x="1459" y="1519"/>
                <a:ext cx="98" cy="106"/>
              </a:xfrm>
              <a:custGeom>
                <a:avLst/>
                <a:gdLst>
                  <a:gd name="T0" fmla="*/ 101 w 39"/>
                  <a:gd name="T1" fmla="*/ 13 h 40"/>
                  <a:gd name="T2" fmla="*/ 13 w 39"/>
                  <a:gd name="T3" fmla="*/ 162 h 40"/>
                  <a:gd name="T4" fmla="*/ 146 w 39"/>
                  <a:gd name="T5" fmla="*/ 268 h 40"/>
                  <a:gd name="T6" fmla="*/ 234 w 39"/>
                  <a:gd name="T7" fmla="*/ 111 h 40"/>
                  <a:gd name="T8" fmla="*/ 101 w 39"/>
                  <a:gd name="T9" fmla="*/ 13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9" h="40">
                    <a:moveTo>
                      <a:pt x="16" y="2"/>
                    </a:moveTo>
                    <a:cubicBezTo>
                      <a:pt x="6" y="4"/>
                      <a:pt x="0" y="14"/>
                      <a:pt x="2" y="23"/>
                    </a:cubicBezTo>
                    <a:cubicBezTo>
                      <a:pt x="4" y="33"/>
                      <a:pt x="13" y="40"/>
                      <a:pt x="23" y="38"/>
                    </a:cubicBezTo>
                    <a:cubicBezTo>
                      <a:pt x="33" y="36"/>
                      <a:pt x="39" y="26"/>
                      <a:pt x="37" y="16"/>
                    </a:cubicBezTo>
                    <a:cubicBezTo>
                      <a:pt x="36" y="6"/>
                      <a:pt x="26" y="0"/>
                      <a:pt x="16" y="2"/>
                    </a:cubicBezTo>
                    <a:close/>
                  </a:path>
                </a:pathLst>
              </a:custGeom>
              <a:solidFill>
                <a:srgbClr val="FDF39B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1" name="Freeform 902"/>
              <p:cNvSpPr>
                <a:spLocks/>
              </p:cNvSpPr>
              <p:nvPr/>
            </p:nvSpPr>
            <p:spPr bwMode="auto">
              <a:xfrm>
                <a:off x="1477" y="1535"/>
                <a:ext cx="75" cy="82"/>
              </a:xfrm>
              <a:custGeom>
                <a:avLst/>
                <a:gdLst>
                  <a:gd name="T0" fmla="*/ 0 w 30"/>
                  <a:gd name="T1" fmla="*/ 167 h 31"/>
                  <a:gd name="T2" fmla="*/ 75 w 30"/>
                  <a:gd name="T3" fmla="*/ 183 h 31"/>
                  <a:gd name="T4" fmla="*/ 158 w 30"/>
                  <a:gd name="T5" fmla="*/ 50 h 31"/>
                  <a:gd name="T6" fmla="*/ 133 w 30"/>
                  <a:gd name="T7" fmla="*/ 0 h 31"/>
                  <a:gd name="T8" fmla="*/ 183 w 30"/>
                  <a:gd name="T9" fmla="*/ 77 h 31"/>
                  <a:gd name="T10" fmla="*/ 100 w 30"/>
                  <a:gd name="T11" fmla="*/ 209 h 31"/>
                  <a:gd name="T12" fmla="*/ 0 w 30"/>
                  <a:gd name="T13" fmla="*/ 167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0" y="24"/>
                    </a:moveTo>
                    <a:cubicBezTo>
                      <a:pt x="6" y="27"/>
                      <a:pt x="8" y="27"/>
                      <a:pt x="12" y="26"/>
                    </a:cubicBezTo>
                    <a:cubicBezTo>
                      <a:pt x="23" y="24"/>
                      <a:pt x="27" y="16"/>
                      <a:pt x="25" y="7"/>
                    </a:cubicBezTo>
                    <a:cubicBezTo>
                      <a:pt x="24" y="5"/>
                      <a:pt x="22" y="2"/>
                      <a:pt x="21" y="0"/>
                    </a:cubicBezTo>
                    <a:cubicBezTo>
                      <a:pt x="25" y="2"/>
                      <a:pt x="28" y="6"/>
                      <a:pt x="29" y="11"/>
                    </a:cubicBezTo>
                    <a:cubicBezTo>
                      <a:pt x="30" y="20"/>
                      <a:pt x="25" y="28"/>
                      <a:pt x="16" y="30"/>
                    </a:cubicBezTo>
                    <a:cubicBezTo>
                      <a:pt x="9" y="31"/>
                      <a:pt x="3" y="29"/>
                      <a:pt x="0" y="24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2" name="Freeform 903"/>
              <p:cNvSpPr>
                <a:spLocks/>
              </p:cNvSpPr>
              <p:nvPr/>
            </p:nvSpPr>
            <p:spPr bwMode="auto">
              <a:xfrm>
                <a:off x="1312" y="1441"/>
                <a:ext cx="97" cy="107"/>
              </a:xfrm>
              <a:custGeom>
                <a:avLst/>
                <a:gdLst>
                  <a:gd name="T0" fmla="*/ 99 w 39"/>
                  <a:gd name="T1" fmla="*/ 13 h 40"/>
                  <a:gd name="T2" fmla="*/ 12 w 39"/>
                  <a:gd name="T3" fmla="*/ 166 h 40"/>
                  <a:gd name="T4" fmla="*/ 142 w 39"/>
                  <a:gd name="T5" fmla="*/ 273 h 40"/>
                  <a:gd name="T6" fmla="*/ 229 w 39"/>
                  <a:gd name="T7" fmla="*/ 115 h 40"/>
                  <a:gd name="T8" fmla="*/ 99 w 39"/>
                  <a:gd name="T9" fmla="*/ 13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9" h="40">
                    <a:moveTo>
                      <a:pt x="16" y="2"/>
                    </a:moveTo>
                    <a:cubicBezTo>
                      <a:pt x="6" y="4"/>
                      <a:pt x="0" y="14"/>
                      <a:pt x="2" y="23"/>
                    </a:cubicBezTo>
                    <a:cubicBezTo>
                      <a:pt x="4" y="33"/>
                      <a:pt x="13" y="40"/>
                      <a:pt x="23" y="38"/>
                    </a:cubicBezTo>
                    <a:cubicBezTo>
                      <a:pt x="33" y="36"/>
                      <a:pt x="39" y="26"/>
                      <a:pt x="37" y="16"/>
                    </a:cubicBezTo>
                    <a:cubicBezTo>
                      <a:pt x="36" y="6"/>
                      <a:pt x="26" y="0"/>
                      <a:pt x="16" y="2"/>
                    </a:cubicBezTo>
                    <a:close/>
                  </a:path>
                </a:pathLst>
              </a:custGeom>
              <a:solidFill>
                <a:srgbClr val="FDF39B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3" name="Freeform 904"/>
              <p:cNvSpPr>
                <a:spLocks/>
              </p:cNvSpPr>
              <p:nvPr/>
            </p:nvSpPr>
            <p:spPr bwMode="auto">
              <a:xfrm>
                <a:off x="1324" y="1460"/>
                <a:ext cx="53" cy="59"/>
              </a:xfrm>
              <a:custGeom>
                <a:avLst/>
                <a:gdLst>
                  <a:gd name="T0" fmla="*/ 58 w 21"/>
                  <a:gd name="T1" fmla="*/ 8 h 22"/>
                  <a:gd name="T2" fmla="*/ 8 w 21"/>
                  <a:gd name="T3" fmla="*/ 94 h 22"/>
                  <a:gd name="T4" fmla="*/ 76 w 21"/>
                  <a:gd name="T5" fmla="*/ 150 h 22"/>
                  <a:gd name="T6" fmla="*/ 126 w 21"/>
                  <a:gd name="T7" fmla="*/ 64 h 22"/>
                  <a:gd name="T8" fmla="*/ 58 w 21"/>
                  <a:gd name="T9" fmla="*/ 8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2">
                    <a:moveTo>
                      <a:pt x="9" y="1"/>
                    </a:moveTo>
                    <a:cubicBezTo>
                      <a:pt x="3" y="2"/>
                      <a:pt x="0" y="7"/>
                      <a:pt x="1" y="13"/>
                    </a:cubicBezTo>
                    <a:cubicBezTo>
                      <a:pt x="2" y="18"/>
                      <a:pt x="7" y="22"/>
                      <a:pt x="12" y="21"/>
                    </a:cubicBezTo>
                    <a:cubicBezTo>
                      <a:pt x="18" y="19"/>
                      <a:pt x="21" y="14"/>
                      <a:pt x="20" y="9"/>
                    </a:cubicBezTo>
                    <a:cubicBezTo>
                      <a:pt x="19" y="4"/>
                      <a:pt x="14" y="0"/>
                      <a:pt x="9" y="1"/>
                    </a:cubicBezTo>
                    <a:close/>
                  </a:path>
                </a:pathLst>
              </a:cu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4" name="Freeform 905"/>
              <p:cNvSpPr>
                <a:spLocks/>
              </p:cNvSpPr>
              <p:nvPr/>
            </p:nvSpPr>
            <p:spPr bwMode="auto">
              <a:xfrm>
                <a:off x="1334" y="1473"/>
                <a:ext cx="20" cy="19"/>
              </a:xfrm>
              <a:custGeom>
                <a:avLst/>
                <a:gdLst>
                  <a:gd name="T0" fmla="*/ 20 w 8"/>
                  <a:gd name="T1" fmla="*/ 0 h 7"/>
                  <a:gd name="T2" fmla="*/ 8 w 8"/>
                  <a:gd name="T3" fmla="*/ 30 h 7"/>
                  <a:gd name="T4" fmla="*/ 33 w 8"/>
                  <a:gd name="T5" fmla="*/ 52 h 7"/>
                  <a:gd name="T6" fmla="*/ 45 w 8"/>
                  <a:gd name="T7" fmla="*/ 22 h 7"/>
                  <a:gd name="T8" fmla="*/ 20 w 8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3" y="0"/>
                    </a:moveTo>
                    <a:cubicBezTo>
                      <a:pt x="1" y="1"/>
                      <a:pt x="0" y="3"/>
                      <a:pt x="1" y="4"/>
                    </a:cubicBezTo>
                    <a:cubicBezTo>
                      <a:pt x="1" y="6"/>
                      <a:pt x="3" y="7"/>
                      <a:pt x="5" y="7"/>
                    </a:cubicBezTo>
                    <a:cubicBezTo>
                      <a:pt x="6" y="7"/>
                      <a:pt x="8" y="5"/>
                      <a:pt x="7" y="3"/>
                    </a:cubicBezTo>
                    <a:cubicBezTo>
                      <a:pt x="7" y="1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5" name="Freeform 906"/>
              <p:cNvSpPr>
                <a:spLocks/>
              </p:cNvSpPr>
              <p:nvPr/>
            </p:nvSpPr>
            <p:spPr bwMode="auto">
              <a:xfrm>
                <a:off x="1329" y="1457"/>
                <a:ext cx="75" cy="83"/>
              </a:xfrm>
              <a:custGeom>
                <a:avLst/>
                <a:gdLst>
                  <a:gd name="T0" fmla="*/ 0 w 30"/>
                  <a:gd name="T1" fmla="*/ 171 h 31"/>
                  <a:gd name="T2" fmla="*/ 75 w 30"/>
                  <a:gd name="T3" fmla="*/ 187 h 31"/>
                  <a:gd name="T4" fmla="*/ 158 w 30"/>
                  <a:gd name="T5" fmla="*/ 51 h 31"/>
                  <a:gd name="T6" fmla="*/ 133 w 30"/>
                  <a:gd name="T7" fmla="*/ 0 h 31"/>
                  <a:gd name="T8" fmla="*/ 183 w 30"/>
                  <a:gd name="T9" fmla="*/ 78 h 31"/>
                  <a:gd name="T10" fmla="*/ 100 w 30"/>
                  <a:gd name="T11" fmla="*/ 214 h 31"/>
                  <a:gd name="T12" fmla="*/ 0 w 30"/>
                  <a:gd name="T13" fmla="*/ 171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0" y="24"/>
                    </a:moveTo>
                    <a:cubicBezTo>
                      <a:pt x="6" y="27"/>
                      <a:pt x="8" y="27"/>
                      <a:pt x="12" y="26"/>
                    </a:cubicBezTo>
                    <a:cubicBezTo>
                      <a:pt x="23" y="24"/>
                      <a:pt x="27" y="16"/>
                      <a:pt x="25" y="7"/>
                    </a:cubicBezTo>
                    <a:cubicBezTo>
                      <a:pt x="24" y="5"/>
                      <a:pt x="22" y="2"/>
                      <a:pt x="21" y="0"/>
                    </a:cubicBezTo>
                    <a:cubicBezTo>
                      <a:pt x="25" y="2"/>
                      <a:pt x="28" y="6"/>
                      <a:pt x="29" y="11"/>
                    </a:cubicBezTo>
                    <a:cubicBezTo>
                      <a:pt x="30" y="20"/>
                      <a:pt x="25" y="28"/>
                      <a:pt x="16" y="30"/>
                    </a:cubicBezTo>
                    <a:cubicBezTo>
                      <a:pt x="9" y="31"/>
                      <a:pt x="3" y="29"/>
                      <a:pt x="0" y="24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6" name="Freeform 907"/>
              <p:cNvSpPr>
                <a:spLocks/>
              </p:cNvSpPr>
              <p:nvPr/>
            </p:nvSpPr>
            <p:spPr bwMode="auto">
              <a:xfrm>
                <a:off x="1384" y="1487"/>
                <a:ext cx="98" cy="104"/>
              </a:xfrm>
              <a:custGeom>
                <a:avLst/>
                <a:gdLst>
                  <a:gd name="T0" fmla="*/ 101 w 39"/>
                  <a:gd name="T1" fmla="*/ 8 h 39"/>
                  <a:gd name="T2" fmla="*/ 13 w 39"/>
                  <a:gd name="T3" fmla="*/ 163 h 39"/>
                  <a:gd name="T4" fmla="*/ 146 w 39"/>
                  <a:gd name="T5" fmla="*/ 264 h 39"/>
                  <a:gd name="T6" fmla="*/ 234 w 39"/>
                  <a:gd name="T7" fmla="*/ 115 h 39"/>
                  <a:gd name="T8" fmla="*/ 101 w 39"/>
                  <a:gd name="T9" fmla="*/ 8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9" h="39">
                    <a:moveTo>
                      <a:pt x="16" y="1"/>
                    </a:moveTo>
                    <a:cubicBezTo>
                      <a:pt x="6" y="3"/>
                      <a:pt x="0" y="13"/>
                      <a:pt x="2" y="23"/>
                    </a:cubicBezTo>
                    <a:cubicBezTo>
                      <a:pt x="4" y="33"/>
                      <a:pt x="13" y="39"/>
                      <a:pt x="23" y="37"/>
                    </a:cubicBezTo>
                    <a:cubicBezTo>
                      <a:pt x="33" y="35"/>
                      <a:pt x="39" y="26"/>
                      <a:pt x="37" y="16"/>
                    </a:cubicBezTo>
                    <a:cubicBezTo>
                      <a:pt x="36" y="6"/>
                      <a:pt x="26" y="0"/>
                      <a:pt x="16" y="1"/>
                    </a:cubicBezTo>
                    <a:close/>
                  </a:path>
                </a:pathLst>
              </a:custGeom>
              <a:solidFill>
                <a:srgbClr val="FDF39B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7" name="Freeform 908"/>
              <p:cNvSpPr>
                <a:spLocks/>
              </p:cNvSpPr>
              <p:nvPr/>
            </p:nvSpPr>
            <p:spPr bwMode="auto">
              <a:xfrm>
                <a:off x="1407" y="1519"/>
                <a:ext cx="20" cy="18"/>
              </a:xfrm>
              <a:custGeom>
                <a:avLst/>
                <a:gdLst>
                  <a:gd name="T0" fmla="*/ 20 w 8"/>
                  <a:gd name="T1" fmla="*/ 0 h 7"/>
                  <a:gd name="T2" fmla="*/ 8 w 8"/>
                  <a:gd name="T3" fmla="*/ 26 h 7"/>
                  <a:gd name="T4" fmla="*/ 33 w 8"/>
                  <a:gd name="T5" fmla="*/ 39 h 7"/>
                  <a:gd name="T6" fmla="*/ 45 w 8"/>
                  <a:gd name="T7" fmla="*/ 21 h 7"/>
                  <a:gd name="T8" fmla="*/ 20 w 8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3" y="0"/>
                    </a:moveTo>
                    <a:cubicBezTo>
                      <a:pt x="1" y="0"/>
                      <a:pt x="0" y="2"/>
                      <a:pt x="1" y="4"/>
                    </a:cubicBezTo>
                    <a:cubicBezTo>
                      <a:pt x="1" y="6"/>
                      <a:pt x="3" y="7"/>
                      <a:pt x="5" y="6"/>
                    </a:cubicBezTo>
                    <a:cubicBezTo>
                      <a:pt x="6" y="6"/>
                      <a:pt x="8" y="4"/>
                      <a:pt x="7" y="3"/>
                    </a:cubicBezTo>
                    <a:cubicBezTo>
                      <a:pt x="7" y="1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8" name="Freeform 909"/>
              <p:cNvSpPr>
                <a:spLocks/>
              </p:cNvSpPr>
              <p:nvPr/>
            </p:nvSpPr>
            <p:spPr bwMode="auto">
              <a:xfrm>
                <a:off x="1402" y="1503"/>
                <a:ext cx="75" cy="82"/>
              </a:xfrm>
              <a:custGeom>
                <a:avLst/>
                <a:gdLst>
                  <a:gd name="T0" fmla="*/ 0 w 30"/>
                  <a:gd name="T1" fmla="*/ 161 h 31"/>
                  <a:gd name="T2" fmla="*/ 75 w 30"/>
                  <a:gd name="T3" fmla="*/ 183 h 31"/>
                  <a:gd name="T4" fmla="*/ 158 w 30"/>
                  <a:gd name="T5" fmla="*/ 50 h 31"/>
                  <a:gd name="T6" fmla="*/ 133 w 30"/>
                  <a:gd name="T7" fmla="*/ 0 h 31"/>
                  <a:gd name="T8" fmla="*/ 183 w 30"/>
                  <a:gd name="T9" fmla="*/ 69 h 31"/>
                  <a:gd name="T10" fmla="*/ 100 w 30"/>
                  <a:gd name="T11" fmla="*/ 204 h 31"/>
                  <a:gd name="T12" fmla="*/ 0 w 30"/>
                  <a:gd name="T13" fmla="*/ 161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0" y="23"/>
                    </a:moveTo>
                    <a:cubicBezTo>
                      <a:pt x="6" y="27"/>
                      <a:pt x="8" y="27"/>
                      <a:pt x="12" y="26"/>
                    </a:cubicBezTo>
                    <a:cubicBezTo>
                      <a:pt x="23" y="24"/>
                      <a:pt x="27" y="16"/>
                      <a:pt x="25" y="7"/>
                    </a:cubicBezTo>
                    <a:cubicBezTo>
                      <a:pt x="24" y="4"/>
                      <a:pt x="22" y="1"/>
                      <a:pt x="21" y="0"/>
                    </a:cubicBezTo>
                    <a:cubicBezTo>
                      <a:pt x="25" y="2"/>
                      <a:pt x="28" y="6"/>
                      <a:pt x="29" y="10"/>
                    </a:cubicBezTo>
                    <a:cubicBezTo>
                      <a:pt x="30" y="19"/>
                      <a:pt x="25" y="28"/>
                      <a:pt x="16" y="29"/>
                    </a:cubicBezTo>
                    <a:cubicBezTo>
                      <a:pt x="9" y="31"/>
                      <a:pt x="3" y="28"/>
                      <a:pt x="0" y="23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9" name="Freeform 910"/>
              <p:cNvSpPr>
                <a:spLocks/>
              </p:cNvSpPr>
              <p:nvPr/>
            </p:nvSpPr>
            <p:spPr bwMode="auto">
              <a:xfrm>
                <a:off x="1707" y="1663"/>
                <a:ext cx="100" cy="104"/>
              </a:xfrm>
              <a:custGeom>
                <a:avLst/>
                <a:gdLst>
                  <a:gd name="T0" fmla="*/ 100 w 40"/>
                  <a:gd name="T1" fmla="*/ 13 h 39"/>
                  <a:gd name="T2" fmla="*/ 13 w 40"/>
                  <a:gd name="T3" fmla="*/ 163 h 39"/>
                  <a:gd name="T4" fmla="*/ 145 w 40"/>
                  <a:gd name="T5" fmla="*/ 264 h 39"/>
                  <a:gd name="T6" fmla="*/ 238 w 40"/>
                  <a:gd name="T7" fmla="*/ 115 h 39"/>
                  <a:gd name="T8" fmla="*/ 100 w 40"/>
                  <a:gd name="T9" fmla="*/ 13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16" y="2"/>
                    </a:moveTo>
                    <a:cubicBezTo>
                      <a:pt x="6" y="3"/>
                      <a:pt x="0" y="13"/>
                      <a:pt x="2" y="23"/>
                    </a:cubicBezTo>
                    <a:cubicBezTo>
                      <a:pt x="4" y="33"/>
                      <a:pt x="13" y="39"/>
                      <a:pt x="23" y="37"/>
                    </a:cubicBezTo>
                    <a:cubicBezTo>
                      <a:pt x="33" y="35"/>
                      <a:pt x="40" y="26"/>
                      <a:pt x="38" y="16"/>
                    </a:cubicBezTo>
                    <a:cubicBezTo>
                      <a:pt x="36" y="6"/>
                      <a:pt x="26" y="0"/>
                      <a:pt x="16" y="2"/>
                    </a:cubicBezTo>
                    <a:close/>
                  </a:path>
                </a:pathLst>
              </a:custGeom>
              <a:solidFill>
                <a:srgbClr val="FDF39B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0" name="Freeform 911"/>
              <p:cNvSpPr>
                <a:spLocks/>
              </p:cNvSpPr>
              <p:nvPr/>
            </p:nvSpPr>
            <p:spPr bwMode="auto">
              <a:xfrm>
                <a:off x="1719" y="1681"/>
                <a:ext cx="53" cy="56"/>
              </a:xfrm>
              <a:custGeom>
                <a:avLst/>
                <a:gdLst>
                  <a:gd name="T0" fmla="*/ 58 w 21"/>
                  <a:gd name="T1" fmla="*/ 8 h 21"/>
                  <a:gd name="T2" fmla="*/ 8 w 21"/>
                  <a:gd name="T3" fmla="*/ 85 h 21"/>
                  <a:gd name="T4" fmla="*/ 83 w 21"/>
                  <a:gd name="T5" fmla="*/ 141 h 21"/>
                  <a:gd name="T6" fmla="*/ 126 w 21"/>
                  <a:gd name="T7" fmla="*/ 64 h 21"/>
                  <a:gd name="T8" fmla="*/ 58 w 21"/>
                  <a:gd name="T9" fmla="*/ 8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9" y="1"/>
                    </a:moveTo>
                    <a:cubicBezTo>
                      <a:pt x="4" y="2"/>
                      <a:pt x="0" y="7"/>
                      <a:pt x="1" y="12"/>
                    </a:cubicBezTo>
                    <a:cubicBezTo>
                      <a:pt x="2" y="18"/>
                      <a:pt x="7" y="21"/>
                      <a:pt x="13" y="20"/>
                    </a:cubicBezTo>
                    <a:cubicBezTo>
                      <a:pt x="18" y="19"/>
                      <a:pt x="21" y="14"/>
                      <a:pt x="20" y="9"/>
                    </a:cubicBezTo>
                    <a:cubicBezTo>
                      <a:pt x="19" y="3"/>
                      <a:pt x="14" y="0"/>
                      <a:pt x="9" y="1"/>
                    </a:cubicBezTo>
                    <a:close/>
                  </a:path>
                </a:pathLst>
              </a:cu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1" name="Freeform 912"/>
              <p:cNvSpPr>
                <a:spLocks/>
              </p:cNvSpPr>
              <p:nvPr/>
            </p:nvSpPr>
            <p:spPr bwMode="auto">
              <a:xfrm>
                <a:off x="1732" y="1695"/>
                <a:ext cx="17" cy="18"/>
              </a:xfrm>
              <a:custGeom>
                <a:avLst/>
                <a:gdLst>
                  <a:gd name="T0" fmla="*/ 12 w 7"/>
                  <a:gd name="T1" fmla="*/ 0 h 7"/>
                  <a:gd name="T2" fmla="*/ 0 w 7"/>
                  <a:gd name="T3" fmla="*/ 26 h 7"/>
                  <a:gd name="T4" fmla="*/ 24 w 7"/>
                  <a:gd name="T5" fmla="*/ 46 h 7"/>
                  <a:gd name="T6" fmla="*/ 36 w 7"/>
                  <a:gd name="T7" fmla="*/ 21 h 7"/>
                  <a:gd name="T8" fmla="*/ 12 w 7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6" y="6"/>
                      <a:pt x="7" y="4"/>
                      <a:pt x="6" y="3"/>
                    </a:cubicBezTo>
                    <a:cubicBezTo>
                      <a:pt x="6" y="1"/>
                      <a:pt x="4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2" name="Freeform 913"/>
              <p:cNvSpPr>
                <a:spLocks/>
              </p:cNvSpPr>
              <p:nvPr/>
            </p:nvSpPr>
            <p:spPr bwMode="auto">
              <a:xfrm>
                <a:off x="1724" y="1679"/>
                <a:ext cx="78" cy="82"/>
              </a:xfrm>
              <a:custGeom>
                <a:avLst/>
                <a:gdLst>
                  <a:gd name="T0" fmla="*/ 0 w 31"/>
                  <a:gd name="T1" fmla="*/ 161 h 31"/>
                  <a:gd name="T2" fmla="*/ 75 w 31"/>
                  <a:gd name="T3" fmla="*/ 183 h 31"/>
                  <a:gd name="T4" fmla="*/ 159 w 31"/>
                  <a:gd name="T5" fmla="*/ 50 h 31"/>
                  <a:gd name="T6" fmla="*/ 133 w 31"/>
                  <a:gd name="T7" fmla="*/ 0 h 31"/>
                  <a:gd name="T8" fmla="*/ 184 w 31"/>
                  <a:gd name="T9" fmla="*/ 69 h 31"/>
                  <a:gd name="T10" fmla="*/ 101 w 31"/>
                  <a:gd name="T11" fmla="*/ 204 h 31"/>
                  <a:gd name="T12" fmla="*/ 0 w 31"/>
                  <a:gd name="T13" fmla="*/ 161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1">
                    <a:moveTo>
                      <a:pt x="0" y="23"/>
                    </a:moveTo>
                    <a:cubicBezTo>
                      <a:pt x="6" y="27"/>
                      <a:pt x="8" y="27"/>
                      <a:pt x="12" y="26"/>
                    </a:cubicBezTo>
                    <a:cubicBezTo>
                      <a:pt x="23" y="24"/>
                      <a:pt x="27" y="16"/>
                      <a:pt x="25" y="7"/>
                    </a:cubicBezTo>
                    <a:cubicBezTo>
                      <a:pt x="25" y="4"/>
                      <a:pt x="22" y="1"/>
                      <a:pt x="21" y="0"/>
                    </a:cubicBezTo>
                    <a:cubicBezTo>
                      <a:pt x="25" y="2"/>
                      <a:pt x="28" y="6"/>
                      <a:pt x="29" y="10"/>
                    </a:cubicBezTo>
                    <a:cubicBezTo>
                      <a:pt x="31" y="19"/>
                      <a:pt x="25" y="28"/>
                      <a:pt x="16" y="29"/>
                    </a:cubicBezTo>
                    <a:cubicBezTo>
                      <a:pt x="10" y="31"/>
                      <a:pt x="4" y="28"/>
                      <a:pt x="0" y="23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3" name="Freeform 914"/>
              <p:cNvSpPr>
                <a:spLocks/>
              </p:cNvSpPr>
              <p:nvPr/>
            </p:nvSpPr>
            <p:spPr bwMode="auto">
              <a:xfrm>
                <a:off x="1627" y="1617"/>
                <a:ext cx="100" cy="104"/>
              </a:xfrm>
              <a:custGeom>
                <a:avLst/>
                <a:gdLst>
                  <a:gd name="T0" fmla="*/ 100 w 40"/>
                  <a:gd name="T1" fmla="*/ 13 h 39"/>
                  <a:gd name="T2" fmla="*/ 13 w 40"/>
                  <a:gd name="T3" fmla="*/ 163 h 39"/>
                  <a:gd name="T4" fmla="*/ 145 w 40"/>
                  <a:gd name="T5" fmla="*/ 264 h 39"/>
                  <a:gd name="T6" fmla="*/ 238 w 40"/>
                  <a:gd name="T7" fmla="*/ 115 h 39"/>
                  <a:gd name="T8" fmla="*/ 100 w 40"/>
                  <a:gd name="T9" fmla="*/ 13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16" y="2"/>
                    </a:moveTo>
                    <a:cubicBezTo>
                      <a:pt x="6" y="3"/>
                      <a:pt x="0" y="13"/>
                      <a:pt x="2" y="23"/>
                    </a:cubicBezTo>
                    <a:cubicBezTo>
                      <a:pt x="4" y="33"/>
                      <a:pt x="13" y="39"/>
                      <a:pt x="23" y="37"/>
                    </a:cubicBezTo>
                    <a:cubicBezTo>
                      <a:pt x="33" y="35"/>
                      <a:pt x="40" y="26"/>
                      <a:pt x="38" y="16"/>
                    </a:cubicBezTo>
                    <a:cubicBezTo>
                      <a:pt x="36" y="6"/>
                      <a:pt x="26" y="0"/>
                      <a:pt x="16" y="2"/>
                    </a:cubicBezTo>
                    <a:close/>
                  </a:path>
                </a:pathLst>
              </a:custGeom>
              <a:solidFill>
                <a:srgbClr val="FDF39B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4" name="Freeform 915"/>
              <p:cNvSpPr>
                <a:spLocks/>
              </p:cNvSpPr>
              <p:nvPr/>
            </p:nvSpPr>
            <p:spPr bwMode="auto">
              <a:xfrm>
                <a:off x="1639" y="1636"/>
                <a:ext cx="53" cy="56"/>
              </a:xfrm>
              <a:custGeom>
                <a:avLst/>
                <a:gdLst>
                  <a:gd name="T0" fmla="*/ 58 w 21"/>
                  <a:gd name="T1" fmla="*/ 8 h 21"/>
                  <a:gd name="T2" fmla="*/ 8 w 21"/>
                  <a:gd name="T3" fmla="*/ 85 h 21"/>
                  <a:gd name="T4" fmla="*/ 83 w 21"/>
                  <a:gd name="T5" fmla="*/ 141 h 21"/>
                  <a:gd name="T6" fmla="*/ 126 w 21"/>
                  <a:gd name="T7" fmla="*/ 64 h 21"/>
                  <a:gd name="T8" fmla="*/ 58 w 21"/>
                  <a:gd name="T9" fmla="*/ 8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9" y="1"/>
                    </a:moveTo>
                    <a:cubicBezTo>
                      <a:pt x="3" y="2"/>
                      <a:pt x="0" y="7"/>
                      <a:pt x="1" y="12"/>
                    </a:cubicBezTo>
                    <a:cubicBezTo>
                      <a:pt x="2" y="18"/>
                      <a:pt x="7" y="21"/>
                      <a:pt x="13" y="20"/>
                    </a:cubicBezTo>
                    <a:cubicBezTo>
                      <a:pt x="18" y="19"/>
                      <a:pt x="21" y="14"/>
                      <a:pt x="20" y="9"/>
                    </a:cubicBezTo>
                    <a:cubicBezTo>
                      <a:pt x="19" y="3"/>
                      <a:pt x="14" y="0"/>
                      <a:pt x="9" y="1"/>
                    </a:cubicBezTo>
                    <a:close/>
                  </a:path>
                </a:pathLst>
              </a:cu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5" name="Freeform 916"/>
              <p:cNvSpPr>
                <a:spLocks/>
              </p:cNvSpPr>
              <p:nvPr/>
            </p:nvSpPr>
            <p:spPr bwMode="auto">
              <a:xfrm>
                <a:off x="1649" y="1649"/>
                <a:ext cx="20" cy="19"/>
              </a:xfrm>
              <a:custGeom>
                <a:avLst/>
                <a:gdLst>
                  <a:gd name="T0" fmla="*/ 20 w 8"/>
                  <a:gd name="T1" fmla="*/ 0 h 7"/>
                  <a:gd name="T2" fmla="*/ 8 w 8"/>
                  <a:gd name="T3" fmla="*/ 30 h 7"/>
                  <a:gd name="T4" fmla="*/ 33 w 8"/>
                  <a:gd name="T5" fmla="*/ 43 h 7"/>
                  <a:gd name="T6" fmla="*/ 45 w 8"/>
                  <a:gd name="T7" fmla="*/ 22 h 7"/>
                  <a:gd name="T8" fmla="*/ 20 w 8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3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1" y="6"/>
                      <a:pt x="3" y="7"/>
                      <a:pt x="5" y="6"/>
                    </a:cubicBezTo>
                    <a:cubicBezTo>
                      <a:pt x="6" y="6"/>
                      <a:pt x="8" y="4"/>
                      <a:pt x="7" y="3"/>
                    </a:cubicBezTo>
                    <a:cubicBezTo>
                      <a:pt x="7" y="1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6" name="Freeform 917"/>
              <p:cNvSpPr>
                <a:spLocks/>
              </p:cNvSpPr>
              <p:nvPr/>
            </p:nvSpPr>
            <p:spPr bwMode="auto">
              <a:xfrm>
                <a:off x="1644" y="1633"/>
                <a:ext cx="75" cy="83"/>
              </a:xfrm>
              <a:custGeom>
                <a:avLst/>
                <a:gdLst>
                  <a:gd name="T0" fmla="*/ 0 w 30"/>
                  <a:gd name="T1" fmla="*/ 166 h 31"/>
                  <a:gd name="T2" fmla="*/ 75 w 30"/>
                  <a:gd name="T3" fmla="*/ 187 h 31"/>
                  <a:gd name="T4" fmla="*/ 158 w 30"/>
                  <a:gd name="T5" fmla="*/ 51 h 31"/>
                  <a:gd name="T6" fmla="*/ 133 w 30"/>
                  <a:gd name="T7" fmla="*/ 0 h 31"/>
                  <a:gd name="T8" fmla="*/ 183 w 30"/>
                  <a:gd name="T9" fmla="*/ 72 h 31"/>
                  <a:gd name="T10" fmla="*/ 100 w 30"/>
                  <a:gd name="T11" fmla="*/ 209 h 31"/>
                  <a:gd name="T12" fmla="*/ 0 w 30"/>
                  <a:gd name="T13" fmla="*/ 166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0" y="23"/>
                    </a:moveTo>
                    <a:cubicBezTo>
                      <a:pt x="6" y="27"/>
                      <a:pt x="8" y="27"/>
                      <a:pt x="12" y="26"/>
                    </a:cubicBezTo>
                    <a:cubicBezTo>
                      <a:pt x="23" y="24"/>
                      <a:pt x="27" y="16"/>
                      <a:pt x="25" y="7"/>
                    </a:cubicBezTo>
                    <a:cubicBezTo>
                      <a:pt x="25" y="4"/>
                      <a:pt x="22" y="1"/>
                      <a:pt x="21" y="0"/>
                    </a:cubicBezTo>
                    <a:cubicBezTo>
                      <a:pt x="25" y="2"/>
                      <a:pt x="28" y="6"/>
                      <a:pt x="29" y="10"/>
                    </a:cubicBezTo>
                    <a:cubicBezTo>
                      <a:pt x="30" y="19"/>
                      <a:pt x="25" y="28"/>
                      <a:pt x="16" y="29"/>
                    </a:cubicBezTo>
                    <a:cubicBezTo>
                      <a:pt x="10" y="31"/>
                      <a:pt x="4" y="28"/>
                      <a:pt x="0" y="23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7" name="Freeform 918"/>
              <p:cNvSpPr>
                <a:spLocks/>
              </p:cNvSpPr>
              <p:nvPr/>
            </p:nvSpPr>
            <p:spPr bwMode="auto">
              <a:xfrm>
                <a:off x="1544" y="1569"/>
                <a:ext cx="100" cy="104"/>
              </a:xfrm>
              <a:custGeom>
                <a:avLst/>
                <a:gdLst>
                  <a:gd name="T0" fmla="*/ 100 w 40"/>
                  <a:gd name="T1" fmla="*/ 8 h 39"/>
                  <a:gd name="T2" fmla="*/ 13 w 40"/>
                  <a:gd name="T3" fmla="*/ 163 h 39"/>
                  <a:gd name="T4" fmla="*/ 145 w 40"/>
                  <a:gd name="T5" fmla="*/ 264 h 39"/>
                  <a:gd name="T6" fmla="*/ 238 w 40"/>
                  <a:gd name="T7" fmla="*/ 115 h 39"/>
                  <a:gd name="T8" fmla="*/ 100 w 40"/>
                  <a:gd name="T9" fmla="*/ 8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16" y="1"/>
                    </a:moveTo>
                    <a:cubicBezTo>
                      <a:pt x="6" y="3"/>
                      <a:pt x="0" y="13"/>
                      <a:pt x="2" y="23"/>
                    </a:cubicBezTo>
                    <a:cubicBezTo>
                      <a:pt x="4" y="33"/>
                      <a:pt x="13" y="39"/>
                      <a:pt x="23" y="37"/>
                    </a:cubicBezTo>
                    <a:cubicBezTo>
                      <a:pt x="33" y="35"/>
                      <a:pt x="40" y="26"/>
                      <a:pt x="38" y="16"/>
                    </a:cubicBezTo>
                    <a:cubicBezTo>
                      <a:pt x="36" y="6"/>
                      <a:pt x="26" y="0"/>
                      <a:pt x="16" y="1"/>
                    </a:cubicBezTo>
                    <a:close/>
                  </a:path>
                </a:pathLst>
              </a:custGeom>
              <a:solidFill>
                <a:srgbClr val="FDF39B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8" name="Freeform 919"/>
              <p:cNvSpPr>
                <a:spLocks/>
              </p:cNvSpPr>
              <p:nvPr/>
            </p:nvSpPr>
            <p:spPr bwMode="auto">
              <a:xfrm>
                <a:off x="1557" y="1588"/>
                <a:ext cx="52" cy="56"/>
              </a:xfrm>
              <a:custGeom>
                <a:avLst/>
                <a:gdLst>
                  <a:gd name="T0" fmla="*/ 54 w 21"/>
                  <a:gd name="T1" fmla="*/ 8 h 21"/>
                  <a:gd name="T2" fmla="*/ 5 w 21"/>
                  <a:gd name="T3" fmla="*/ 85 h 21"/>
                  <a:gd name="T4" fmla="*/ 79 w 21"/>
                  <a:gd name="T5" fmla="*/ 141 h 21"/>
                  <a:gd name="T6" fmla="*/ 124 w 21"/>
                  <a:gd name="T7" fmla="*/ 56 h 21"/>
                  <a:gd name="T8" fmla="*/ 54 w 21"/>
                  <a:gd name="T9" fmla="*/ 8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9" y="1"/>
                    </a:moveTo>
                    <a:cubicBezTo>
                      <a:pt x="3" y="2"/>
                      <a:pt x="0" y="7"/>
                      <a:pt x="1" y="12"/>
                    </a:cubicBezTo>
                    <a:cubicBezTo>
                      <a:pt x="2" y="18"/>
                      <a:pt x="7" y="21"/>
                      <a:pt x="13" y="20"/>
                    </a:cubicBezTo>
                    <a:cubicBezTo>
                      <a:pt x="18" y="19"/>
                      <a:pt x="21" y="14"/>
                      <a:pt x="20" y="8"/>
                    </a:cubicBezTo>
                    <a:cubicBezTo>
                      <a:pt x="19" y="3"/>
                      <a:pt x="14" y="0"/>
                      <a:pt x="9" y="1"/>
                    </a:cubicBezTo>
                    <a:close/>
                  </a:path>
                </a:pathLst>
              </a:cu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9" name="Freeform 920"/>
              <p:cNvSpPr>
                <a:spLocks/>
              </p:cNvSpPr>
              <p:nvPr/>
            </p:nvSpPr>
            <p:spPr bwMode="auto">
              <a:xfrm>
                <a:off x="1567" y="1601"/>
                <a:ext cx="20" cy="19"/>
              </a:xfrm>
              <a:custGeom>
                <a:avLst/>
                <a:gdLst>
                  <a:gd name="T0" fmla="*/ 20 w 8"/>
                  <a:gd name="T1" fmla="*/ 0 h 7"/>
                  <a:gd name="T2" fmla="*/ 8 w 8"/>
                  <a:gd name="T3" fmla="*/ 30 h 7"/>
                  <a:gd name="T4" fmla="*/ 33 w 8"/>
                  <a:gd name="T5" fmla="*/ 43 h 7"/>
                  <a:gd name="T6" fmla="*/ 45 w 8"/>
                  <a:gd name="T7" fmla="*/ 22 h 7"/>
                  <a:gd name="T8" fmla="*/ 20 w 8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3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1" y="6"/>
                      <a:pt x="3" y="7"/>
                      <a:pt x="5" y="6"/>
                    </a:cubicBezTo>
                    <a:cubicBezTo>
                      <a:pt x="6" y="6"/>
                      <a:pt x="8" y="4"/>
                      <a:pt x="7" y="3"/>
                    </a:cubicBezTo>
                    <a:cubicBezTo>
                      <a:pt x="7" y="1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0" name="Freeform 921"/>
              <p:cNvSpPr>
                <a:spLocks/>
              </p:cNvSpPr>
              <p:nvPr/>
            </p:nvSpPr>
            <p:spPr bwMode="auto">
              <a:xfrm>
                <a:off x="1562" y="1585"/>
                <a:ext cx="75" cy="83"/>
              </a:xfrm>
              <a:custGeom>
                <a:avLst/>
                <a:gdLst>
                  <a:gd name="T0" fmla="*/ 0 w 30"/>
                  <a:gd name="T1" fmla="*/ 166 h 31"/>
                  <a:gd name="T2" fmla="*/ 75 w 30"/>
                  <a:gd name="T3" fmla="*/ 187 h 31"/>
                  <a:gd name="T4" fmla="*/ 158 w 30"/>
                  <a:gd name="T5" fmla="*/ 51 h 31"/>
                  <a:gd name="T6" fmla="*/ 133 w 30"/>
                  <a:gd name="T7" fmla="*/ 0 h 31"/>
                  <a:gd name="T8" fmla="*/ 183 w 30"/>
                  <a:gd name="T9" fmla="*/ 72 h 31"/>
                  <a:gd name="T10" fmla="*/ 100 w 30"/>
                  <a:gd name="T11" fmla="*/ 209 h 31"/>
                  <a:gd name="T12" fmla="*/ 0 w 30"/>
                  <a:gd name="T13" fmla="*/ 166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0" y="23"/>
                    </a:moveTo>
                    <a:cubicBezTo>
                      <a:pt x="6" y="27"/>
                      <a:pt x="8" y="27"/>
                      <a:pt x="12" y="26"/>
                    </a:cubicBezTo>
                    <a:cubicBezTo>
                      <a:pt x="23" y="24"/>
                      <a:pt x="27" y="16"/>
                      <a:pt x="25" y="7"/>
                    </a:cubicBezTo>
                    <a:cubicBezTo>
                      <a:pt x="25" y="4"/>
                      <a:pt x="22" y="1"/>
                      <a:pt x="21" y="0"/>
                    </a:cubicBezTo>
                    <a:cubicBezTo>
                      <a:pt x="25" y="2"/>
                      <a:pt x="28" y="6"/>
                      <a:pt x="29" y="10"/>
                    </a:cubicBezTo>
                    <a:cubicBezTo>
                      <a:pt x="30" y="19"/>
                      <a:pt x="25" y="28"/>
                      <a:pt x="16" y="29"/>
                    </a:cubicBezTo>
                    <a:cubicBezTo>
                      <a:pt x="10" y="31"/>
                      <a:pt x="3" y="28"/>
                      <a:pt x="0" y="23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1" name="Freeform 922"/>
              <p:cNvSpPr>
                <a:spLocks/>
              </p:cNvSpPr>
              <p:nvPr/>
            </p:nvSpPr>
            <p:spPr bwMode="auto">
              <a:xfrm>
                <a:off x="1089" y="2337"/>
                <a:ext cx="98" cy="107"/>
              </a:xfrm>
              <a:custGeom>
                <a:avLst/>
                <a:gdLst>
                  <a:gd name="T0" fmla="*/ 101 w 39"/>
                  <a:gd name="T1" fmla="*/ 13 h 40"/>
                  <a:gd name="T2" fmla="*/ 8 w 39"/>
                  <a:gd name="T3" fmla="*/ 171 h 40"/>
                  <a:gd name="T4" fmla="*/ 146 w 39"/>
                  <a:gd name="T5" fmla="*/ 273 h 40"/>
                  <a:gd name="T6" fmla="*/ 234 w 39"/>
                  <a:gd name="T7" fmla="*/ 120 h 40"/>
                  <a:gd name="T8" fmla="*/ 101 w 39"/>
                  <a:gd name="T9" fmla="*/ 13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9" h="40">
                    <a:moveTo>
                      <a:pt x="16" y="2"/>
                    </a:moveTo>
                    <a:cubicBezTo>
                      <a:pt x="6" y="4"/>
                      <a:pt x="0" y="14"/>
                      <a:pt x="1" y="24"/>
                    </a:cubicBezTo>
                    <a:cubicBezTo>
                      <a:pt x="3" y="34"/>
                      <a:pt x="13" y="40"/>
                      <a:pt x="23" y="38"/>
                    </a:cubicBezTo>
                    <a:cubicBezTo>
                      <a:pt x="33" y="36"/>
                      <a:pt x="39" y="26"/>
                      <a:pt x="37" y="17"/>
                    </a:cubicBezTo>
                    <a:cubicBezTo>
                      <a:pt x="35" y="7"/>
                      <a:pt x="26" y="0"/>
                      <a:pt x="16" y="2"/>
                    </a:cubicBezTo>
                    <a:close/>
                  </a:path>
                </a:pathLst>
              </a:custGeom>
              <a:solidFill>
                <a:srgbClr val="D4CF00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2" name="Freeform 923"/>
              <p:cNvSpPr>
                <a:spLocks/>
              </p:cNvSpPr>
              <p:nvPr/>
            </p:nvSpPr>
            <p:spPr bwMode="auto">
              <a:xfrm>
                <a:off x="1112" y="2369"/>
                <a:ext cx="17" cy="19"/>
              </a:xfrm>
              <a:custGeom>
                <a:avLst/>
                <a:gdLst>
                  <a:gd name="T0" fmla="*/ 17 w 7"/>
                  <a:gd name="T1" fmla="*/ 8 h 7"/>
                  <a:gd name="T2" fmla="*/ 5 w 7"/>
                  <a:gd name="T3" fmla="*/ 38 h 7"/>
                  <a:gd name="T4" fmla="*/ 24 w 7"/>
                  <a:gd name="T5" fmla="*/ 52 h 7"/>
                  <a:gd name="T6" fmla="*/ 41 w 7"/>
                  <a:gd name="T7" fmla="*/ 22 h 7"/>
                  <a:gd name="T8" fmla="*/ 17 w 7"/>
                  <a:gd name="T9" fmla="*/ 8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3" y="1"/>
                    </a:moveTo>
                    <a:cubicBezTo>
                      <a:pt x="1" y="1"/>
                      <a:pt x="0" y="3"/>
                      <a:pt x="1" y="5"/>
                    </a:cubicBezTo>
                    <a:cubicBezTo>
                      <a:pt x="1" y="6"/>
                      <a:pt x="3" y="7"/>
                      <a:pt x="4" y="7"/>
                    </a:cubicBezTo>
                    <a:cubicBezTo>
                      <a:pt x="6" y="7"/>
                      <a:pt x="7" y="5"/>
                      <a:pt x="7" y="3"/>
                    </a:cubicBezTo>
                    <a:cubicBezTo>
                      <a:pt x="7" y="1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3" name="Freeform 924"/>
              <p:cNvSpPr>
                <a:spLocks/>
              </p:cNvSpPr>
              <p:nvPr/>
            </p:nvSpPr>
            <p:spPr bwMode="auto">
              <a:xfrm>
                <a:off x="1107" y="2353"/>
                <a:ext cx="75" cy="83"/>
              </a:xfrm>
              <a:custGeom>
                <a:avLst/>
                <a:gdLst>
                  <a:gd name="T0" fmla="*/ 0 w 30"/>
                  <a:gd name="T1" fmla="*/ 171 h 31"/>
                  <a:gd name="T2" fmla="*/ 75 w 30"/>
                  <a:gd name="T3" fmla="*/ 193 h 31"/>
                  <a:gd name="T4" fmla="*/ 158 w 30"/>
                  <a:gd name="T5" fmla="*/ 51 h 31"/>
                  <a:gd name="T6" fmla="*/ 133 w 30"/>
                  <a:gd name="T7" fmla="*/ 0 h 31"/>
                  <a:gd name="T8" fmla="*/ 175 w 30"/>
                  <a:gd name="T9" fmla="*/ 78 h 31"/>
                  <a:gd name="T10" fmla="*/ 100 w 30"/>
                  <a:gd name="T11" fmla="*/ 214 h 31"/>
                  <a:gd name="T12" fmla="*/ 0 w 30"/>
                  <a:gd name="T13" fmla="*/ 171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0" y="24"/>
                    </a:moveTo>
                    <a:cubicBezTo>
                      <a:pt x="6" y="28"/>
                      <a:pt x="8" y="27"/>
                      <a:pt x="12" y="27"/>
                    </a:cubicBezTo>
                    <a:cubicBezTo>
                      <a:pt x="23" y="25"/>
                      <a:pt x="27" y="16"/>
                      <a:pt x="25" y="7"/>
                    </a:cubicBezTo>
                    <a:cubicBezTo>
                      <a:pt x="24" y="5"/>
                      <a:pt x="22" y="2"/>
                      <a:pt x="21" y="0"/>
                    </a:cubicBezTo>
                    <a:cubicBezTo>
                      <a:pt x="25" y="2"/>
                      <a:pt x="28" y="6"/>
                      <a:pt x="28" y="11"/>
                    </a:cubicBezTo>
                    <a:cubicBezTo>
                      <a:pt x="30" y="20"/>
                      <a:pt x="24" y="28"/>
                      <a:pt x="16" y="30"/>
                    </a:cubicBezTo>
                    <a:cubicBezTo>
                      <a:pt x="9" y="31"/>
                      <a:pt x="3" y="29"/>
                      <a:pt x="0" y="24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4" name="Freeform 925"/>
              <p:cNvSpPr>
                <a:spLocks/>
              </p:cNvSpPr>
              <p:nvPr/>
            </p:nvSpPr>
            <p:spPr bwMode="auto">
              <a:xfrm>
                <a:off x="1237" y="2415"/>
                <a:ext cx="97" cy="106"/>
              </a:xfrm>
              <a:custGeom>
                <a:avLst/>
                <a:gdLst>
                  <a:gd name="T0" fmla="*/ 99 w 39"/>
                  <a:gd name="T1" fmla="*/ 13 h 40"/>
                  <a:gd name="T2" fmla="*/ 5 w 39"/>
                  <a:gd name="T3" fmla="*/ 170 h 40"/>
                  <a:gd name="T4" fmla="*/ 142 w 39"/>
                  <a:gd name="T5" fmla="*/ 268 h 40"/>
                  <a:gd name="T6" fmla="*/ 229 w 39"/>
                  <a:gd name="T7" fmla="*/ 119 h 40"/>
                  <a:gd name="T8" fmla="*/ 99 w 39"/>
                  <a:gd name="T9" fmla="*/ 13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9" h="40">
                    <a:moveTo>
                      <a:pt x="16" y="2"/>
                    </a:moveTo>
                    <a:cubicBezTo>
                      <a:pt x="6" y="4"/>
                      <a:pt x="0" y="14"/>
                      <a:pt x="1" y="24"/>
                    </a:cubicBezTo>
                    <a:cubicBezTo>
                      <a:pt x="3" y="34"/>
                      <a:pt x="13" y="40"/>
                      <a:pt x="23" y="38"/>
                    </a:cubicBezTo>
                    <a:cubicBezTo>
                      <a:pt x="33" y="36"/>
                      <a:pt x="39" y="26"/>
                      <a:pt x="37" y="17"/>
                    </a:cubicBezTo>
                    <a:cubicBezTo>
                      <a:pt x="35" y="7"/>
                      <a:pt x="26" y="0"/>
                      <a:pt x="16" y="2"/>
                    </a:cubicBezTo>
                    <a:close/>
                  </a:path>
                </a:pathLst>
              </a:custGeom>
              <a:solidFill>
                <a:srgbClr val="D4CF00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5" name="Freeform 926"/>
              <p:cNvSpPr>
                <a:spLocks/>
              </p:cNvSpPr>
              <p:nvPr/>
            </p:nvSpPr>
            <p:spPr bwMode="auto">
              <a:xfrm>
                <a:off x="1249" y="2433"/>
                <a:ext cx="53" cy="59"/>
              </a:xfrm>
              <a:custGeom>
                <a:avLst/>
                <a:gdLst>
                  <a:gd name="T0" fmla="*/ 58 w 21"/>
                  <a:gd name="T1" fmla="*/ 8 h 22"/>
                  <a:gd name="T2" fmla="*/ 8 w 21"/>
                  <a:gd name="T3" fmla="*/ 94 h 22"/>
                  <a:gd name="T4" fmla="*/ 76 w 21"/>
                  <a:gd name="T5" fmla="*/ 150 h 22"/>
                  <a:gd name="T6" fmla="*/ 126 w 21"/>
                  <a:gd name="T7" fmla="*/ 64 h 22"/>
                  <a:gd name="T8" fmla="*/ 58 w 21"/>
                  <a:gd name="T9" fmla="*/ 8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2">
                    <a:moveTo>
                      <a:pt x="9" y="1"/>
                    </a:moveTo>
                    <a:cubicBezTo>
                      <a:pt x="3" y="2"/>
                      <a:pt x="0" y="8"/>
                      <a:pt x="1" y="13"/>
                    </a:cubicBezTo>
                    <a:cubicBezTo>
                      <a:pt x="2" y="18"/>
                      <a:pt x="7" y="22"/>
                      <a:pt x="12" y="21"/>
                    </a:cubicBezTo>
                    <a:cubicBezTo>
                      <a:pt x="18" y="20"/>
                      <a:pt x="21" y="15"/>
                      <a:pt x="20" y="9"/>
                    </a:cubicBezTo>
                    <a:cubicBezTo>
                      <a:pt x="19" y="4"/>
                      <a:pt x="14" y="0"/>
                      <a:pt x="9" y="1"/>
                    </a:cubicBezTo>
                    <a:close/>
                  </a:path>
                </a:pathLst>
              </a:cu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6" name="Freeform 927"/>
              <p:cNvSpPr>
                <a:spLocks/>
              </p:cNvSpPr>
              <p:nvPr/>
            </p:nvSpPr>
            <p:spPr bwMode="auto">
              <a:xfrm>
                <a:off x="1259" y="2447"/>
                <a:ext cx="18" cy="18"/>
              </a:xfrm>
              <a:custGeom>
                <a:avLst/>
                <a:gdLst>
                  <a:gd name="T0" fmla="*/ 21 w 7"/>
                  <a:gd name="T1" fmla="*/ 8 h 7"/>
                  <a:gd name="T2" fmla="*/ 8 w 7"/>
                  <a:gd name="T3" fmla="*/ 33 h 7"/>
                  <a:gd name="T4" fmla="*/ 26 w 7"/>
                  <a:gd name="T5" fmla="*/ 46 h 7"/>
                  <a:gd name="T6" fmla="*/ 46 w 7"/>
                  <a:gd name="T7" fmla="*/ 21 h 7"/>
                  <a:gd name="T8" fmla="*/ 21 w 7"/>
                  <a:gd name="T9" fmla="*/ 8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3" y="1"/>
                    </a:moveTo>
                    <a:cubicBezTo>
                      <a:pt x="1" y="1"/>
                      <a:pt x="0" y="3"/>
                      <a:pt x="1" y="5"/>
                    </a:cubicBezTo>
                    <a:cubicBezTo>
                      <a:pt x="1" y="6"/>
                      <a:pt x="3" y="7"/>
                      <a:pt x="4" y="7"/>
                    </a:cubicBezTo>
                    <a:cubicBezTo>
                      <a:pt x="6" y="7"/>
                      <a:pt x="7" y="5"/>
                      <a:pt x="7" y="3"/>
                    </a:cubicBezTo>
                    <a:cubicBezTo>
                      <a:pt x="7" y="1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7" name="Freeform 928"/>
              <p:cNvSpPr>
                <a:spLocks/>
              </p:cNvSpPr>
              <p:nvPr/>
            </p:nvSpPr>
            <p:spPr bwMode="auto">
              <a:xfrm>
                <a:off x="1254" y="2431"/>
                <a:ext cx="75" cy="82"/>
              </a:xfrm>
              <a:custGeom>
                <a:avLst/>
                <a:gdLst>
                  <a:gd name="T0" fmla="*/ 0 w 30"/>
                  <a:gd name="T1" fmla="*/ 167 h 31"/>
                  <a:gd name="T2" fmla="*/ 75 w 30"/>
                  <a:gd name="T3" fmla="*/ 188 h 31"/>
                  <a:gd name="T4" fmla="*/ 158 w 30"/>
                  <a:gd name="T5" fmla="*/ 50 h 31"/>
                  <a:gd name="T6" fmla="*/ 133 w 30"/>
                  <a:gd name="T7" fmla="*/ 0 h 31"/>
                  <a:gd name="T8" fmla="*/ 175 w 30"/>
                  <a:gd name="T9" fmla="*/ 77 h 31"/>
                  <a:gd name="T10" fmla="*/ 100 w 30"/>
                  <a:gd name="T11" fmla="*/ 209 h 31"/>
                  <a:gd name="T12" fmla="*/ 0 w 30"/>
                  <a:gd name="T13" fmla="*/ 167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0" y="24"/>
                    </a:moveTo>
                    <a:cubicBezTo>
                      <a:pt x="6" y="28"/>
                      <a:pt x="8" y="27"/>
                      <a:pt x="12" y="27"/>
                    </a:cubicBezTo>
                    <a:cubicBezTo>
                      <a:pt x="23" y="25"/>
                      <a:pt x="27" y="16"/>
                      <a:pt x="25" y="7"/>
                    </a:cubicBezTo>
                    <a:cubicBezTo>
                      <a:pt x="24" y="5"/>
                      <a:pt x="22" y="2"/>
                      <a:pt x="21" y="0"/>
                    </a:cubicBezTo>
                    <a:cubicBezTo>
                      <a:pt x="25" y="2"/>
                      <a:pt x="28" y="6"/>
                      <a:pt x="28" y="11"/>
                    </a:cubicBezTo>
                    <a:cubicBezTo>
                      <a:pt x="30" y="20"/>
                      <a:pt x="24" y="28"/>
                      <a:pt x="16" y="30"/>
                    </a:cubicBezTo>
                    <a:cubicBezTo>
                      <a:pt x="9" y="31"/>
                      <a:pt x="3" y="29"/>
                      <a:pt x="0" y="24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8" name="Freeform 929"/>
              <p:cNvSpPr>
                <a:spLocks/>
              </p:cNvSpPr>
              <p:nvPr/>
            </p:nvSpPr>
            <p:spPr bwMode="auto">
              <a:xfrm>
                <a:off x="1164" y="2372"/>
                <a:ext cx="98" cy="104"/>
              </a:xfrm>
              <a:custGeom>
                <a:avLst/>
                <a:gdLst>
                  <a:gd name="T0" fmla="*/ 101 w 39"/>
                  <a:gd name="T1" fmla="*/ 13 h 39"/>
                  <a:gd name="T2" fmla="*/ 8 w 39"/>
                  <a:gd name="T3" fmla="*/ 163 h 39"/>
                  <a:gd name="T4" fmla="*/ 146 w 39"/>
                  <a:gd name="T5" fmla="*/ 269 h 39"/>
                  <a:gd name="T6" fmla="*/ 234 w 39"/>
                  <a:gd name="T7" fmla="*/ 115 h 39"/>
                  <a:gd name="T8" fmla="*/ 101 w 39"/>
                  <a:gd name="T9" fmla="*/ 13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9" h="39">
                    <a:moveTo>
                      <a:pt x="16" y="2"/>
                    </a:moveTo>
                    <a:cubicBezTo>
                      <a:pt x="6" y="4"/>
                      <a:pt x="0" y="13"/>
                      <a:pt x="1" y="23"/>
                    </a:cubicBezTo>
                    <a:cubicBezTo>
                      <a:pt x="3" y="33"/>
                      <a:pt x="13" y="39"/>
                      <a:pt x="23" y="38"/>
                    </a:cubicBezTo>
                    <a:cubicBezTo>
                      <a:pt x="33" y="36"/>
                      <a:pt x="39" y="26"/>
                      <a:pt x="37" y="16"/>
                    </a:cubicBezTo>
                    <a:cubicBezTo>
                      <a:pt x="35" y="6"/>
                      <a:pt x="26" y="0"/>
                      <a:pt x="16" y="2"/>
                    </a:cubicBezTo>
                    <a:close/>
                  </a:path>
                </a:pathLst>
              </a:custGeom>
              <a:solidFill>
                <a:srgbClr val="D4CF00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9" name="Freeform 930"/>
              <p:cNvSpPr>
                <a:spLocks/>
              </p:cNvSpPr>
              <p:nvPr/>
            </p:nvSpPr>
            <p:spPr bwMode="auto">
              <a:xfrm>
                <a:off x="1177" y="2391"/>
                <a:ext cx="52" cy="56"/>
              </a:xfrm>
              <a:custGeom>
                <a:avLst/>
                <a:gdLst>
                  <a:gd name="T0" fmla="*/ 54 w 21"/>
                  <a:gd name="T1" fmla="*/ 8 h 21"/>
                  <a:gd name="T2" fmla="*/ 5 w 21"/>
                  <a:gd name="T3" fmla="*/ 85 h 21"/>
                  <a:gd name="T4" fmla="*/ 74 w 21"/>
                  <a:gd name="T5" fmla="*/ 141 h 21"/>
                  <a:gd name="T6" fmla="*/ 124 w 21"/>
                  <a:gd name="T7" fmla="*/ 64 h 21"/>
                  <a:gd name="T8" fmla="*/ 54 w 21"/>
                  <a:gd name="T9" fmla="*/ 8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9" y="1"/>
                    </a:moveTo>
                    <a:cubicBezTo>
                      <a:pt x="3" y="2"/>
                      <a:pt x="0" y="7"/>
                      <a:pt x="1" y="12"/>
                    </a:cubicBezTo>
                    <a:cubicBezTo>
                      <a:pt x="2" y="18"/>
                      <a:pt x="7" y="21"/>
                      <a:pt x="12" y="20"/>
                    </a:cubicBezTo>
                    <a:cubicBezTo>
                      <a:pt x="18" y="19"/>
                      <a:pt x="21" y="14"/>
                      <a:pt x="20" y="9"/>
                    </a:cubicBezTo>
                    <a:cubicBezTo>
                      <a:pt x="19" y="3"/>
                      <a:pt x="14" y="0"/>
                      <a:pt x="9" y="1"/>
                    </a:cubicBezTo>
                    <a:close/>
                  </a:path>
                </a:pathLst>
              </a:cu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0" name="Freeform 931"/>
              <p:cNvSpPr>
                <a:spLocks/>
              </p:cNvSpPr>
              <p:nvPr/>
            </p:nvSpPr>
            <p:spPr bwMode="auto">
              <a:xfrm>
                <a:off x="1187" y="2404"/>
                <a:ext cx="17" cy="19"/>
              </a:xfrm>
              <a:custGeom>
                <a:avLst/>
                <a:gdLst>
                  <a:gd name="T0" fmla="*/ 17 w 7"/>
                  <a:gd name="T1" fmla="*/ 0 h 7"/>
                  <a:gd name="T2" fmla="*/ 5 w 7"/>
                  <a:gd name="T3" fmla="*/ 30 h 7"/>
                  <a:gd name="T4" fmla="*/ 24 w 7"/>
                  <a:gd name="T5" fmla="*/ 52 h 7"/>
                  <a:gd name="T6" fmla="*/ 41 w 7"/>
                  <a:gd name="T7" fmla="*/ 22 h 7"/>
                  <a:gd name="T8" fmla="*/ 17 w 7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3" y="0"/>
                    </a:moveTo>
                    <a:cubicBezTo>
                      <a:pt x="1" y="0"/>
                      <a:pt x="0" y="2"/>
                      <a:pt x="1" y="4"/>
                    </a:cubicBezTo>
                    <a:cubicBezTo>
                      <a:pt x="1" y="6"/>
                      <a:pt x="3" y="7"/>
                      <a:pt x="4" y="7"/>
                    </a:cubicBezTo>
                    <a:cubicBezTo>
                      <a:pt x="6" y="6"/>
                      <a:pt x="7" y="5"/>
                      <a:pt x="7" y="3"/>
                    </a:cubicBezTo>
                    <a:cubicBezTo>
                      <a:pt x="7" y="1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1" name="Freeform 932"/>
              <p:cNvSpPr>
                <a:spLocks/>
              </p:cNvSpPr>
              <p:nvPr/>
            </p:nvSpPr>
            <p:spPr bwMode="auto">
              <a:xfrm>
                <a:off x="1182" y="2388"/>
                <a:ext cx="75" cy="83"/>
              </a:xfrm>
              <a:custGeom>
                <a:avLst/>
                <a:gdLst>
                  <a:gd name="T0" fmla="*/ 0 w 30"/>
                  <a:gd name="T1" fmla="*/ 166 h 31"/>
                  <a:gd name="T2" fmla="*/ 75 w 30"/>
                  <a:gd name="T3" fmla="*/ 187 h 31"/>
                  <a:gd name="T4" fmla="*/ 158 w 30"/>
                  <a:gd name="T5" fmla="*/ 51 h 31"/>
                  <a:gd name="T6" fmla="*/ 133 w 30"/>
                  <a:gd name="T7" fmla="*/ 0 h 31"/>
                  <a:gd name="T8" fmla="*/ 175 w 30"/>
                  <a:gd name="T9" fmla="*/ 78 h 31"/>
                  <a:gd name="T10" fmla="*/ 100 w 30"/>
                  <a:gd name="T11" fmla="*/ 214 h 31"/>
                  <a:gd name="T12" fmla="*/ 0 w 30"/>
                  <a:gd name="T13" fmla="*/ 166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0" y="23"/>
                    </a:moveTo>
                    <a:cubicBezTo>
                      <a:pt x="6" y="27"/>
                      <a:pt x="8" y="27"/>
                      <a:pt x="12" y="26"/>
                    </a:cubicBezTo>
                    <a:cubicBezTo>
                      <a:pt x="23" y="24"/>
                      <a:pt x="27" y="16"/>
                      <a:pt x="25" y="7"/>
                    </a:cubicBezTo>
                    <a:cubicBezTo>
                      <a:pt x="24" y="4"/>
                      <a:pt x="22" y="2"/>
                      <a:pt x="21" y="0"/>
                    </a:cubicBezTo>
                    <a:cubicBezTo>
                      <a:pt x="25" y="2"/>
                      <a:pt x="28" y="6"/>
                      <a:pt x="28" y="11"/>
                    </a:cubicBezTo>
                    <a:cubicBezTo>
                      <a:pt x="30" y="19"/>
                      <a:pt x="24" y="28"/>
                      <a:pt x="16" y="30"/>
                    </a:cubicBezTo>
                    <a:cubicBezTo>
                      <a:pt x="9" y="31"/>
                      <a:pt x="3" y="28"/>
                      <a:pt x="0" y="23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2" name="Freeform 933"/>
              <p:cNvSpPr>
                <a:spLocks/>
              </p:cNvSpPr>
              <p:nvPr/>
            </p:nvSpPr>
            <p:spPr bwMode="auto">
              <a:xfrm>
                <a:off x="839" y="2196"/>
                <a:ext cx="100" cy="104"/>
              </a:xfrm>
              <a:custGeom>
                <a:avLst/>
                <a:gdLst>
                  <a:gd name="T0" fmla="*/ 108 w 40"/>
                  <a:gd name="T1" fmla="*/ 13 h 39"/>
                  <a:gd name="T2" fmla="*/ 13 w 40"/>
                  <a:gd name="T3" fmla="*/ 163 h 39"/>
                  <a:gd name="T4" fmla="*/ 150 w 40"/>
                  <a:gd name="T5" fmla="*/ 264 h 39"/>
                  <a:gd name="T6" fmla="*/ 238 w 40"/>
                  <a:gd name="T7" fmla="*/ 115 h 39"/>
                  <a:gd name="T8" fmla="*/ 108 w 40"/>
                  <a:gd name="T9" fmla="*/ 13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17" y="2"/>
                    </a:moveTo>
                    <a:cubicBezTo>
                      <a:pt x="7" y="4"/>
                      <a:pt x="0" y="13"/>
                      <a:pt x="2" y="23"/>
                    </a:cubicBezTo>
                    <a:cubicBezTo>
                      <a:pt x="4" y="33"/>
                      <a:pt x="14" y="39"/>
                      <a:pt x="24" y="37"/>
                    </a:cubicBezTo>
                    <a:cubicBezTo>
                      <a:pt x="34" y="36"/>
                      <a:pt x="40" y="26"/>
                      <a:pt x="38" y="16"/>
                    </a:cubicBezTo>
                    <a:cubicBezTo>
                      <a:pt x="36" y="6"/>
                      <a:pt x="27" y="0"/>
                      <a:pt x="17" y="2"/>
                    </a:cubicBezTo>
                    <a:close/>
                  </a:path>
                </a:pathLst>
              </a:custGeom>
              <a:solidFill>
                <a:srgbClr val="D4CF00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" name="Freeform 934"/>
              <p:cNvSpPr>
                <a:spLocks/>
              </p:cNvSpPr>
              <p:nvPr/>
            </p:nvSpPr>
            <p:spPr bwMode="auto">
              <a:xfrm>
                <a:off x="854" y="2215"/>
                <a:ext cx="53" cy="56"/>
              </a:xfrm>
              <a:custGeom>
                <a:avLst/>
                <a:gdLst>
                  <a:gd name="T0" fmla="*/ 50 w 21"/>
                  <a:gd name="T1" fmla="*/ 8 h 21"/>
                  <a:gd name="T2" fmla="*/ 8 w 21"/>
                  <a:gd name="T3" fmla="*/ 85 h 21"/>
                  <a:gd name="T4" fmla="*/ 76 w 21"/>
                  <a:gd name="T5" fmla="*/ 141 h 21"/>
                  <a:gd name="T6" fmla="*/ 126 w 21"/>
                  <a:gd name="T7" fmla="*/ 64 h 21"/>
                  <a:gd name="T8" fmla="*/ 50 w 21"/>
                  <a:gd name="T9" fmla="*/ 8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8" y="1"/>
                    </a:moveTo>
                    <a:cubicBezTo>
                      <a:pt x="3" y="2"/>
                      <a:pt x="0" y="7"/>
                      <a:pt x="1" y="12"/>
                    </a:cubicBezTo>
                    <a:cubicBezTo>
                      <a:pt x="2" y="18"/>
                      <a:pt x="7" y="21"/>
                      <a:pt x="12" y="20"/>
                    </a:cubicBezTo>
                    <a:cubicBezTo>
                      <a:pt x="17" y="19"/>
                      <a:pt x="21" y="14"/>
                      <a:pt x="20" y="9"/>
                    </a:cubicBezTo>
                    <a:cubicBezTo>
                      <a:pt x="19" y="3"/>
                      <a:pt x="14" y="0"/>
                      <a:pt x="8" y="1"/>
                    </a:cubicBezTo>
                    <a:close/>
                  </a:path>
                </a:pathLst>
              </a:custGeom>
              <a:solidFill>
                <a:srgbClr val="DDD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4" name="Freeform 935"/>
              <p:cNvSpPr>
                <a:spLocks/>
              </p:cNvSpPr>
              <p:nvPr/>
            </p:nvSpPr>
            <p:spPr bwMode="auto">
              <a:xfrm>
                <a:off x="864" y="2228"/>
                <a:ext cx="18" cy="19"/>
              </a:xfrm>
              <a:custGeom>
                <a:avLst/>
                <a:gdLst>
                  <a:gd name="T0" fmla="*/ 21 w 7"/>
                  <a:gd name="T1" fmla="*/ 0 h 7"/>
                  <a:gd name="T2" fmla="*/ 0 w 7"/>
                  <a:gd name="T3" fmla="*/ 30 h 7"/>
                  <a:gd name="T4" fmla="*/ 26 w 7"/>
                  <a:gd name="T5" fmla="*/ 52 h 7"/>
                  <a:gd name="T6" fmla="*/ 46 w 7"/>
                  <a:gd name="T7" fmla="*/ 22 h 7"/>
                  <a:gd name="T8" fmla="*/ 21 w 7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3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1" y="6"/>
                      <a:pt x="2" y="7"/>
                      <a:pt x="4" y="7"/>
                    </a:cubicBezTo>
                    <a:cubicBezTo>
                      <a:pt x="6" y="6"/>
                      <a:pt x="7" y="4"/>
                      <a:pt x="7" y="3"/>
                    </a:cubicBezTo>
                    <a:cubicBezTo>
                      <a:pt x="6" y="1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5" name="Freeform 936"/>
              <p:cNvSpPr>
                <a:spLocks/>
              </p:cNvSpPr>
              <p:nvPr/>
            </p:nvSpPr>
            <p:spPr bwMode="auto">
              <a:xfrm>
                <a:off x="857" y="2212"/>
                <a:ext cx="77" cy="83"/>
              </a:xfrm>
              <a:custGeom>
                <a:avLst/>
                <a:gdLst>
                  <a:gd name="T0" fmla="*/ 0 w 31"/>
                  <a:gd name="T1" fmla="*/ 166 h 31"/>
                  <a:gd name="T2" fmla="*/ 79 w 31"/>
                  <a:gd name="T3" fmla="*/ 187 h 31"/>
                  <a:gd name="T4" fmla="*/ 161 w 31"/>
                  <a:gd name="T5" fmla="*/ 51 h 31"/>
                  <a:gd name="T6" fmla="*/ 129 w 31"/>
                  <a:gd name="T7" fmla="*/ 0 h 31"/>
                  <a:gd name="T8" fmla="*/ 179 w 31"/>
                  <a:gd name="T9" fmla="*/ 72 h 31"/>
                  <a:gd name="T10" fmla="*/ 99 w 31"/>
                  <a:gd name="T11" fmla="*/ 214 h 31"/>
                  <a:gd name="T12" fmla="*/ 0 w 31"/>
                  <a:gd name="T13" fmla="*/ 166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1">
                    <a:moveTo>
                      <a:pt x="0" y="23"/>
                    </a:moveTo>
                    <a:cubicBezTo>
                      <a:pt x="7" y="27"/>
                      <a:pt x="9" y="27"/>
                      <a:pt x="13" y="26"/>
                    </a:cubicBezTo>
                    <a:cubicBezTo>
                      <a:pt x="24" y="24"/>
                      <a:pt x="27" y="16"/>
                      <a:pt x="26" y="7"/>
                    </a:cubicBezTo>
                    <a:cubicBezTo>
                      <a:pt x="25" y="4"/>
                      <a:pt x="23" y="2"/>
                      <a:pt x="21" y="0"/>
                    </a:cubicBezTo>
                    <a:cubicBezTo>
                      <a:pt x="25" y="2"/>
                      <a:pt x="28" y="6"/>
                      <a:pt x="29" y="10"/>
                    </a:cubicBezTo>
                    <a:cubicBezTo>
                      <a:pt x="31" y="19"/>
                      <a:pt x="25" y="28"/>
                      <a:pt x="16" y="30"/>
                    </a:cubicBezTo>
                    <a:cubicBezTo>
                      <a:pt x="10" y="31"/>
                      <a:pt x="4" y="28"/>
                      <a:pt x="0" y="23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6" name="Freeform 937"/>
              <p:cNvSpPr>
                <a:spLocks/>
              </p:cNvSpPr>
              <p:nvPr/>
            </p:nvSpPr>
            <p:spPr bwMode="auto">
              <a:xfrm>
                <a:off x="919" y="2241"/>
                <a:ext cx="100" cy="104"/>
              </a:xfrm>
              <a:custGeom>
                <a:avLst/>
                <a:gdLst>
                  <a:gd name="T0" fmla="*/ 108 w 40"/>
                  <a:gd name="T1" fmla="*/ 13 h 39"/>
                  <a:gd name="T2" fmla="*/ 13 w 40"/>
                  <a:gd name="T3" fmla="*/ 163 h 39"/>
                  <a:gd name="T4" fmla="*/ 150 w 40"/>
                  <a:gd name="T5" fmla="*/ 269 h 39"/>
                  <a:gd name="T6" fmla="*/ 238 w 40"/>
                  <a:gd name="T7" fmla="*/ 115 h 39"/>
                  <a:gd name="T8" fmla="*/ 108 w 40"/>
                  <a:gd name="T9" fmla="*/ 13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17" y="2"/>
                    </a:moveTo>
                    <a:cubicBezTo>
                      <a:pt x="7" y="4"/>
                      <a:pt x="0" y="13"/>
                      <a:pt x="2" y="23"/>
                    </a:cubicBezTo>
                    <a:cubicBezTo>
                      <a:pt x="4" y="33"/>
                      <a:pt x="14" y="39"/>
                      <a:pt x="24" y="38"/>
                    </a:cubicBezTo>
                    <a:cubicBezTo>
                      <a:pt x="34" y="36"/>
                      <a:pt x="40" y="26"/>
                      <a:pt x="38" y="16"/>
                    </a:cubicBezTo>
                    <a:cubicBezTo>
                      <a:pt x="36" y="6"/>
                      <a:pt x="27" y="0"/>
                      <a:pt x="17" y="2"/>
                    </a:cubicBezTo>
                    <a:close/>
                  </a:path>
                </a:pathLst>
              </a:custGeom>
              <a:solidFill>
                <a:srgbClr val="D4CF00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7" name="Freeform 938"/>
              <p:cNvSpPr>
                <a:spLocks/>
              </p:cNvSpPr>
              <p:nvPr/>
            </p:nvSpPr>
            <p:spPr bwMode="auto">
              <a:xfrm>
                <a:off x="934" y="2260"/>
                <a:ext cx="53" cy="56"/>
              </a:xfrm>
              <a:custGeom>
                <a:avLst/>
                <a:gdLst>
                  <a:gd name="T0" fmla="*/ 50 w 21"/>
                  <a:gd name="T1" fmla="*/ 8 h 21"/>
                  <a:gd name="T2" fmla="*/ 8 w 21"/>
                  <a:gd name="T3" fmla="*/ 85 h 21"/>
                  <a:gd name="T4" fmla="*/ 76 w 21"/>
                  <a:gd name="T5" fmla="*/ 141 h 21"/>
                  <a:gd name="T6" fmla="*/ 126 w 21"/>
                  <a:gd name="T7" fmla="*/ 64 h 21"/>
                  <a:gd name="T8" fmla="*/ 50 w 21"/>
                  <a:gd name="T9" fmla="*/ 8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8" y="1"/>
                    </a:moveTo>
                    <a:cubicBezTo>
                      <a:pt x="3" y="2"/>
                      <a:pt x="0" y="7"/>
                      <a:pt x="1" y="12"/>
                    </a:cubicBezTo>
                    <a:cubicBezTo>
                      <a:pt x="2" y="18"/>
                      <a:pt x="7" y="21"/>
                      <a:pt x="12" y="20"/>
                    </a:cubicBezTo>
                    <a:cubicBezTo>
                      <a:pt x="18" y="19"/>
                      <a:pt x="21" y="14"/>
                      <a:pt x="20" y="9"/>
                    </a:cubicBezTo>
                    <a:cubicBezTo>
                      <a:pt x="19" y="3"/>
                      <a:pt x="14" y="0"/>
                      <a:pt x="8" y="1"/>
                    </a:cubicBezTo>
                    <a:close/>
                  </a:path>
                </a:pathLst>
              </a:custGeom>
              <a:solidFill>
                <a:srgbClr val="DDD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8" name="Freeform 939"/>
              <p:cNvSpPr>
                <a:spLocks/>
              </p:cNvSpPr>
              <p:nvPr/>
            </p:nvSpPr>
            <p:spPr bwMode="auto">
              <a:xfrm>
                <a:off x="944" y="2273"/>
                <a:ext cx="18" cy="19"/>
              </a:xfrm>
              <a:custGeom>
                <a:avLst/>
                <a:gdLst>
                  <a:gd name="T0" fmla="*/ 21 w 7"/>
                  <a:gd name="T1" fmla="*/ 0 h 7"/>
                  <a:gd name="T2" fmla="*/ 0 w 7"/>
                  <a:gd name="T3" fmla="*/ 30 h 7"/>
                  <a:gd name="T4" fmla="*/ 26 w 7"/>
                  <a:gd name="T5" fmla="*/ 52 h 7"/>
                  <a:gd name="T6" fmla="*/ 46 w 7"/>
                  <a:gd name="T7" fmla="*/ 22 h 7"/>
                  <a:gd name="T8" fmla="*/ 21 w 7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3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1" y="6"/>
                      <a:pt x="2" y="7"/>
                      <a:pt x="4" y="7"/>
                    </a:cubicBezTo>
                    <a:cubicBezTo>
                      <a:pt x="6" y="6"/>
                      <a:pt x="7" y="4"/>
                      <a:pt x="7" y="3"/>
                    </a:cubicBezTo>
                    <a:cubicBezTo>
                      <a:pt x="7" y="1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9" name="Freeform 940"/>
              <p:cNvSpPr>
                <a:spLocks/>
              </p:cNvSpPr>
              <p:nvPr/>
            </p:nvSpPr>
            <p:spPr bwMode="auto">
              <a:xfrm>
                <a:off x="939" y="2257"/>
                <a:ext cx="75" cy="83"/>
              </a:xfrm>
              <a:custGeom>
                <a:avLst/>
                <a:gdLst>
                  <a:gd name="T0" fmla="*/ 0 w 30"/>
                  <a:gd name="T1" fmla="*/ 166 h 31"/>
                  <a:gd name="T2" fmla="*/ 75 w 30"/>
                  <a:gd name="T3" fmla="*/ 187 h 31"/>
                  <a:gd name="T4" fmla="*/ 158 w 30"/>
                  <a:gd name="T5" fmla="*/ 51 h 31"/>
                  <a:gd name="T6" fmla="*/ 133 w 30"/>
                  <a:gd name="T7" fmla="*/ 0 h 31"/>
                  <a:gd name="T8" fmla="*/ 175 w 30"/>
                  <a:gd name="T9" fmla="*/ 78 h 31"/>
                  <a:gd name="T10" fmla="*/ 100 w 30"/>
                  <a:gd name="T11" fmla="*/ 214 h 31"/>
                  <a:gd name="T12" fmla="*/ 0 w 30"/>
                  <a:gd name="T13" fmla="*/ 166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0" y="23"/>
                    </a:moveTo>
                    <a:cubicBezTo>
                      <a:pt x="6" y="27"/>
                      <a:pt x="8" y="27"/>
                      <a:pt x="12" y="26"/>
                    </a:cubicBezTo>
                    <a:cubicBezTo>
                      <a:pt x="23" y="24"/>
                      <a:pt x="26" y="16"/>
                      <a:pt x="25" y="7"/>
                    </a:cubicBezTo>
                    <a:cubicBezTo>
                      <a:pt x="24" y="4"/>
                      <a:pt x="22" y="2"/>
                      <a:pt x="21" y="0"/>
                    </a:cubicBezTo>
                    <a:cubicBezTo>
                      <a:pt x="24" y="2"/>
                      <a:pt x="27" y="6"/>
                      <a:pt x="28" y="11"/>
                    </a:cubicBezTo>
                    <a:cubicBezTo>
                      <a:pt x="30" y="19"/>
                      <a:pt x="24" y="28"/>
                      <a:pt x="16" y="30"/>
                    </a:cubicBezTo>
                    <a:cubicBezTo>
                      <a:pt x="9" y="31"/>
                      <a:pt x="3" y="28"/>
                      <a:pt x="0" y="23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0" name="Freeform 941"/>
              <p:cNvSpPr>
                <a:spLocks/>
              </p:cNvSpPr>
              <p:nvPr/>
            </p:nvSpPr>
            <p:spPr bwMode="auto">
              <a:xfrm>
                <a:off x="1002" y="2289"/>
                <a:ext cx="100" cy="104"/>
              </a:xfrm>
              <a:custGeom>
                <a:avLst/>
                <a:gdLst>
                  <a:gd name="T0" fmla="*/ 108 w 40"/>
                  <a:gd name="T1" fmla="*/ 13 h 39"/>
                  <a:gd name="T2" fmla="*/ 13 w 40"/>
                  <a:gd name="T3" fmla="*/ 163 h 39"/>
                  <a:gd name="T4" fmla="*/ 150 w 40"/>
                  <a:gd name="T5" fmla="*/ 269 h 39"/>
                  <a:gd name="T6" fmla="*/ 238 w 40"/>
                  <a:gd name="T7" fmla="*/ 115 h 39"/>
                  <a:gd name="T8" fmla="*/ 108 w 40"/>
                  <a:gd name="T9" fmla="*/ 13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17" y="2"/>
                    </a:moveTo>
                    <a:cubicBezTo>
                      <a:pt x="7" y="4"/>
                      <a:pt x="0" y="13"/>
                      <a:pt x="2" y="23"/>
                    </a:cubicBezTo>
                    <a:cubicBezTo>
                      <a:pt x="4" y="33"/>
                      <a:pt x="14" y="39"/>
                      <a:pt x="24" y="38"/>
                    </a:cubicBezTo>
                    <a:cubicBezTo>
                      <a:pt x="34" y="36"/>
                      <a:pt x="40" y="26"/>
                      <a:pt x="38" y="16"/>
                    </a:cubicBezTo>
                    <a:cubicBezTo>
                      <a:pt x="36" y="6"/>
                      <a:pt x="27" y="0"/>
                      <a:pt x="17" y="2"/>
                    </a:cubicBezTo>
                    <a:close/>
                  </a:path>
                </a:pathLst>
              </a:custGeom>
              <a:solidFill>
                <a:srgbClr val="D4CF00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1" name="Freeform 942"/>
              <p:cNvSpPr>
                <a:spLocks/>
              </p:cNvSpPr>
              <p:nvPr/>
            </p:nvSpPr>
            <p:spPr bwMode="auto">
              <a:xfrm>
                <a:off x="1022" y="2305"/>
                <a:ext cx="75" cy="83"/>
              </a:xfrm>
              <a:custGeom>
                <a:avLst/>
                <a:gdLst>
                  <a:gd name="T0" fmla="*/ 0 w 30"/>
                  <a:gd name="T1" fmla="*/ 166 h 31"/>
                  <a:gd name="T2" fmla="*/ 75 w 30"/>
                  <a:gd name="T3" fmla="*/ 187 h 31"/>
                  <a:gd name="T4" fmla="*/ 158 w 30"/>
                  <a:gd name="T5" fmla="*/ 51 h 31"/>
                  <a:gd name="T6" fmla="*/ 133 w 30"/>
                  <a:gd name="T7" fmla="*/ 0 h 31"/>
                  <a:gd name="T8" fmla="*/ 175 w 30"/>
                  <a:gd name="T9" fmla="*/ 78 h 31"/>
                  <a:gd name="T10" fmla="*/ 100 w 30"/>
                  <a:gd name="T11" fmla="*/ 214 h 31"/>
                  <a:gd name="T12" fmla="*/ 0 w 30"/>
                  <a:gd name="T13" fmla="*/ 166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0" y="23"/>
                    </a:moveTo>
                    <a:cubicBezTo>
                      <a:pt x="6" y="27"/>
                      <a:pt x="8" y="27"/>
                      <a:pt x="12" y="26"/>
                    </a:cubicBezTo>
                    <a:cubicBezTo>
                      <a:pt x="23" y="24"/>
                      <a:pt x="26" y="16"/>
                      <a:pt x="25" y="7"/>
                    </a:cubicBezTo>
                    <a:cubicBezTo>
                      <a:pt x="24" y="4"/>
                      <a:pt x="22" y="2"/>
                      <a:pt x="21" y="0"/>
                    </a:cubicBezTo>
                    <a:cubicBezTo>
                      <a:pt x="24" y="2"/>
                      <a:pt x="27" y="6"/>
                      <a:pt x="28" y="11"/>
                    </a:cubicBezTo>
                    <a:cubicBezTo>
                      <a:pt x="30" y="19"/>
                      <a:pt x="24" y="28"/>
                      <a:pt x="16" y="30"/>
                    </a:cubicBezTo>
                    <a:cubicBezTo>
                      <a:pt x="9" y="31"/>
                      <a:pt x="3" y="28"/>
                      <a:pt x="0" y="23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2" name="Freeform 943"/>
              <p:cNvSpPr>
                <a:spLocks/>
              </p:cNvSpPr>
              <p:nvPr/>
            </p:nvSpPr>
            <p:spPr bwMode="auto">
              <a:xfrm>
                <a:off x="1459" y="2337"/>
                <a:ext cx="98" cy="107"/>
              </a:xfrm>
              <a:custGeom>
                <a:avLst/>
                <a:gdLst>
                  <a:gd name="T0" fmla="*/ 13 w 39"/>
                  <a:gd name="T1" fmla="*/ 120 h 40"/>
                  <a:gd name="T2" fmla="*/ 146 w 39"/>
                  <a:gd name="T3" fmla="*/ 13 h 40"/>
                  <a:gd name="T4" fmla="*/ 234 w 39"/>
                  <a:gd name="T5" fmla="*/ 171 h 40"/>
                  <a:gd name="T6" fmla="*/ 101 w 39"/>
                  <a:gd name="T7" fmla="*/ 273 h 40"/>
                  <a:gd name="T8" fmla="*/ 13 w 39"/>
                  <a:gd name="T9" fmla="*/ 12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9" h="40">
                    <a:moveTo>
                      <a:pt x="2" y="17"/>
                    </a:moveTo>
                    <a:cubicBezTo>
                      <a:pt x="4" y="7"/>
                      <a:pt x="13" y="0"/>
                      <a:pt x="23" y="2"/>
                    </a:cubicBezTo>
                    <a:cubicBezTo>
                      <a:pt x="33" y="4"/>
                      <a:pt x="39" y="14"/>
                      <a:pt x="37" y="24"/>
                    </a:cubicBezTo>
                    <a:cubicBezTo>
                      <a:pt x="36" y="34"/>
                      <a:pt x="26" y="40"/>
                      <a:pt x="16" y="38"/>
                    </a:cubicBezTo>
                    <a:cubicBezTo>
                      <a:pt x="6" y="36"/>
                      <a:pt x="0" y="26"/>
                      <a:pt x="2" y="17"/>
                    </a:cubicBezTo>
                    <a:close/>
                  </a:path>
                </a:pathLst>
              </a:custGeom>
              <a:solidFill>
                <a:srgbClr val="D4CF00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3" name="Freeform 944"/>
              <p:cNvSpPr>
                <a:spLocks/>
              </p:cNvSpPr>
              <p:nvPr/>
            </p:nvSpPr>
            <p:spPr bwMode="auto">
              <a:xfrm>
                <a:off x="1474" y="2356"/>
                <a:ext cx="78" cy="83"/>
              </a:xfrm>
              <a:custGeom>
                <a:avLst/>
                <a:gdLst>
                  <a:gd name="T0" fmla="*/ 146 w 31"/>
                  <a:gd name="T1" fmla="*/ 0 h 31"/>
                  <a:gd name="T2" fmla="*/ 164 w 31"/>
                  <a:gd name="T3" fmla="*/ 94 h 31"/>
                  <a:gd name="T4" fmla="*/ 45 w 31"/>
                  <a:gd name="T5" fmla="*/ 187 h 31"/>
                  <a:gd name="T6" fmla="*/ 0 w 31"/>
                  <a:gd name="T7" fmla="*/ 150 h 31"/>
                  <a:gd name="T8" fmla="*/ 63 w 31"/>
                  <a:gd name="T9" fmla="*/ 209 h 31"/>
                  <a:gd name="T10" fmla="*/ 189 w 31"/>
                  <a:gd name="T11" fmla="*/ 115 h 31"/>
                  <a:gd name="T12" fmla="*/ 146 w 31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1">
                    <a:moveTo>
                      <a:pt x="23" y="0"/>
                    </a:moveTo>
                    <a:cubicBezTo>
                      <a:pt x="27" y="7"/>
                      <a:pt x="27" y="9"/>
                      <a:pt x="26" y="13"/>
                    </a:cubicBezTo>
                    <a:cubicBezTo>
                      <a:pt x="24" y="24"/>
                      <a:pt x="16" y="27"/>
                      <a:pt x="7" y="26"/>
                    </a:cubicBezTo>
                    <a:cubicBezTo>
                      <a:pt x="4" y="25"/>
                      <a:pt x="2" y="23"/>
                      <a:pt x="0" y="21"/>
                    </a:cubicBezTo>
                    <a:cubicBezTo>
                      <a:pt x="2" y="25"/>
                      <a:pt x="6" y="28"/>
                      <a:pt x="10" y="29"/>
                    </a:cubicBezTo>
                    <a:cubicBezTo>
                      <a:pt x="19" y="31"/>
                      <a:pt x="28" y="25"/>
                      <a:pt x="30" y="16"/>
                    </a:cubicBezTo>
                    <a:cubicBezTo>
                      <a:pt x="31" y="10"/>
                      <a:pt x="28" y="4"/>
                      <a:pt x="23" y="0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4" name="Freeform 945"/>
              <p:cNvSpPr>
                <a:spLocks/>
              </p:cNvSpPr>
              <p:nvPr/>
            </p:nvSpPr>
            <p:spPr bwMode="auto">
              <a:xfrm>
                <a:off x="1312" y="2415"/>
                <a:ext cx="97" cy="106"/>
              </a:xfrm>
              <a:custGeom>
                <a:avLst/>
                <a:gdLst>
                  <a:gd name="T0" fmla="*/ 12 w 39"/>
                  <a:gd name="T1" fmla="*/ 119 h 40"/>
                  <a:gd name="T2" fmla="*/ 142 w 39"/>
                  <a:gd name="T3" fmla="*/ 13 h 40"/>
                  <a:gd name="T4" fmla="*/ 229 w 39"/>
                  <a:gd name="T5" fmla="*/ 170 h 40"/>
                  <a:gd name="T6" fmla="*/ 99 w 39"/>
                  <a:gd name="T7" fmla="*/ 268 h 40"/>
                  <a:gd name="T8" fmla="*/ 12 w 39"/>
                  <a:gd name="T9" fmla="*/ 119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9" h="40">
                    <a:moveTo>
                      <a:pt x="2" y="17"/>
                    </a:moveTo>
                    <a:cubicBezTo>
                      <a:pt x="4" y="7"/>
                      <a:pt x="13" y="0"/>
                      <a:pt x="23" y="2"/>
                    </a:cubicBezTo>
                    <a:cubicBezTo>
                      <a:pt x="33" y="4"/>
                      <a:pt x="39" y="14"/>
                      <a:pt x="37" y="24"/>
                    </a:cubicBezTo>
                    <a:cubicBezTo>
                      <a:pt x="36" y="34"/>
                      <a:pt x="26" y="40"/>
                      <a:pt x="16" y="38"/>
                    </a:cubicBezTo>
                    <a:cubicBezTo>
                      <a:pt x="6" y="36"/>
                      <a:pt x="0" y="26"/>
                      <a:pt x="2" y="17"/>
                    </a:cubicBezTo>
                    <a:close/>
                  </a:path>
                </a:pathLst>
              </a:custGeom>
              <a:solidFill>
                <a:srgbClr val="D4CF00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5" name="Freeform 946"/>
              <p:cNvSpPr>
                <a:spLocks/>
              </p:cNvSpPr>
              <p:nvPr/>
            </p:nvSpPr>
            <p:spPr bwMode="auto">
              <a:xfrm>
                <a:off x="1329" y="2428"/>
                <a:ext cx="53" cy="59"/>
              </a:xfrm>
              <a:custGeom>
                <a:avLst/>
                <a:gdLst>
                  <a:gd name="T0" fmla="*/ 8 w 21"/>
                  <a:gd name="T1" fmla="*/ 64 h 22"/>
                  <a:gd name="T2" fmla="*/ 76 w 21"/>
                  <a:gd name="T3" fmla="*/ 8 h 22"/>
                  <a:gd name="T4" fmla="*/ 126 w 21"/>
                  <a:gd name="T5" fmla="*/ 94 h 22"/>
                  <a:gd name="T6" fmla="*/ 58 w 21"/>
                  <a:gd name="T7" fmla="*/ 150 h 22"/>
                  <a:gd name="T8" fmla="*/ 8 w 21"/>
                  <a:gd name="T9" fmla="*/ 64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2">
                    <a:moveTo>
                      <a:pt x="1" y="9"/>
                    </a:moveTo>
                    <a:cubicBezTo>
                      <a:pt x="2" y="4"/>
                      <a:pt x="7" y="0"/>
                      <a:pt x="12" y="1"/>
                    </a:cubicBezTo>
                    <a:cubicBezTo>
                      <a:pt x="18" y="2"/>
                      <a:pt x="21" y="8"/>
                      <a:pt x="20" y="13"/>
                    </a:cubicBezTo>
                    <a:cubicBezTo>
                      <a:pt x="19" y="18"/>
                      <a:pt x="14" y="22"/>
                      <a:pt x="9" y="21"/>
                    </a:cubicBezTo>
                    <a:cubicBezTo>
                      <a:pt x="3" y="20"/>
                      <a:pt x="0" y="15"/>
                      <a:pt x="1" y="9"/>
                    </a:cubicBezTo>
                    <a:close/>
                  </a:path>
                </a:pathLst>
              </a:cu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6" name="Freeform 947"/>
              <p:cNvSpPr>
                <a:spLocks/>
              </p:cNvSpPr>
              <p:nvPr/>
            </p:nvSpPr>
            <p:spPr bwMode="auto">
              <a:xfrm>
                <a:off x="1342" y="2441"/>
                <a:ext cx="17" cy="19"/>
              </a:xfrm>
              <a:custGeom>
                <a:avLst/>
                <a:gdLst>
                  <a:gd name="T0" fmla="*/ 0 w 7"/>
                  <a:gd name="T1" fmla="*/ 22 h 7"/>
                  <a:gd name="T2" fmla="*/ 24 w 7"/>
                  <a:gd name="T3" fmla="*/ 0 h 7"/>
                  <a:gd name="T4" fmla="*/ 41 w 7"/>
                  <a:gd name="T5" fmla="*/ 30 h 7"/>
                  <a:gd name="T6" fmla="*/ 17 w 7"/>
                  <a:gd name="T7" fmla="*/ 52 h 7"/>
                  <a:gd name="T8" fmla="*/ 0 w 7"/>
                  <a:gd name="T9" fmla="*/ 22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0" y="3"/>
                    </a:moveTo>
                    <a:cubicBezTo>
                      <a:pt x="0" y="1"/>
                      <a:pt x="2" y="0"/>
                      <a:pt x="4" y="0"/>
                    </a:cubicBezTo>
                    <a:cubicBezTo>
                      <a:pt x="6" y="1"/>
                      <a:pt x="7" y="2"/>
                      <a:pt x="7" y="4"/>
                    </a:cubicBezTo>
                    <a:cubicBezTo>
                      <a:pt x="6" y="6"/>
                      <a:pt x="4" y="7"/>
                      <a:pt x="3" y="7"/>
                    </a:cubicBezTo>
                    <a:cubicBezTo>
                      <a:pt x="1" y="6"/>
                      <a:pt x="0" y="5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Freeform 948"/>
              <p:cNvSpPr>
                <a:spLocks/>
              </p:cNvSpPr>
              <p:nvPr/>
            </p:nvSpPr>
            <p:spPr bwMode="auto">
              <a:xfrm>
                <a:off x="1327" y="2433"/>
                <a:ext cx="77" cy="83"/>
              </a:xfrm>
              <a:custGeom>
                <a:avLst/>
                <a:gdLst>
                  <a:gd name="T0" fmla="*/ 142 w 31"/>
                  <a:gd name="T1" fmla="*/ 0 h 31"/>
                  <a:gd name="T2" fmla="*/ 161 w 31"/>
                  <a:gd name="T3" fmla="*/ 94 h 31"/>
                  <a:gd name="T4" fmla="*/ 42 w 31"/>
                  <a:gd name="T5" fmla="*/ 187 h 31"/>
                  <a:gd name="T6" fmla="*/ 0 w 31"/>
                  <a:gd name="T7" fmla="*/ 150 h 31"/>
                  <a:gd name="T8" fmla="*/ 62 w 31"/>
                  <a:gd name="T9" fmla="*/ 209 h 31"/>
                  <a:gd name="T10" fmla="*/ 186 w 31"/>
                  <a:gd name="T11" fmla="*/ 115 h 31"/>
                  <a:gd name="T12" fmla="*/ 142 w 31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1">
                    <a:moveTo>
                      <a:pt x="23" y="0"/>
                    </a:moveTo>
                    <a:cubicBezTo>
                      <a:pt x="27" y="7"/>
                      <a:pt x="27" y="9"/>
                      <a:pt x="26" y="13"/>
                    </a:cubicBezTo>
                    <a:cubicBezTo>
                      <a:pt x="24" y="24"/>
                      <a:pt x="16" y="27"/>
                      <a:pt x="7" y="26"/>
                    </a:cubicBezTo>
                    <a:cubicBezTo>
                      <a:pt x="4" y="25"/>
                      <a:pt x="2" y="23"/>
                      <a:pt x="0" y="21"/>
                    </a:cubicBezTo>
                    <a:cubicBezTo>
                      <a:pt x="2" y="25"/>
                      <a:pt x="6" y="28"/>
                      <a:pt x="10" y="29"/>
                    </a:cubicBezTo>
                    <a:cubicBezTo>
                      <a:pt x="19" y="31"/>
                      <a:pt x="28" y="25"/>
                      <a:pt x="30" y="16"/>
                    </a:cubicBezTo>
                    <a:cubicBezTo>
                      <a:pt x="31" y="10"/>
                      <a:pt x="28" y="4"/>
                      <a:pt x="23" y="0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8" name="Freeform 949"/>
              <p:cNvSpPr>
                <a:spLocks/>
              </p:cNvSpPr>
              <p:nvPr/>
            </p:nvSpPr>
            <p:spPr bwMode="auto">
              <a:xfrm>
                <a:off x="1384" y="2372"/>
                <a:ext cx="98" cy="104"/>
              </a:xfrm>
              <a:custGeom>
                <a:avLst/>
                <a:gdLst>
                  <a:gd name="T0" fmla="*/ 13 w 39"/>
                  <a:gd name="T1" fmla="*/ 115 h 39"/>
                  <a:gd name="T2" fmla="*/ 146 w 39"/>
                  <a:gd name="T3" fmla="*/ 13 h 39"/>
                  <a:gd name="T4" fmla="*/ 234 w 39"/>
                  <a:gd name="T5" fmla="*/ 163 h 39"/>
                  <a:gd name="T6" fmla="*/ 101 w 39"/>
                  <a:gd name="T7" fmla="*/ 269 h 39"/>
                  <a:gd name="T8" fmla="*/ 13 w 39"/>
                  <a:gd name="T9" fmla="*/ 115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9" h="39">
                    <a:moveTo>
                      <a:pt x="2" y="16"/>
                    </a:moveTo>
                    <a:cubicBezTo>
                      <a:pt x="4" y="6"/>
                      <a:pt x="13" y="0"/>
                      <a:pt x="23" y="2"/>
                    </a:cubicBezTo>
                    <a:cubicBezTo>
                      <a:pt x="33" y="4"/>
                      <a:pt x="39" y="13"/>
                      <a:pt x="37" y="23"/>
                    </a:cubicBezTo>
                    <a:cubicBezTo>
                      <a:pt x="36" y="33"/>
                      <a:pt x="26" y="39"/>
                      <a:pt x="16" y="38"/>
                    </a:cubicBezTo>
                    <a:cubicBezTo>
                      <a:pt x="6" y="36"/>
                      <a:pt x="0" y="26"/>
                      <a:pt x="2" y="16"/>
                    </a:cubicBezTo>
                    <a:close/>
                  </a:path>
                </a:pathLst>
              </a:custGeom>
              <a:solidFill>
                <a:srgbClr val="D4CF00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9" name="Freeform 950"/>
              <p:cNvSpPr>
                <a:spLocks/>
              </p:cNvSpPr>
              <p:nvPr/>
            </p:nvSpPr>
            <p:spPr bwMode="auto">
              <a:xfrm>
                <a:off x="1414" y="2396"/>
                <a:ext cx="18" cy="21"/>
              </a:xfrm>
              <a:custGeom>
                <a:avLst/>
                <a:gdLst>
                  <a:gd name="T0" fmla="*/ 0 w 7"/>
                  <a:gd name="T1" fmla="*/ 21 h 8"/>
                  <a:gd name="T2" fmla="*/ 26 w 7"/>
                  <a:gd name="T3" fmla="*/ 8 h 8"/>
                  <a:gd name="T4" fmla="*/ 46 w 7"/>
                  <a:gd name="T5" fmla="*/ 34 h 8"/>
                  <a:gd name="T6" fmla="*/ 21 w 7"/>
                  <a:gd name="T7" fmla="*/ 47 h 8"/>
                  <a:gd name="T8" fmla="*/ 0 w 7"/>
                  <a:gd name="T9" fmla="*/ 21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0" y="3"/>
                    </a:moveTo>
                    <a:cubicBezTo>
                      <a:pt x="0" y="2"/>
                      <a:pt x="2" y="0"/>
                      <a:pt x="4" y="1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6" y="6"/>
                      <a:pt x="4" y="8"/>
                      <a:pt x="3" y="7"/>
                    </a:cubicBezTo>
                    <a:cubicBezTo>
                      <a:pt x="1" y="7"/>
                      <a:pt x="0" y="5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Freeform 951"/>
              <p:cNvSpPr>
                <a:spLocks/>
              </p:cNvSpPr>
              <p:nvPr/>
            </p:nvSpPr>
            <p:spPr bwMode="auto">
              <a:xfrm>
                <a:off x="1399" y="2391"/>
                <a:ext cx="78" cy="80"/>
              </a:xfrm>
              <a:custGeom>
                <a:avLst/>
                <a:gdLst>
                  <a:gd name="T0" fmla="*/ 146 w 31"/>
                  <a:gd name="T1" fmla="*/ 0 h 30"/>
                  <a:gd name="T2" fmla="*/ 164 w 31"/>
                  <a:gd name="T3" fmla="*/ 85 h 30"/>
                  <a:gd name="T4" fmla="*/ 45 w 31"/>
                  <a:gd name="T5" fmla="*/ 179 h 30"/>
                  <a:gd name="T6" fmla="*/ 0 w 31"/>
                  <a:gd name="T7" fmla="*/ 149 h 30"/>
                  <a:gd name="T8" fmla="*/ 63 w 31"/>
                  <a:gd name="T9" fmla="*/ 205 h 30"/>
                  <a:gd name="T10" fmla="*/ 189 w 31"/>
                  <a:gd name="T11" fmla="*/ 115 h 30"/>
                  <a:gd name="T12" fmla="*/ 146 w 31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0">
                    <a:moveTo>
                      <a:pt x="23" y="0"/>
                    </a:moveTo>
                    <a:cubicBezTo>
                      <a:pt x="27" y="6"/>
                      <a:pt x="27" y="8"/>
                      <a:pt x="26" y="12"/>
                    </a:cubicBezTo>
                    <a:cubicBezTo>
                      <a:pt x="24" y="23"/>
                      <a:pt x="16" y="27"/>
                      <a:pt x="7" y="25"/>
                    </a:cubicBezTo>
                    <a:cubicBezTo>
                      <a:pt x="4" y="25"/>
                      <a:pt x="2" y="22"/>
                      <a:pt x="0" y="21"/>
                    </a:cubicBezTo>
                    <a:cubicBezTo>
                      <a:pt x="2" y="25"/>
                      <a:pt x="6" y="28"/>
                      <a:pt x="10" y="29"/>
                    </a:cubicBezTo>
                    <a:cubicBezTo>
                      <a:pt x="19" y="30"/>
                      <a:pt x="28" y="25"/>
                      <a:pt x="30" y="16"/>
                    </a:cubicBezTo>
                    <a:cubicBezTo>
                      <a:pt x="31" y="10"/>
                      <a:pt x="28" y="3"/>
                      <a:pt x="23" y="0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1" name="Freeform 952"/>
              <p:cNvSpPr>
                <a:spLocks/>
              </p:cNvSpPr>
              <p:nvPr/>
            </p:nvSpPr>
            <p:spPr bwMode="auto">
              <a:xfrm>
                <a:off x="1707" y="2196"/>
                <a:ext cx="100" cy="104"/>
              </a:xfrm>
              <a:custGeom>
                <a:avLst/>
                <a:gdLst>
                  <a:gd name="T0" fmla="*/ 13 w 40"/>
                  <a:gd name="T1" fmla="*/ 115 h 39"/>
                  <a:gd name="T2" fmla="*/ 145 w 40"/>
                  <a:gd name="T3" fmla="*/ 13 h 39"/>
                  <a:gd name="T4" fmla="*/ 238 w 40"/>
                  <a:gd name="T5" fmla="*/ 163 h 39"/>
                  <a:gd name="T6" fmla="*/ 100 w 40"/>
                  <a:gd name="T7" fmla="*/ 264 h 39"/>
                  <a:gd name="T8" fmla="*/ 13 w 40"/>
                  <a:gd name="T9" fmla="*/ 115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2" y="16"/>
                    </a:moveTo>
                    <a:cubicBezTo>
                      <a:pt x="4" y="6"/>
                      <a:pt x="13" y="0"/>
                      <a:pt x="23" y="2"/>
                    </a:cubicBezTo>
                    <a:cubicBezTo>
                      <a:pt x="33" y="4"/>
                      <a:pt x="40" y="13"/>
                      <a:pt x="38" y="23"/>
                    </a:cubicBezTo>
                    <a:cubicBezTo>
                      <a:pt x="36" y="33"/>
                      <a:pt x="26" y="39"/>
                      <a:pt x="16" y="37"/>
                    </a:cubicBezTo>
                    <a:cubicBezTo>
                      <a:pt x="6" y="36"/>
                      <a:pt x="0" y="26"/>
                      <a:pt x="2" y="16"/>
                    </a:cubicBezTo>
                    <a:close/>
                  </a:path>
                </a:pathLst>
              </a:custGeom>
              <a:solidFill>
                <a:srgbClr val="D4CF00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2" name="Freeform 953"/>
              <p:cNvSpPr>
                <a:spLocks/>
              </p:cNvSpPr>
              <p:nvPr/>
            </p:nvSpPr>
            <p:spPr bwMode="auto">
              <a:xfrm>
                <a:off x="1724" y="2209"/>
                <a:ext cx="53" cy="56"/>
              </a:xfrm>
              <a:custGeom>
                <a:avLst/>
                <a:gdLst>
                  <a:gd name="T0" fmla="*/ 8 w 21"/>
                  <a:gd name="T1" fmla="*/ 64 h 21"/>
                  <a:gd name="T2" fmla="*/ 83 w 21"/>
                  <a:gd name="T3" fmla="*/ 8 h 21"/>
                  <a:gd name="T4" fmla="*/ 126 w 21"/>
                  <a:gd name="T5" fmla="*/ 85 h 21"/>
                  <a:gd name="T6" fmla="*/ 58 w 21"/>
                  <a:gd name="T7" fmla="*/ 141 h 21"/>
                  <a:gd name="T8" fmla="*/ 8 w 21"/>
                  <a:gd name="T9" fmla="*/ 64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1" y="9"/>
                    </a:moveTo>
                    <a:cubicBezTo>
                      <a:pt x="2" y="3"/>
                      <a:pt x="7" y="0"/>
                      <a:pt x="13" y="1"/>
                    </a:cubicBezTo>
                    <a:cubicBezTo>
                      <a:pt x="18" y="2"/>
                      <a:pt x="21" y="7"/>
                      <a:pt x="20" y="12"/>
                    </a:cubicBezTo>
                    <a:cubicBezTo>
                      <a:pt x="19" y="18"/>
                      <a:pt x="14" y="21"/>
                      <a:pt x="9" y="20"/>
                    </a:cubicBezTo>
                    <a:cubicBezTo>
                      <a:pt x="4" y="19"/>
                      <a:pt x="0" y="14"/>
                      <a:pt x="1" y="9"/>
                    </a:cubicBezTo>
                    <a:close/>
                  </a:path>
                </a:pathLst>
              </a:custGeom>
              <a:solidFill>
                <a:srgbClr val="DDD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Freeform 954"/>
              <p:cNvSpPr>
                <a:spLocks/>
              </p:cNvSpPr>
              <p:nvPr/>
            </p:nvSpPr>
            <p:spPr bwMode="auto">
              <a:xfrm>
                <a:off x="1722" y="2215"/>
                <a:ext cx="77" cy="80"/>
              </a:xfrm>
              <a:custGeom>
                <a:avLst/>
                <a:gdLst>
                  <a:gd name="T0" fmla="*/ 149 w 31"/>
                  <a:gd name="T1" fmla="*/ 0 h 30"/>
                  <a:gd name="T2" fmla="*/ 161 w 31"/>
                  <a:gd name="T3" fmla="*/ 85 h 30"/>
                  <a:gd name="T4" fmla="*/ 42 w 31"/>
                  <a:gd name="T5" fmla="*/ 179 h 30"/>
                  <a:gd name="T6" fmla="*/ 0 w 31"/>
                  <a:gd name="T7" fmla="*/ 149 h 30"/>
                  <a:gd name="T8" fmla="*/ 67 w 31"/>
                  <a:gd name="T9" fmla="*/ 205 h 30"/>
                  <a:gd name="T10" fmla="*/ 186 w 31"/>
                  <a:gd name="T11" fmla="*/ 115 h 30"/>
                  <a:gd name="T12" fmla="*/ 149 w 31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0">
                    <a:moveTo>
                      <a:pt x="24" y="0"/>
                    </a:moveTo>
                    <a:cubicBezTo>
                      <a:pt x="27" y="6"/>
                      <a:pt x="27" y="8"/>
                      <a:pt x="26" y="12"/>
                    </a:cubicBezTo>
                    <a:cubicBezTo>
                      <a:pt x="24" y="23"/>
                      <a:pt x="16" y="27"/>
                      <a:pt x="7" y="25"/>
                    </a:cubicBezTo>
                    <a:cubicBezTo>
                      <a:pt x="5" y="24"/>
                      <a:pt x="2" y="22"/>
                      <a:pt x="0" y="21"/>
                    </a:cubicBezTo>
                    <a:cubicBezTo>
                      <a:pt x="2" y="25"/>
                      <a:pt x="6" y="28"/>
                      <a:pt x="11" y="29"/>
                    </a:cubicBezTo>
                    <a:cubicBezTo>
                      <a:pt x="20" y="30"/>
                      <a:pt x="28" y="25"/>
                      <a:pt x="30" y="16"/>
                    </a:cubicBezTo>
                    <a:cubicBezTo>
                      <a:pt x="31" y="9"/>
                      <a:pt x="28" y="3"/>
                      <a:pt x="24" y="0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" name="Freeform 955"/>
              <p:cNvSpPr>
                <a:spLocks/>
              </p:cNvSpPr>
              <p:nvPr/>
            </p:nvSpPr>
            <p:spPr bwMode="auto">
              <a:xfrm>
                <a:off x="1627" y="2241"/>
                <a:ext cx="100" cy="104"/>
              </a:xfrm>
              <a:custGeom>
                <a:avLst/>
                <a:gdLst>
                  <a:gd name="T0" fmla="*/ 13 w 40"/>
                  <a:gd name="T1" fmla="*/ 115 h 39"/>
                  <a:gd name="T2" fmla="*/ 145 w 40"/>
                  <a:gd name="T3" fmla="*/ 13 h 39"/>
                  <a:gd name="T4" fmla="*/ 238 w 40"/>
                  <a:gd name="T5" fmla="*/ 163 h 39"/>
                  <a:gd name="T6" fmla="*/ 100 w 40"/>
                  <a:gd name="T7" fmla="*/ 269 h 39"/>
                  <a:gd name="T8" fmla="*/ 13 w 40"/>
                  <a:gd name="T9" fmla="*/ 115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2" y="16"/>
                    </a:moveTo>
                    <a:cubicBezTo>
                      <a:pt x="4" y="6"/>
                      <a:pt x="13" y="0"/>
                      <a:pt x="23" y="2"/>
                    </a:cubicBezTo>
                    <a:cubicBezTo>
                      <a:pt x="33" y="4"/>
                      <a:pt x="40" y="13"/>
                      <a:pt x="38" y="23"/>
                    </a:cubicBezTo>
                    <a:cubicBezTo>
                      <a:pt x="36" y="33"/>
                      <a:pt x="26" y="39"/>
                      <a:pt x="16" y="38"/>
                    </a:cubicBezTo>
                    <a:cubicBezTo>
                      <a:pt x="6" y="36"/>
                      <a:pt x="0" y="26"/>
                      <a:pt x="2" y="16"/>
                    </a:cubicBezTo>
                    <a:close/>
                  </a:path>
                </a:pathLst>
              </a:custGeom>
              <a:solidFill>
                <a:srgbClr val="D4CF00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5" name="Freeform 956"/>
              <p:cNvSpPr>
                <a:spLocks/>
              </p:cNvSpPr>
              <p:nvPr/>
            </p:nvSpPr>
            <p:spPr bwMode="auto">
              <a:xfrm>
                <a:off x="1657" y="2265"/>
                <a:ext cx="17" cy="22"/>
              </a:xfrm>
              <a:custGeom>
                <a:avLst/>
                <a:gdLst>
                  <a:gd name="T0" fmla="*/ 0 w 7"/>
                  <a:gd name="T1" fmla="*/ 22 h 8"/>
                  <a:gd name="T2" fmla="*/ 24 w 7"/>
                  <a:gd name="T3" fmla="*/ 8 h 8"/>
                  <a:gd name="T4" fmla="*/ 41 w 7"/>
                  <a:gd name="T5" fmla="*/ 39 h 8"/>
                  <a:gd name="T6" fmla="*/ 17 w 7"/>
                  <a:gd name="T7" fmla="*/ 52 h 8"/>
                  <a:gd name="T8" fmla="*/ 0 w 7"/>
                  <a:gd name="T9" fmla="*/ 22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0" y="3"/>
                    </a:moveTo>
                    <a:cubicBezTo>
                      <a:pt x="1" y="1"/>
                      <a:pt x="2" y="0"/>
                      <a:pt x="4" y="1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6" y="6"/>
                      <a:pt x="5" y="8"/>
                      <a:pt x="3" y="7"/>
                    </a:cubicBezTo>
                    <a:cubicBezTo>
                      <a:pt x="1" y="7"/>
                      <a:pt x="0" y="5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Freeform 957"/>
              <p:cNvSpPr>
                <a:spLocks/>
              </p:cNvSpPr>
              <p:nvPr/>
            </p:nvSpPr>
            <p:spPr bwMode="auto">
              <a:xfrm>
                <a:off x="1642" y="2260"/>
                <a:ext cx="77" cy="80"/>
              </a:xfrm>
              <a:custGeom>
                <a:avLst/>
                <a:gdLst>
                  <a:gd name="T0" fmla="*/ 149 w 31"/>
                  <a:gd name="T1" fmla="*/ 0 h 30"/>
                  <a:gd name="T2" fmla="*/ 161 w 31"/>
                  <a:gd name="T3" fmla="*/ 85 h 30"/>
                  <a:gd name="T4" fmla="*/ 42 w 31"/>
                  <a:gd name="T5" fmla="*/ 179 h 30"/>
                  <a:gd name="T6" fmla="*/ 0 w 31"/>
                  <a:gd name="T7" fmla="*/ 149 h 30"/>
                  <a:gd name="T8" fmla="*/ 67 w 31"/>
                  <a:gd name="T9" fmla="*/ 205 h 30"/>
                  <a:gd name="T10" fmla="*/ 186 w 31"/>
                  <a:gd name="T11" fmla="*/ 115 h 30"/>
                  <a:gd name="T12" fmla="*/ 149 w 31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0">
                    <a:moveTo>
                      <a:pt x="24" y="0"/>
                    </a:moveTo>
                    <a:cubicBezTo>
                      <a:pt x="27" y="6"/>
                      <a:pt x="27" y="8"/>
                      <a:pt x="26" y="12"/>
                    </a:cubicBezTo>
                    <a:cubicBezTo>
                      <a:pt x="24" y="23"/>
                      <a:pt x="16" y="27"/>
                      <a:pt x="7" y="25"/>
                    </a:cubicBezTo>
                    <a:cubicBezTo>
                      <a:pt x="5" y="25"/>
                      <a:pt x="2" y="22"/>
                      <a:pt x="0" y="21"/>
                    </a:cubicBezTo>
                    <a:cubicBezTo>
                      <a:pt x="2" y="25"/>
                      <a:pt x="6" y="28"/>
                      <a:pt x="11" y="29"/>
                    </a:cubicBezTo>
                    <a:cubicBezTo>
                      <a:pt x="19" y="30"/>
                      <a:pt x="28" y="25"/>
                      <a:pt x="30" y="16"/>
                    </a:cubicBezTo>
                    <a:cubicBezTo>
                      <a:pt x="31" y="10"/>
                      <a:pt x="28" y="3"/>
                      <a:pt x="24" y="0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7" name="Freeform 958"/>
              <p:cNvSpPr>
                <a:spLocks/>
              </p:cNvSpPr>
              <p:nvPr/>
            </p:nvSpPr>
            <p:spPr bwMode="auto">
              <a:xfrm>
                <a:off x="1544" y="2289"/>
                <a:ext cx="100" cy="104"/>
              </a:xfrm>
              <a:custGeom>
                <a:avLst/>
                <a:gdLst>
                  <a:gd name="T0" fmla="*/ 13 w 40"/>
                  <a:gd name="T1" fmla="*/ 115 h 39"/>
                  <a:gd name="T2" fmla="*/ 145 w 40"/>
                  <a:gd name="T3" fmla="*/ 13 h 39"/>
                  <a:gd name="T4" fmla="*/ 238 w 40"/>
                  <a:gd name="T5" fmla="*/ 163 h 39"/>
                  <a:gd name="T6" fmla="*/ 100 w 40"/>
                  <a:gd name="T7" fmla="*/ 269 h 39"/>
                  <a:gd name="T8" fmla="*/ 13 w 40"/>
                  <a:gd name="T9" fmla="*/ 115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2" y="16"/>
                    </a:moveTo>
                    <a:cubicBezTo>
                      <a:pt x="4" y="6"/>
                      <a:pt x="13" y="0"/>
                      <a:pt x="23" y="2"/>
                    </a:cubicBezTo>
                    <a:cubicBezTo>
                      <a:pt x="33" y="4"/>
                      <a:pt x="40" y="13"/>
                      <a:pt x="38" y="23"/>
                    </a:cubicBezTo>
                    <a:cubicBezTo>
                      <a:pt x="36" y="33"/>
                      <a:pt x="26" y="39"/>
                      <a:pt x="16" y="38"/>
                    </a:cubicBezTo>
                    <a:cubicBezTo>
                      <a:pt x="6" y="36"/>
                      <a:pt x="0" y="26"/>
                      <a:pt x="2" y="16"/>
                    </a:cubicBezTo>
                    <a:close/>
                  </a:path>
                </a:pathLst>
              </a:custGeom>
              <a:solidFill>
                <a:srgbClr val="D4CF00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8" name="Freeform 959"/>
              <p:cNvSpPr>
                <a:spLocks/>
              </p:cNvSpPr>
              <p:nvPr/>
            </p:nvSpPr>
            <p:spPr bwMode="auto">
              <a:xfrm>
                <a:off x="1574" y="2313"/>
                <a:ext cx="18" cy="22"/>
              </a:xfrm>
              <a:custGeom>
                <a:avLst/>
                <a:gdLst>
                  <a:gd name="T0" fmla="*/ 0 w 7"/>
                  <a:gd name="T1" fmla="*/ 22 h 8"/>
                  <a:gd name="T2" fmla="*/ 26 w 7"/>
                  <a:gd name="T3" fmla="*/ 8 h 8"/>
                  <a:gd name="T4" fmla="*/ 46 w 7"/>
                  <a:gd name="T5" fmla="*/ 39 h 8"/>
                  <a:gd name="T6" fmla="*/ 21 w 7"/>
                  <a:gd name="T7" fmla="*/ 52 h 8"/>
                  <a:gd name="T8" fmla="*/ 0 w 7"/>
                  <a:gd name="T9" fmla="*/ 22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0" y="3"/>
                    </a:moveTo>
                    <a:cubicBezTo>
                      <a:pt x="0" y="2"/>
                      <a:pt x="2" y="0"/>
                      <a:pt x="4" y="1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6" y="6"/>
                      <a:pt x="5" y="8"/>
                      <a:pt x="3" y="7"/>
                    </a:cubicBezTo>
                    <a:cubicBezTo>
                      <a:pt x="1" y="7"/>
                      <a:pt x="0" y="5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9" name="Freeform 960"/>
              <p:cNvSpPr>
                <a:spLocks/>
              </p:cNvSpPr>
              <p:nvPr/>
            </p:nvSpPr>
            <p:spPr bwMode="auto">
              <a:xfrm>
                <a:off x="1559" y="2308"/>
                <a:ext cx="78" cy="80"/>
              </a:xfrm>
              <a:custGeom>
                <a:avLst/>
                <a:gdLst>
                  <a:gd name="T0" fmla="*/ 146 w 31"/>
                  <a:gd name="T1" fmla="*/ 0 h 30"/>
                  <a:gd name="T2" fmla="*/ 164 w 31"/>
                  <a:gd name="T3" fmla="*/ 85 h 30"/>
                  <a:gd name="T4" fmla="*/ 45 w 31"/>
                  <a:gd name="T5" fmla="*/ 179 h 30"/>
                  <a:gd name="T6" fmla="*/ 0 w 31"/>
                  <a:gd name="T7" fmla="*/ 149 h 30"/>
                  <a:gd name="T8" fmla="*/ 70 w 31"/>
                  <a:gd name="T9" fmla="*/ 205 h 30"/>
                  <a:gd name="T10" fmla="*/ 189 w 31"/>
                  <a:gd name="T11" fmla="*/ 115 h 30"/>
                  <a:gd name="T12" fmla="*/ 146 w 31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0">
                    <a:moveTo>
                      <a:pt x="23" y="0"/>
                    </a:moveTo>
                    <a:cubicBezTo>
                      <a:pt x="27" y="6"/>
                      <a:pt x="27" y="8"/>
                      <a:pt x="26" y="12"/>
                    </a:cubicBezTo>
                    <a:cubicBezTo>
                      <a:pt x="24" y="23"/>
                      <a:pt x="16" y="27"/>
                      <a:pt x="7" y="25"/>
                    </a:cubicBezTo>
                    <a:cubicBezTo>
                      <a:pt x="4" y="25"/>
                      <a:pt x="2" y="22"/>
                      <a:pt x="0" y="21"/>
                    </a:cubicBezTo>
                    <a:cubicBezTo>
                      <a:pt x="2" y="25"/>
                      <a:pt x="6" y="28"/>
                      <a:pt x="11" y="29"/>
                    </a:cubicBezTo>
                    <a:cubicBezTo>
                      <a:pt x="19" y="30"/>
                      <a:pt x="28" y="25"/>
                      <a:pt x="30" y="16"/>
                    </a:cubicBezTo>
                    <a:cubicBezTo>
                      <a:pt x="31" y="10"/>
                      <a:pt x="28" y="3"/>
                      <a:pt x="23" y="0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0" name="Freeform 961"/>
              <p:cNvSpPr>
                <a:spLocks/>
              </p:cNvSpPr>
              <p:nvPr/>
            </p:nvSpPr>
            <p:spPr bwMode="auto">
              <a:xfrm>
                <a:off x="879" y="1724"/>
                <a:ext cx="100" cy="107"/>
              </a:xfrm>
              <a:custGeom>
                <a:avLst/>
                <a:gdLst>
                  <a:gd name="T0" fmla="*/ 13 w 40"/>
                  <a:gd name="T1" fmla="*/ 115 h 40"/>
                  <a:gd name="T2" fmla="*/ 145 w 40"/>
                  <a:gd name="T3" fmla="*/ 13 h 40"/>
                  <a:gd name="T4" fmla="*/ 238 w 40"/>
                  <a:gd name="T5" fmla="*/ 166 h 40"/>
                  <a:gd name="T6" fmla="*/ 100 w 40"/>
                  <a:gd name="T7" fmla="*/ 273 h 40"/>
                  <a:gd name="T8" fmla="*/ 13 w 40"/>
                  <a:gd name="T9" fmla="*/ 115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2" y="16"/>
                    </a:moveTo>
                    <a:cubicBezTo>
                      <a:pt x="4" y="6"/>
                      <a:pt x="13" y="0"/>
                      <a:pt x="23" y="2"/>
                    </a:cubicBezTo>
                    <a:cubicBezTo>
                      <a:pt x="33" y="4"/>
                      <a:pt x="40" y="13"/>
                      <a:pt x="38" y="23"/>
                    </a:cubicBezTo>
                    <a:cubicBezTo>
                      <a:pt x="36" y="33"/>
                      <a:pt x="26" y="40"/>
                      <a:pt x="16" y="38"/>
                    </a:cubicBezTo>
                    <a:cubicBezTo>
                      <a:pt x="6" y="36"/>
                      <a:pt x="0" y="26"/>
                      <a:pt x="2" y="16"/>
                    </a:cubicBezTo>
                    <a:close/>
                  </a:path>
                </a:pathLst>
              </a:custGeom>
              <a:solidFill>
                <a:srgbClr val="FDF39B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1" name="Freeform 962"/>
              <p:cNvSpPr>
                <a:spLocks/>
              </p:cNvSpPr>
              <p:nvPr/>
            </p:nvSpPr>
            <p:spPr bwMode="auto">
              <a:xfrm>
                <a:off x="897" y="1737"/>
                <a:ext cx="52" cy="59"/>
              </a:xfrm>
              <a:custGeom>
                <a:avLst/>
                <a:gdLst>
                  <a:gd name="T0" fmla="*/ 5 w 21"/>
                  <a:gd name="T1" fmla="*/ 64 h 22"/>
                  <a:gd name="T2" fmla="*/ 79 w 21"/>
                  <a:gd name="T3" fmla="*/ 8 h 22"/>
                  <a:gd name="T4" fmla="*/ 124 w 21"/>
                  <a:gd name="T5" fmla="*/ 94 h 22"/>
                  <a:gd name="T6" fmla="*/ 54 w 21"/>
                  <a:gd name="T7" fmla="*/ 150 h 22"/>
                  <a:gd name="T8" fmla="*/ 5 w 21"/>
                  <a:gd name="T9" fmla="*/ 64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2">
                    <a:moveTo>
                      <a:pt x="1" y="9"/>
                    </a:moveTo>
                    <a:cubicBezTo>
                      <a:pt x="2" y="4"/>
                      <a:pt x="7" y="0"/>
                      <a:pt x="13" y="1"/>
                    </a:cubicBezTo>
                    <a:cubicBezTo>
                      <a:pt x="18" y="2"/>
                      <a:pt x="21" y="7"/>
                      <a:pt x="20" y="13"/>
                    </a:cubicBezTo>
                    <a:cubicBezTo>
                      <a:pt x="19" y="18"/>
                      <a:pt x="14" y="22"/>
                      <a:pt x="9" y="21"/>
                    </a:cubicBezTo>
                    <a:cubicBezTo>
                      <a:pt x="3" y="19"/>
                      <a:pt x="0" y="14"/>
                      <a:pt x="1" y="9"/>
                    </a:cubicBezTo>
                    <a:close/>
                  </a:path>
                </a:pathLst>
              </a:custGeom>
              <a:solidFill>
                <a:srgbClr val="FFF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2" name="Freeform 963"/>
              <p:cNvSpPr>
                <a:spLocks/>
              </p:cNvSpPr>
              <p:nvPr/>
            </p:nvSpPr>
            <p:spPr bwMode="auto">
              <a:xfrm>
                <a:off x="909" y="1751"/>
                <a:ext cx="18" cy="18"/>
              </a:xfrm>
              <a:custGeom>
                <a:avLst/>
                <a:gdLst>
                  <a:gd name="T0" fmla="*/ 0 w 7"/>
                  <a:gd name="T1" fmla="*/ 21 h 7"/>
                  <a:gd name="T2" fmla="*/ 26 w 7"/>
                  <a:gd name="T3" fmla="*/ 0 h 7"/>
                  <a:gd name="T4" fmla="*/ 46 w 7"/>
                  <a:gd name="T5" fmla="*/ 26 h 7"/>
                  <a:gd name="T6" fmla="*/ 21 w 7"/>
                  <a:gd name="T7" fmla="*/ 39 h 7"/>
                  <a:gd name="T8" fmla="*/ 0 w 7"/>
                  <a:gd name="T9" fmla="*/ 21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0" y="3"/>
                    </a:moveTo>
                    <a:cubicBezTo>
                      <a:pt x="1" y="1"/>
                      <a:pt x="2" y="0"/>
                      <a:pt x="4" y="0"/>
                    </a:cubicBezTo>
                    <a:cubicBezTo>
                      <a:pt x="6" y="0"/>
                      <a:pt x="7" y="2"/>
                      <a:pt x="7" y="4"/>
                    </a:cubicBezTo>
                    <a:cubicBezTo>
                      <a:pt x="6" y="6"/>
                      <a:pt x="5" y="7"/>
                      <a:pt x="3" y="6"/>
                    </a:cubicBezTo>
                    <a:cubicBezTo>
                      <a:pt x="1" y="6"/>
                      <a:pt x="0" y="4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3" name="Freeform 964"/>
              <p:cNvSpPr>
                <a:spLocks/>
              </p:cNvSpPr>
              <p:nvPr/>
            </p:nvSpPr>
            <p:spPr bwMode="auto">
              <a:xfrm>
                <a:off x="894" y="1743"/>
                <a:ext cx="78" cy="82"/>
              </a:xfrm>
              <a:custGeom>
                <a:avLst/>
                <a:gdLst>
                  <a:gd name="T0" fmla="*/ 151 w 31"/>
                  <a:gd name="T1" fmla="*/ 0 h 31"/>
                  <a:gd name="T2" fmla="*/ 164 w 31"/>
                  <a:gd name="T3" fmla="*/ 90 h 31"/>
                  <a:gd name="T4" fmla="*/ 45 w 31"/>
                  <a:gd name="T5" fmla="*/ 175 h 31"/>
                  <a:gd name="T6" fmla="*/ 0 w 31"/>
                  <a:gd name="T7" fmla="*/ 148 h 31"/>
                  <a:gd name="T8" fmla="*/ 70 w 31"/>
                  <a:gd name="T9" fmla="*/ 204 h 31"/>
                  <a:gd name="T10" fmla="*/ 189 w 31"/>
                  <a:gd name="T11" fmla="*/ 111 h 31"/>
                  <a:gd name="T12" fmla="*/ 151 w 31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1">
                    <a:moveTo>
                      <a:pt x="24" y="0"/>
                    </a:moveTo>
                    <a:cubicBezTo>
                      <a:pt x="27" y="6"/>
                      <a:pt x="27" y="9"/>
                      <a:pt x="26" y="13"/>
                    </a:cubicBezTo>
                    <a:cubicBezTo>
                      <a:pt x="24" y="23"/>
                      <a:pt x="16" y="27"/>
                      <a:pt x="7" y="25"/>
                    </a:cubicBezTo>
                    <a:cubicBezTo>
                      <a:pt x="5" y="25"/>
                      <a:pt x="2" y="23"/>
                      <a:pt x="0" y="21"/>
                    </a:cubicBezTo>
                    <a:cubicBezTo>
                      <a:pt x="2" y="25"/>
                      <a:pt x="6" y="28"/>
                      <a:pt x="11" y="29"/>
                    </a:cubicBezTo>
                    <a:cubicBezTo>
                      <a:pt x="19" y="31"/>
                      <a:pt x="28" y="25"/>
                      <a:pt x="30" y="16"/>
                    </a:cubicBezTo>
                    <a:cubicBezTo>
                      <a:pt x="31" y="10"/>
                      <a:pt x="28" y="4"/>
                      <a:pt x="24" y="0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4" name="Freeform 965"/>
              <p:cNvSpPr>
                <a:spLocks/>
              </p:cNvSpPr>
              <p:nvPr/>
            </p:nvSpPr>
            <p:spPr bwMode="auto">
              <a:xfrm>
                <a:off x="947" y="1665"/>
                <a:ext cx="100" cy="107"/>
              </a:xfrm>
              <a:custGeom>
                <a:avLst/>
                <a:gdLst>
                  <a:gd name="T0" fmla="*/ 13 w 40"/>
                  <a:gd name="T1" fmla="*/ 120 h 40"/>
                  <a:gd name="T2" fmla="*/ 145 w 40"/>
                  <a:gd name="T3" fmla="*/ 13 h 40"/>
                  <a:gd name="T4" fmla="*/ 238 w 40"/>
                  <a:gd name="T5" fmla="*/ 171 h 40"/>
                  <a:gd name="T6" fmla="*/ 100 w 40"/>
                  <a:gd name="T7" fmla="*/ 273 h 40"/>
                  <a:gd name="T8" fmla="*/ 13 w 40"/>
                  <a:gd name="T9" fmla="*/ 12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2" y="17"/>
                    </a:moveTo>
                    <a:cubicBezTo>
                      <a:pt x="4" y="7"/>
                      <a:pt x="14" y="0"/>
                      <a:pt x="23" y="2"/>
                    </a:cubicBezTo>
                    <a:cubicBezTo>
                      <a:pt x="33" y="4"/>
                      <a:pt x="40" y="14"/>
                      <a:pt x="38" y="24"/>
                    </a:cubicBezTo>
                    <a:cubicBezTo>
                      <a:pt x="36" y="33"/>
                      <a:pt x="26" y="40"/>
                      <a:pt x="16" y="38"/>
                    </a:cubicBezTo>
                    <a:cubicBezTo>
                      <a:pt x="7" y="36"/>
                      <a:pt x="0" y="26"/>
                      <a:pt x="2" y="17"/>
                    </a:cubicBezTo>
                    <a:close/>
                  </a:path>
                </a:pathLst>
              </a:custGeom>
              <a:solidFill>
                <a:srgbClr val="FDF39B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5" name="Freeform 966"/>
              <p:cNvSpPr>
                <a:spLocks/>
              </p:cNvSpPr>
              <p:nvPr/>
            </p:nvSpPr>
            <p:spPr bwMode="auto">
              <a:xfrm>
                <a:off x="964" y="1679"/>
                <a:ext cx="55" cy="58"/>
              </a:xfrm>
              <a:custGeom>
                <a:avLst/>
                <a:gdLst>
                  <a:gd name="T0" fmla="*/ 8 w 22"/>
                  <a:gd name="T1" fmla="*/ 63 h 22"/>
                  <a:gd name="T2" fmla="*/ 83 w 22"/>
                  <a:gd name="T3" fmla="*/ 8 h 22"/>
                  <a:gd name="T4" fmla="*/ 133 w 22"/>
                  <a:gd name="T5" fmla="*/ 90 h 22"/>
                  <a:gd name="T6" fmla="*/ 58 w 22"/>
                  <a:gd name="T7" fmla="*/ 145 h 22"/>
                  <a:gd name="T8" fmla="*/ 8 w 22"/>
                  <a:gd name="T9" fmla="*/ 63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1" y="9"/>
                    </a:moveTo>
                    <a:cubicBezTo>
                      <a:pt x="2" y="4"/>
                      <a:pt x="7" y="0"/>
                      <a:pt x="13" y="1"/>
                    </a:cubicBezTo>
                    <a:cubicBezTo>
                      <a:pt x="18" y="2"/>
                      <a:pt x="22" y="8"/>
                      <a:pt x="21" y="13"/>
                    </a:cubicBezTo>
                    <a:cubicBezTo>
                      <a:pt x="20" y="18"/>
                      <a:pt x="14" y="22"/>
                      <a:pt x="9" y="21"/>
                    </a:cubicBezTo>
                    <a:cubicBezTo>
                      <a:pt x="4" y="20"/>
                      <a:pt x="0" y="15"/>
                      <a:pt x="1" y="9"/>
                    </a:cubicBezTo>
                    <a:close/>
                  </a:path>
                </a:pathLst>
              </a:custGeom>
              <a:solidFill>
                <a:srgbClr val="FFF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6" name="Freeform 967"/>
              <p:cNvSpPr>
                <a:spLocks/>
              </p:cNvSpPr>
              <p:nvPr/>
            </p:nvSpPr>
            <p:spPr bwMode="auto">
              <a:xfrm>
                <a:off x="977" y="1692"/>
                <a:ext cx="17" cy="19"/>
              </a:xfrm>
              <a:custGeom>
                <a:avLst/>
                <a:gdLst>
                  <a:gd name="T0" fmla="*/ 0 w 7"/>
                  <a:gd name="T1" fmla="*/ 22 h 7"/>
                  <a:gd name="T2" fmla="*/ 24 w 7"/>
                  <a:gd name="T3" fmla="*/ 0 h 7"/>
                  <a:gd name="T4" fmla="*/ 41 w 7"/>
                  <a:gd name="T5" fmla="*/ 30 h 7"/>
                  <a:gd name="T6" fmla="*/ 17 w 7"/>
                  <a:gd name="T7" fmla="*/ 52 h 7"/>
                  <a:gd name="T8" fmla="*/ 0 w 7"/>
                  <a:gd name="T9" fmla="*/ 22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0" y="3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6" y="1"/>
                      <a:pt x="7" y="2"/>
                      <a:pt x="7" y="4"/>
                    </a:cubicBezTo>
                    <a:cubicBezTo>
                      <a:pt x="7" y="6"/>
                      <a:pt x="5" y="7"/>
                      <a:pt x="3" y="7"/>
                    </a:cubicBezTo>
                    <a:cubicBezTo>
                      <a:pt x="1" y="6"/>
                      <a:pt x="0" y="5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7" name="Freeform 968"/>
              <p:cNvSpPr>
                <a:spLocks/>
              </p:cNvSpPr>
              <p:nvPr/>
            </p:nvSpPr>
            <p:spPr bwMode="auto">
              <a:xfrm>
                <a:off x="962" y="1684"/>
                <a:ext cx="77" cy="83"/>
              </a:xfrm>
              <a:custGeom>
                <a:avLst/>
                <a:gdLst>
                  <a:gd name="T0" fmla="*/ 149 w 31"/>
                  <a:gd name="T1" fmla="*/ 0 h 31"/>
                  <a:gd name="T2" fmla="*/ 161 w 31"/>
                  <a:gd name="T3" fmla="*/ 94 h 31"/>
                  <a:gd name="T4" fmla="*/ 42 w 31"/>
                  <a:gd name="T5" fmla="*/ 187 h 31"/>
                  <a:gd name="T6" fmla="*/ 0 w 31"/>
                  <a:gd name="T7" fmla="*/ 150 h 31"/>
                  <a:gd name="T8" fmla="*/ 67 w 31"/>
                  <a:gd name="T9" fmla="*/ 209 h 31"/>
                  <a:gd name="T10" fmla="*/ 186 w 31"/>
                  <a:gd name="T11" fmla="*/ 115 h 31"/>
                  <a:gd name="T12" fmla="*/ 149 w 31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1">
                    <a:moveTo>
                      <a:pt x="24" y="0"/>
                    </a:moveTo>
                    <a:cubicBezTo>
                      <a:pt x="27" y="7"/>
                      <a:pt x="27" y="9"/>
                      <a:pt x="26" y="13"/>
                    </a:cubicBezTo>
                    <a:cubicBezTo>
                      <a:pt x="24" y="24"/>
                      <a:pt x="16" y="27"/>
                      <a:pt x="7" y="26"/>
                    </a:cubicBezTo>
                    <a:cubicBezTo>
                      <a:pt x="5" y="25"/>
                      <a:pt x="2" y="23"/>
                      <a:pt x="0" y="21"/>
                    </a:cubicBezTo>
                    <a:cubicBezTo>
                      <a:pt x="2" y="25"/>
                      <a:pt x="6" y="28"/>
                      <a:pt x="11" y="29"/>
                    </a:cubicBezTo>
                    <a:cubicBezTo>
                      <a:pt x="20" y="31"/>
                      <a:pt x="28" y="25"/>
                      <a:pt x="30" y="16"/>
                    </a:cubicBezTo>
                    <a:cubicBezTo>
                      <a:pt x="31" y="10"/>
                      <a:pt x="29" y="4"/>
                      <a:pt x="24" y="0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8" name="Freeform 969"/>
              <p:cNvSpPr>
                <a:spLocks/>
              </p:cNvSpPr>
              <p:nvPr/>
            </p:nvSpPr>
            <p:spPr bwMode="auto">
              <a:xfrm>
                <a:off x="1017" y="1609"/>
                <a:ext cx="100" cy="107"/>
              </a:xfrm>
              <a:custGeom>
                <a:avLst/>
                <a:gdLst>
                  <a:gd name="T0" fmla="*/ 13 w 40"/>
                  <a:gd name="T1" fmla="*/ 115 h 40"/>
                  <a:gd name="T2" fmla="*/ 145 w 40"/>
                  <a:gd name="T3" fmla="*/ 13 h 40"/>
                  <a:gd name="T4" fmla="*/ 238 w 40"/>
                  <a:gd name="T5" fmla="*/ 166 h 40"/>
                  <a:gd name="T6" fmla="*/ 100 w 40"/>
                  <a:gd name="T7" fmla="*/ 273 h 40"/>
                  <a:gd name="T8" fmla="*/ 13 w 40"/>
                  <a:gd name="T9" fmla="*/ 115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2" y="16"/>
                    </a:moveTo>
                    <a:cubicBezTo>
                      <a:pt x="4" y="6"/>
                      <a:pt x="13" y="0"/>
                      <a:pt x="23" y="2"/>
                    </a:cubicBezTo>
                    <a:cubicBezTo>
                      <a:pt x="33" y="4"/>
                      <a:pt x="40" y="13"/>
                      <a:pt x="38" y="23"/>
                    </a:cubicBezTo>
                    <a:cubicBezTo>
                      <a:pt x="36" y="33"/>
                      <a:pt x="26" y="40"/>
                      <a:pt x="16" y="38"/>
                    </a:cubicBezTo>
                    <a:cubicBezTo>
                      <a:pt x="6" y="36"/>
                      <a:pt x="0" y="26"/>
                      <a:pt x="2" y="16"/>
                    </a:cubicBezTo>
                    <a:close/>
                  </a:path>
                </a:pathLst>
              </a:custGeom>
              <a:solidFill>
                <a:srgbClr val="FDF39B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9" name="Freeform 970"/>
              <p:cNvSpPr>
                <a:spLocks/>
              </p:cNvSpPr>
              <p:nvPr/>
            </p:nvSpPr>
            <p:spPr bwMode="auto">
              <a:xfrm>
                <a:off x="1034" y="1623"/>
                <a:ext cx="55" cy="58"/>
              </a:xfrm>
              <a:custGeom>
                <a:avLst/>
                <a:gdLst>
                  <a:gd name="T0" fmla="*/ 8 w 22"/>
                  <a:gd name="T1" fmla="*/ 63 h 22"/>
                  <a:gd name="T2" fmla="*/ 83 w 22"/>
                  <a:gd name="T3" fmla="*/ 8 h 22"/>
                  <a:gd name="T4" fmla="*/ 133 w 22"/>
                  <a:gd name="T5" fmla="*/ 90 h 22"/>
                  <a:gd name="T6" fmla="*/ 58 w 22"/>
                  <a:gd name="T7" fmla="*/ 145 h 22"/>
                  <a:gd name="T8" fmla="*/ 8 w 22"/>
                  <a:gd name="T9" fmla="*/ 63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1" y="9"/>
                    </a:moveTo>
                    <a:cubicBezTo>
                      <a:pt x="2" y="4"/>
                      <a:pt x="7" y="0"/>
                      <a:pt x="13" y="1"/>
                    </a:cubicBezTo>
                    <a:cubicBezTo>
                      <a:pt x="18" y="2"/>
                      <a:pt x="22" y="7"/>
                      <a:pt x="21" y="13"/>
                    </a:cubicBezTo>
                    <a:cubicBezTo>
                      <a:pt x="19" y="18"/>
                      <a:pt x="14" y="22"/>
                      <a:pt x="9" y="21"/>
                    </a:cubicBezTo>
                    <a:cubicBezTo>
                      <a:pt x="4" y="19"/>
                      <a:pt x="0" y="14"/>
                      <a:pt x="1" y="9"/>
                    </a:cubicBezTo>
                    <a:close/>
                  </a:path>
                </a:pathLst>
              </a:custGeom>
              <a:solidFill>
                <a:srgbClr val="FFF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0" name="Freeform 971"/>
              <p:cNvSpPr>
                <a:spLocks/>
              </p:cNvSpPr>
              <p:nvPr/>
            </p:nvSpPr>
            <p:spPr bwMode="auto">
              <a:xfrm>
                <a:off x="1047" y="1636"/>
                <a:ext cx="17" cy="19"/>
              </a:xfrm>
              <a:custGeom>
                <a:avLst/>
                <a:gdLst>
                  <a:gd name="T0" fmla="*/ 0 w 7"/>
                  <a:gd name="T1" fmla="*/ 22 h 7"/>
                  <a:gd name="T2" fmla="*/ 24 w 7"/>
                  <a:gd name="T3" fmla="*/ 0 h 7"/>
                  <a:gd name="T4" fmla="*/ 41 w 7"/>
                  <a:gd name="T5" fmla="*/ 30 h 7"/>
                  <a:gd name="T6" fmla="*/ 17 w 7"/>
                  <a:gd name="T7" fmla="*/ 52 h 7"/>
                  <a:gd name="T8" fmla="*/ 0 w 7"/>
                  <a:gd name="T9" fmla="*/ 22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0" y="3"/>
                    </a:moveTo>
                    <a:cubicBezTo>
                      <a:pt x="1" y="1"/>
                      <a:pt x="2" y="0"/>
                      <a:pt x="4" y="0"/>
                    </a:cubicBezTo>
                    <a:cubicBezTo>
                      <a:pt x="6" y="0"/>
                      <a:pt x="7" y="2"/>
                      <a:pt x="7" y="4"/>
                    </a:cubicBezTo>
                    <a:cubicBezTo>
                      <a:pt x="7" y="6"/>
                      <a:pt x="5" y="7"/>
                      <a:pt x="3" y="7"/>
                    </a:cubicBezTo>
                    <a:cubicBezTo>
                      <a:pt x="1" y="6"/>
                      <a:pt x="0" y="4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1" name="Freeform 972"/>
              <p:cNvSpPr>
                <a:spLocks/>
              </p:cNvSpPr>
              <p:nvPr/>
            </p:nvSpPr>
            <p:spPr bwMode="auto">
              <a:xfrm>
                <a:off x="1032" y="1628"/>
                <a:ext cx="77" cy="83"/>
              </a:xfrm>
              <a:custGeom>
                <a:avLst/>
                <a:gdLst>
                  <a:gd name="T0" fmla="*/ 149 w 31"/>
                  <a:gd name="T1" fmla="*/ 0 h 31"/>
                  <a:gd name="T2" fmla="*/ 161 w 31"/>
                  <a:gd name="T3" fmla="*/ 94 h 31"/>
                  <a:gd name="T4" fmla="*/ 42 w 31"/>
                  <a:gd name="T5" fmla="*/ 179 h 31"/>
                  <a:gd name="T6" fmla="*/ 0 w 31"/>
                  <a:gd name="T7" fmla="*/ 150 h 31"/>
                  <a:gd name="T8" fmla="*/ 67 w 31"/>
                  <a:gd name="T9" fmla="*/ 209 h 31"/>
                  <a:gd name="T10" fmla="*/ 186 w 31"/>
                  <a:gd name="T11" fmla="*/ 115 h 31"/>
                  <a:gd name="T12" fmla="*/ 149 w 31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1">
                    <a:moveTo>
                      <a:pt x="24" y="0"/>
                    </a:moveTo>
                    <a:cubicBezTo>
                      <a:pt x="27" y="6"/>
                      <a:pt x="27" y="9"/>
                      <a:pt x="26" y="13"/>
                    </a:cubicBezTo>
                    <a:cubicBezTo>
                      <a:pt x="24" y="23"/>
                      <a:pt x="16" y="27"/>
                      <a:pt x="7" y="25"/>
                    </a:cubicBezTo>
                    <a:cubicBezTo>
                      <a:pt x="5" y="25"/>
                      <a:pt x="2" y="23"/>
                      <a:pt x="0" y="21"/>
                    </a:cubicBezTo>
                    <a:cubicBezTo>
                      <a:pt x="2" y="25"/>
                      <a:pt x="6" y="28"/>
                      <a:pt x="11" y="29"/>
                    </a:cubicBezTo>
                    <a:cubicBezTo>
                      <a:pt x="20" y="31"/>
                      <a:pt x="28" y="25"/>
                      <a:pt x="30" y="16"/>
                    </a:cubicBezTo>
                    <a:cubicBezTo>
                      <a:pt x="31" y="10"/>
                      <a:pt x="28" y="4"/>
                      <a:pt x="24" y="0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2" name="Freeform 973"/>
              <p:cNvSpPr>
                <a:spLocks/>
              </p:cNvSpPr>
              <p:nvPr/>
            </p:nvSpPr>
            <p:spPr bwMode="auto">
              <a:xfrm>
                <a:off x="1092" y="1551"/>
                <a:ext cx="100" cy="106"/>
              </a:xfrm>
              <a:custGeom>
                <a:avLst/>
                <a:gdLst>
                  <a:gd name="T0" fmla="*/ 13 w 40"/>
                  <a:gd name="T1" fmla="*/ 111 h 40"/>
                  <a:gd name="T2" fmla="*/ 150 w 40"/>
                  <a:gd name="T3" fmla="*/ 13 h 40"/>
                  <a:gd name="T4" fmla="*/ 238 w 40"/>
                  <a:gd name="T5" fmla="*/ 162 h 40"/>
                  <a:gd name="T6" fmla="*/ 108 w 40"/>
                  <a:gd name="T7" fmla="*/ 268 h 40"/>
                  <a:gd name="T8" fmla="*/ 13 w 40"/>
                  <a:gd name="T9" fmla="*/ 111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2" y="16"/>
                    </a:moveTo>
                    <a:cubicBezTo>
                      <a:pt x="4" y="6"/>
                      <a:pt x="14" y="0"/>
                      <a:pt x="24" y="2"/>
                    </a:cubicBezTo>
                    <a:cubicBezTo>
                      <a:pt x="34" y="4"/>
                      <a:pt x="40" y="13"/>
                      <a:pt x="38" y="23"/>
                    </a:cubicBezTo>
                    <a:cubicBezTo>
                      <a:pt x="36" y="33"/>
                      <a:pt x="27" y="40"/>
                      <a:pt x="17" y="38"/>
                    </a:cubicBezTo>
                    <a:cubicBezTo>
                      <a:pt x="7" y="36"/>
                      <a:pt x="0" y="26"/>
                      <a:pt x="2" y="16"/>
                    </a:cubicBezTo>
                    <a:close/>
                  </a:path>
                </a:pathLst>
              </a:custGeom>
              <a:solidFill>
                <a:srgbClr val="FDF39B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3" name="Freeform 974"/>
              <p:cNvSpPr>
                <a:spLocks/>
              </p:cNvSpPr>
              <p:nvPr/>
            </p:nvSpPr>
            <p:spPr bwMode="auto">
              <a:xfrm>
                <a:off x="1109" y="1564"/>
                <a:ext cx="55" cy="56"/>
              </a:xfrm>
              <a:custGeom>
                <a:avLst/>
                <a:gdLst>
                  <a:gd name="T0" fmla="*/ 13 w 22"/>
                  <a:gd name="T1" fmla="*/ 64 h 21"/>
                  <a:gd name="T2" fmla="*/ 83 w 22"/>
                  <a:gd name="T3" fmla="*/ 8 h 21"/>
                  <a:gd name="T4" fmla="*/ 133 w 22"/>
                  <a:gd name="T5" fmla="*/ 93 h 21"/>
                  <a:gd name="T6" fmla="*/ 58 w 22"/>
                  <a:gd name="T7" fmla="*/ 141 h 21"/>
                  <a:gd name="T8" fmla="*/ 13 w 22"/>
                  <a:gd name="T9" fmla="*/ 64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2" y="9"/>
                    </a:moveTo>
                    <a:cubicBezTo>
                      <a:pt x="3" y="4"/>
                      <a:pt x="8" y="0"/>
                      <a:pt x="13" y="1"/>
                    </a:cubicBezTo>
                    <a:cubicBezTo>
                      <a:pt x="18" y="2"/>
                      <a:pt x="22" y="7"/>
                      <a:pt x="21" y="13"/>
                    </a:cubicBezTo>
                    <a:cubicBezTo>
                      <a:pt x="20" y="18"/>
                      <a:pt x="15" y="21"/>
                      <a:pt x="9" y="20"/>
                    </a:cubicBezTo>
                    <a:cubicBezTo>
                      <a:pt x="4" y="19"/>
                      <a:pt x="0" y="14"/>
                      <a:pt x="2" y="9"/>
                    </a:cubicBezTo>
                    <a:close/>
                  </a:path>
                </a:pathLst>
              </a:custGeom>
              <a:solidFill>
                <a:srgbClr val="FFFD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4" name="Freeform 975"/>
              <p:cNvSpPr>
                <a:spLocks/>
              </p:cNvSpPr>
              <p:nvPr/>
            </p:nvSpPr>
            <p:spPr bwMode="auto">
              <a:xfrm>
                <a:off x="1122" y="1575"/>
                <a:ext cx="20" cy="21"/>
              </a:xfrm>
              <a:custGeom>
                <a:avLst/>
                <a:gdLst>
                  <a:gd name="T0" fmla="*/ 8 w 8"/>
                  <a:gd name="T1" fmla="*/ 21 h 8"/>
                  <a:gd name="T2" fmla="*/ 33 w 8"/>
                  <a:gd name="T3" fmla="*/ 8 h 8"/>
                  <a:gd name="T4" fmla="*/ 45 w 8"/>
                  <a:gd name="T5" fmla="*/ 34 h 8"/>
                  <a:gd name="T6" fmla="*/ 20 w 8"/>
                  <a:gd name="T7" fmla="*/ 47 h 8"/>
                  <a:gd name="T8" fmla="*/ 8 w 8"/>
                  <a:gd name="T9" fmla="*/ 21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1" y="3"/>
                    </a:moveTo>
                    <a:cubicBezTo>
                      <a:pt x="1" y="2"/>
                      <a:pt x="3" y="0"/>
                      <a:pt x="5" y="1"/>
                    </a:cubicBezTo>
                    <a:cubicBezTo>
                      <a:pt x="6" y="1"/>
                      <a:pt x="8" y="3"/>
                      <a:pt x="7" y="5"/>
                    </a:cubicBezTo>
                    <a:cubicBezTo>
                      <a:pt x="7" y="7"/>
                      <a:pt x="5" y="8"/>
                      <a:pt x="3" y="7"/>
                    </a:cubicBezTo>
                    <a:cubicBezTo>
                      <a:pt x="2" y="7"/>
                      <a:pt x="0" y="5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" name="Freeform 976"/>
              <p:cNvSpPr>
                <a:spLocks/>
              </p:cNvSpPr>
              <p:nvPr/>
            </p:nvSpPr>
            <p:spPr bwMode="auto">
              <a:xfrm>
                <a:off x="1107" y="1569"/>
                <a:ext cx="77" cy="83"/>
              </a:xfrm>
              <a:custGeom>
                <a:avLst/>
                <a:gdLst>
                  <a:gd name="T0" fmla="*/ 149 w 31"/>
                  <a:gd name="T1" fmla="*/ 0 h 31"/>
                  <a:gd name="T2" fmla="*/ 166 w 31"/>
                  <a:gd name="T3" fmla="*/ 86 h 31"/>
                  <a:gd name="T4" fmla="*/ 50 w 31"/>
                  <a:gd name="T5" fmla="*/ 179 h 31"/>
                  <a:gd name="T6" fmla="*/ 0 w 31"/>
                  <a:gd name="T7" fmla="*/ 150 h 31"/>
                  <a:gd name="T8" fmla="*/ 67 w 31"/>
                  <a:gd name="T9" fmla="*/ 209 h 31"/>
                  <a:gd name="T10" fmla="*/ 186 w 31"/>
                  <a:gd name="T11" fmla="*/ 115 h 31"/>
                  <a:gd name="T12" fmla="*/ 149 w 31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1">
                    <a:moveTo>
                      <a:pt x="24" y="0"/>
                    </a:moveTo>
                    <a:cubicBezTo>
                      <a:pt x="28" y="6"/>
                      <a:pt x="28" y="8"/>
                      <a:pt x="27" y="12"/>
                    </a:cubicBezTo>
                    <a:cubicBezTo>
                      <a:pt x="25" y="23"/>
                      <a:pt x="16" y="27"/>
                      <a:pt x="8" y="25"/>
                    </a:cubicBezTo>
                    <a:cubicBezTo>
                      <a:pt x="5" y="25"/>
                      <a:pt x="2" y="22"/>
                      <a:pt x="0" y="21"/>
                    </a:cubicBezTo>
                    <a:cubicBezTo>
                      <a:pt x="3" y="25"/>
                      <a:pt x="6" y="28"/>
                      <a:pt x="11" y="29"/>
                    </a:cubicBezTo>
                    <a:cubicBezTo>
                      <a:pt x="20" y="31"/>
                      <a:pt x="28" y="25"/>
                      <a:pt x="30" y="16"/>
                    </a:cubicBezTo>
                    <a:cubicBezTo>
                      <a:pt x="31" y="10"/>
                      <a:pt x="29" y="4"/>
                      <a:pt x="24" y="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6" name="Freeform 977"/>
              <p:cNvSpPr>
                <a:spLocks/>
              </p:cNvSpPr>
              <p:nvPr/>
            </p:nvSpPr>
            <p:spPr bwMode="auto">
              <a:xfrm>
                <a:off x="1667" y="1724"/>
                <a:ext cx="100" cy="107"/>
              </a:xfrm>
              <a:custGeom>
                <a:avLst/>
                <a:gdLst>
                  <a:gd name="T0" fmla="*/ 108 w 40"/>
                  <a:gd name="T1" fmla="*/ 13 h 40"/>
                  <a:gd name="T2" fmla="*/ 13 w 40"/>
                  <a:gd name="T3" fmla="*/ 166 h 40"/>
                  <a:gd name="T4" fmla="*/ 150 w 40"/>
                  <a:gd name="T5" fmla="*/ 273 h 40"/>
                  <a:gd name="T6" fmla="*/ 238 w 40"/>
                  <a:gd name="T7" fmla="*/ 115 h 40"/>
                  <a:gd name="T8" fmla="*/ 108 w 40"/>
                  <a:gd name="T9" fmla="*/ 13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17" y="2"/>
                    </a:moveTo>
                    <a:cubicBezTo>
                      <a:pt x="7" y="4"/>
                      <a:pt x="0" y="13"/>
                      <a:pt x="2" y="23"/>
                    </a:cubicBezTo>
                    <a:cubicBezTo>
                      <a:pt x="4" y="33"/>
                      <a:pt x="14" y="40"/>
                      <a:pt x="24" y="38"/>
                    </a:cubicBezTo>
                    <a:cubicBezTo>
                      <a:pt x="34" y="36"/>
                      <a:pt x="40" y="26"/>
                      <a:pt x="38" y="16"/>
                    </a:cubicBezTo>
                    <a:cubicBezTo>
                      <a:pt x="36" y="6"/>
                      <a:pt x="27" y="0"/>
                      <a:pt x="17" y="2"/>
                    </a:cubicBezTo>
                    <a:close/>
                  </a:path>
                </a:pathLst>
              </a:custGeom>
              <a:solidFill>
                <a:srgbClr val="FDF39B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7" name="Freeform 978"/>
              <p:cNvSpPr>
                <a:spLocks/>
              </p:cNvSpPr>
              <p:nvPr/>
            </p:nvSpPr>
            <p:spPr bwMode="auto">
              <a:xfrm>
                <a:off x="1682" y="1743"/>
                <a:ext cx="52" cy="58"/>
              </a:xfrm>
              <a:custGeom>
                <a:avLst/>
                <a:gdLst>
                  <a:gd name="T0" fmla="*/ 50 w 21"/>
                  <a:gd name="T1" fmla="*/ 8 h 22"/>
                  <a:gd name="T2" fmla="*/ 5 w 21"/>
                  <a:gd name="T3" fmla="*/ 90 h 22"/>
                  <a:gd name="T4" fmla="*/ 74 w 21"/>
                  <a:gd name="T5" fmla="*/ 140 h 22"/>
                  <a:gd name="T6" fmla="*/ 124 w 21"/>
                  <a:gd name="T7" fmla="*/ 63 h 22"/>
                  <a:gd name="T8" fmla="*/ 50 w 21"/>
                  <a:gd name="T9" fmla="*/ 8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2">
                    <a:moveTo>
                      <a:pt x="8" y="1"/>
                    </a:moveTo>
                    <a:cubicBezTo>
                      <a:pt x="3" y="2"/>
                      <a:pt x="0" y="7"/>
                      <a:pt x="1" y="13"/>
                    </a:cubicBezTo>
                    <a:cubicBezTo>
                      <a:pt x="2" y="18"/>
                      <a:pt x="7" y="22"/>
                      <a:pt x="12" y="20"/>
                    </a:cubicBezTo>
                    <a:cubicBezTo>
                      <a:pt x="18" y="19"/>
                      <a:pt x="21" y="14"/>
                      <a:pt x="20" y="9"/>
                    </a:cubicBezTo>
                    <a:cubicBezTo>
                      <a:pt x="19" y="4"/>
                      <a:pt x="14" y="0"/>
                      <a:pt x="8" y="1"/>
                    </a:cubicBezTo>
                    <a:close/>
                  </a:path>
                </a:pathLst>
              </a:cu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8" name="Freeform 979"/>
              <p:cNvSpPr>
                <a:spLocks/>
              </p:cNvSpPr>
              <p:nvPr/>
            </p:nvSpPr>
            <p:spPr bwMode="auto">
              <a:xfrm>
                <a:off x="1692" y="1756"/>
                <a:ext cx="17" cy="19"/>
              </a:xfrm>
              <a:custGeom>
                <a:avLst/>
                <a:gdLst>
                  <a:gd name="T0" fmla="*/ 17 w 7"/>
                  <a:gd name="T1" fmla="*/ 0 h 7"/>
                  <a:gd name="T2" fmla="*/ 0 w 7"/>
                  <a:gd name="T3" fmla="*/ 30 h 7"/>
                  <a:gd name="T4" fmla="*/ 24 w 7"/>
                  <a:gd name="T5" fmla="*/ 52 h 7"/>
                  <a:gd name="T6" fmla="*/ 41 w 7"/>
                  <a:gd name="T7" fmla="*/ 22 h 7"/>
                  <a:gd name="T8" fmla="*/ 17 w 7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3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1" y="6"/>
                      <a:pt x="2" y="7"/>
                      <a:pt x="4" y="7"/>
                    </a:cubicBezTo>
                    <a:cubicBezTo>
                      <a:pt x="6" y="7"/>
                      <a:pt x="7" y="5"/>
                      <a:pt x="7" y="3"/>
                    </a:cubicBezTo>
                    <a:cubicBezTo>
                      <a:pt x="7" y="1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9" name="Freeform 980"/>
              <p:cNvSpPr>
                <a:spLocks/>
              </p:cNvSpPr>
              <p:nvPr/>
            </p:nvSpPr>
            <p:spPr bwMode="auto">
              <a:xfrm>
                <a:off x="1687" y="1740"/>
                <a:ext cx="75" cy="83"/>
              </a:xfrm>
              <a:custGeom>
                <a:avLst/>
                <a:gdLst>
                  <a:gd name="T0" fmla="*/ 0 w 30"/>
                  <a:gd name="T1" fmla="*/ 171 h 31"/>
                  <a:gd name="T2" fmla="*/ 75 w 30"/>
                  <a:gd name="T3" fmla="*/ 187 h 31"/>
                  <a:gd name="T4" fmla="*/ 158 w 30"/>
                  <a:gd name="T5" fmla="*/ 51 h 31"/>
                  <a:gd name="T6" fmla="*/ 133 w 30"/>
                  <a:gd name="T7" fmla="*/ 0 h 31"/>
                  <a:gd name="T8" fmla="*/ 175 w 30"/>
                  <a:gd name="T9" fmla="*/ 78 h 31"/>
                  <a:gd name="T10" fmla="*/ 100 w 30"/>
                  <a:gd name="T11" fmla="*/ 214 h 31"/>
                  <a:gd name="T12" fmla="*/ 0 w 30"/>
                  <a:gd name="T13" fmla="*/ 171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0" y="24"/>
                    </a:moveTo>
                    <a:cubicBezTo>
                      <a:pt x="6" y="27"/>
                      <a:pt x="8" y="27"/>
                      <a:pt x="12" y="26"/>
                    </a:cubicBezTo>
                    <a:cubicBezTo>
                      <a:pt x="23" y="24"/>
                      <a:pt x="26" y="16"/>
                      <a:pt x="25" y="7"/>
                    </a:cubicBezTo>
                    <a:cubicBezTo>
                      <a:pt x="24" y="5"/>
                      <a:pt x="22" y="2"/>
                      <a:pt x="21" y="0"/>
                    </a:cubicBezTo>
                    <a:cubicBezTo>
                      <a:pt x="24" y="2"/>
                      <a:pt x="27" y="6"/>
                      <a:pt x="28" y="11"/>
                    </a:cubicBezTo>
                    <a:cubicBezTo>
                      <a:pt x="30" y="20"/>
                      <a:pt x="24" y="28"/>
                      <a:pt x="16" y="30"/>
                    </a:cubicBezTo>
                    <a:cubicBezTo>
                      <a:pt x="9" y="31"/>
                      <a:pt x="3" y="28"/>
                      <a:pt x="0" y="24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0" name="Freeform 981"/>
              <p:cNvSpPr>
                <a:spLocks/>
              </p:cNvSpPr>
              <p:nvPr/>
            </p:nvSpPr>
            <p:spPr bwMode="auto">
              <a:xfrm>
                <a:off x="1599" y="1665"/>
                <a:ext cx="100" cy="107"/>
              </a:xfrm>
              <a:custGeom>
                <a:avLst/>
                <a:gdLst>
                  <a:gd name="T0" fmla="*/ 100 w 40"/>
                  <a:gd name="T1" fmla="*/ 13 h 40"/>
                  <a:gd name="T2" fmla="*/ 13 w 40"/>
                  <a:gd name="T3" fmla="*/ 171 h 40"/>
                  <a:gd name="T4" fmla="*/ 150 w 40"/>
                  <a:gd name="T5" fmla="*/ 273 h 40"/>
                  <a:gd name="T6" fmla="*/ 238 w 40"/>
                  <a:gd name="T7" fmla="*/ 120 h 40"/>
                  <a:gd name="T8" fmla="*/ 100 w 40"/>
                  <a:gd name="T9" fmla="*/ 13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16" y="2"/>
                    </a:moveTo>
                    <a:cubicBezTo>
                      <a:pt x="7" y="4"/>
                      <a:pt x="0" y="14"/>
                      <a:pt x="2" y="24"/>
                    </a:cubicBezTo>
                    <a:cubicBezTo>
                      <a:pt x="4" y="33"/>
                      <a:pt x="14" y="40"/>
                      <a:pt x="24" y="38"/>
                    </a:cubicBezTo>
                    <a:cubicBezTo>
                      <a:pt x="33" y="36"/>
                      <a:pt x="40" y="26"/>
                      <a:pt x="38" y="17"/>
                    </a:cubicBezTo>
                    <a:cubicBezTo>
                      <a:pt x="36" y="7"/>
                      <a:pt x="26" y="0"/>
                      <a:pt x="16" y="2"/>
                    </a:cubicBezTo>
                    <a:close/>
                  </a:path>
                </a:pathLst>
              </a:custGeom>
              <a:solidFill>
                <a:srgbClr val="FDF39B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1" name="Freeform 982"/>
              <p:cNvSpPr>
                <a:spLocks/>
              </p:cNvSpPr>
              <p:nvPr/>
            </p:nvSpPr>
            <p:spPr bwMode="auto">
              <a:xfrm>
                <a:off x="1612" y="1684"/>
                <a:ext cx="55" cy="59"/>
              </a:xfrm>
              <a:custGeom>
                <a:avLst/>
                <a:gdLst>
                  <a:gd name="T0" fmla="*/ 58 w 22"/>
                  <a:gd name="T1" fmla="*/ 8 h 22"/>
                  <a:gd name="T2" fmla="*/ 8 w 22"/>
                  <a:gd name="T3" fmla="*/ 94 h 22"/>
                  <a:gd name="T4" fmla="*/ 83 w 22"/>
                  <a:gd name="T5" fmla="*/ 150 h 22"/>
                  <a:gd name="T6" fmla="*/ 133 w 22"/>
                  <a:gd name="T7" fmla="*/ 64 h 22"/>
                  <a:gd name="T8" fmla="*/ 58 w 22"/>
                  <a:gd name="T9" fmla="*/ 8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9" y="1"/>
                    </a:moveTo>
                    <a:cubicBezTo>
                      <a:pt x="4" y="2"/>
                      <a:pt x="0" y="8"/>
                      <a:pt x="1" y="13"/>
                    </a:cubicBezTo>
                    <a:cubicBezTo>
                      <a:pt x="2" y="18"/>
                      <a:pt x="8" y="22"/>
                      <a:pt x="13" y="21"/>
                    </a:cubicBezTo>
                    <a:cubicBezTo>
                      <a:pt x="18" y="20"/>
                      <a:pt x="22" y="14"/>
                      <a:pt x="21" y="9"/>
                    </a:cubicBezTo>
                    <a:cubicBezTo>
                      <a:pt x="20" y="4"/>
                      <a:pt x="14" y="0"/>
                      <a:pt x="9" y="1"/>
                    </a:cubicBezTo>
                    <a:close/>
                  </a:path>
                </a:pathLst>
              </a:cu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2" name="Freeform 983"/>
              <p:cNvSpPr>
                <a:spLocks/>
              </p:cNvSpPr>
              <p:nvPr/>
            </p:nvSpPr>
            <p:spPr bwMode="auto">
              <a:xfrm>
                <a:off x="1624" y="1697"/>
                <a:ext cx="18" cy="19"/>
              </a:xfrm>
              <a:custGeom>
                <a:avLst/>
                <a:gdLst>
                  <a:gd name="T0" fmla="*/ 21 w 7"/>
                  <a:gd name="T1" fmla="*/ 8 h 7"/>
                  <a:gd name="T2" fmla="*/ 0 w 7"/>
                  <a:gd name="T3" fmla="*/ 30 h 7"/>
                  <a:gd name="T4" fmla="*/ 26 w 7"/>
                  <a:gd name="T5" fmla="*/ 52 h 7"/>
                  <a:gd name="T6" fmla="*/ 46 w 7"/>
                  <a:gd name="T7" fmla="*/ 22 h 7"/>
                  <a:gd name="T8" fmla="*/ 21 w 7"/>
                  <a:gd name="T9" fmla="*/ 8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3" y="1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6" y="7"/>
                      <a:pt x="7" y="5"/>
                      <a:pt x="7" y="3"/>
                    </a:cubicBezTo>
                    <a:cubicBezTo>
                      <a:pt x="6" y="1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3" name="Freeform 984"/>
              <p:cNvSpPr>
                <a:spLocks/>
              </p:cNvSpPr>
              <p:nvPr/>
            </p:nvSpPr>
            <p:spPr bwMode="auto">
              <a:xfrm>
                <a:off x="1617" y="1681"/>
                <a:ext cx="77" cy="83"/>
              </a:xfrm>
              <a:custGeom>
                <a:avLst/>
                <a:gdLst>
                  <a:gd name="T0" fmla="*/ 0 w 31"/>
                  <a:gd name="T1" fmla="*/ 171 h 31"/>
                  <a:gd name="T2" fmla="*/ 79 w 31"/>
                  <a:gd name="T3" fmla="*/ 193 h 31"/>
                  <a:gd name="T4" fmla="*/ 154 w 31"/>
                  <a:gd name="T5" fmla="*/ 51 h 31"/>
                  <a:gd name="T6" fmla="*/ 129 w 31"/>
                  <a:gd name="T7" fmla="*/ 0 h 31"/>
                  <a:gd name="T8" fmla="*/ 179 w 31"/>
                  <a:gd name="T9" fmla="*/ 78 h 31"/>
                  <a:gd name="T10" fmla="*/ 99 w 31"/>
                  <a:gd name="T11" fmla="*/ 214 h 31"/>
                  <a:gd name="T12" fmla="*/ 0 w 31"/>
                  <a:gd name="T13" fmla="*/ 171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1">
                    <a:moveTo>
                      <a:pt x="0" y="24"/>
                    </a:moveTo>
                    <a:cubicBezTo>
                      <a:pt x="6" y="28"/>
                      <a:pt x="9" y="27"/>
                      <a:pt x="13" y="27"/>
                    </a:cubicBezTo>
                    <a:cubicBezTo>
                      <a:pt x="24" y="24"/>
                      <a:pt x="27" y="16"/>
                      <a:pt x="25" y="7"/>
                    </a:cubicBezTo>
                    <a:cubicBezTo>
                      <a:pt x="25" y="5"/>
                      <a:pt x="23" y="2"/>
                      <a:pt x="21" y="0"/>
                    </a:cubicBezTo>
                    <a:cubicBezTo>
                      <a:pt x="25" y="2"/>
                      <a:pt x="28" y="6"/>
                      <a:pt x="29" y="11"/>
                    </a:cubicBezTo>
                    <a:cubicBezTo>
                      <a:pt x="31" y="20"/>
                      <a:pt x="25" y="28"/>
                      <a:pt x="16" y="30"/>
                    </a:cubicBezTo>
                    <a:cubicBezTo>
                      <a:pt x="10" y="31"/>
                      <a:pt x="4" y="29"/>
                      <a:pt x="0" y="24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4" name="Freeform 985"/>
              <p:cNvSpPr>
                <a:spLocks/>
              </p:cNvSpPr>
              <p:nvPr/>
            </p:nvSpPr>
            <p:spPr bwMode="auto">
              <a:xfrm>
                <a:off x="1529" y="1609"/>
                <a:ext cx="100" cy="107"/>
              </a:xfrm>
              <a:custGeom>
                <a:avLst/>
                <a:gdLst>
                  <a:gd name="T0" fmla="*/ 108 w 40"/>
                  <a:gd name="T1" fmla="*/ 13 h 40"/>
                  <a:gd name="T2" fmla="*/ 13 w 40"/>
                  <a:gd name="T3" fmla="*/ 166 h 40"/>
                  <a:gd name="T4" fmla="*/ 150 w 40"/>
                  <a:gd name="T5" fmla="*/ 273 h 40"/>
                  <a:gd name="T6" fmla="*/ 238 w 40"/>
                  <a:gd name="T7" fmla="*/ 115 h 40"/>
                  <a:gd name="T8" fmla="*/ 108 w 40"/>
                  <a:gd name="T9" fmla="*/ 13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17" y="2"/>
                    </a:moveTo>
                    <a:cubicBezTo>
                      <a:pt x="7" y="4"/>
                      <a:pt x="0" y="13"/>
                      <a:pt x="2" y="23"/>
                    </a:cubicBezTo>
                    <a:cubicBezTo>
                      <a:pt x="4" y="33"/>
                      <a:pt x="14" y="40"/>
                      <a:pt x="24" y="38"/>
                    </a:cubicBezTo>
                    <a:cubicBezTo>
                      <a:pt x="33" y="36"/>
                      <a:pt x="40" y="26"/>
                      <a:pt x="38" y="16"/>
                    </a:cubicBezTo>
                    <a:cubicBezTo>
                      <a:pt x="36" y="6"/>
                      <a:pt x="26" y="0"/>
                      <a:pt x="17" y="2"/>
                    </a:cubicBezTo>
                    <a:close/>
                  </a:path>
                </a:pathLst>
              </a:custGeom>
              <a:solidFill>
                <a:srgbClr val="FDF39B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" name="Freeform 986"/>
              <p:cNvSpPr>
                <a:spLocks/>
              </p:cNvSpPr>
              <p:nvPr/>
            </p:nvSpPr>
            <p:spPr bwMode="auto">
              <a:xfrm>
                <a:off x="1542" y="1628"/>
                <a:ext cx="55" cy="59"/>
              </a:xfrm>
              <a:custGeom>
                <a:avLst/>
                <a:gdLst>
                  <a:gd name="T0" fmla="*/ 58 w 22"/>
                  <a:gd name="T1" fmla="*/ 8 h 22"/>
                  <a:gd name="T2" fmla="*/ 8 w 22"/>
                  <a:gd name="T3" fmla="*/ 94 h 22"/>
                  <a:gd name="T4" fmla="*/ 83 w 22"/>
                  <a:gd name="T5" fmla="*/ 145 h 22"/>
                  <a:gd name="T6" fmla="*/ 133 w 22"/>
                  <a:gd name="T7" fmla="*/ 64 h 22"/>
                  <a:gd name="T8" fmla="*/ 58 w 22"/>
                  <a:gd name="T9" fmla="*/ 8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9" y="1"/>
                    </a:moveTo>
                    <a:cubicBezTo>
                      <a:pt x="4" y="2"/>
                      <a:pt x="0" y="7"/>
                      <a:pt x="1" y="13"/>
                    </a:cubicBezTo>
                    <a:cubicBezTo>
                      <a:pt x="2" y="18"/>
                      <a:pt x="8" y="22"/>
                      <a:pt x="13" y="20"/>
                    </a:cubicBezTo>
                    <a:cubicBezTo>
                      <a:pt x="18" y="19"/>
                      <a:pt x="22" y="14"/>
                      <a:pt x="21" y="9"/>
                    </a:cubicBezTo>
                    <a:cubicBezTo>
                      <a:pt x="20" y="4"/>
                      <a:pt x="15" y="0"/>
                      <a:pt x="9" y="1"/>
                    </a:cubicBezTo>
                    <a:close/>
                  </a:path>
                </a:pathLst>
              </a:cu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" name="Freeform 987"/>
              <p:cNvSpPr>
                <a:spLocks/>
              </p:cNvSpPr>
              <p:nvPr/>
            </p:nvSpPr>
            <p:spPr bwMode="auto">
              <a:xfrm>
                <a:off x="1554" y="1641"/>
                <a:ext cx="18" cy="19"/>
              </a:xfrm>
              <a:custGeom>
                <a:avLst/>
                <a:gdLst>
                  <a:gd name="T0" fmla="*/ 21 w 7"/>
                  <a:gd name="T1" fmla="*/ 0 h 7"/>
                  <a:gd name="T2" fmla="*/ 0 w 7"/>
                  <a:gd name="T3" fmla="*/ 30 h 7"/>
                  <a:gd name="T4" fmla="*/ 26 w 7"/>
                  <a:gd name="T5" fmla="*/ 52 h 7"/>
                  <a:gd name="T6" fmla="*/ 46 w 7"/>
                  <a:gd name="T7" fmla="*/ 22 h 7"/>
                  <a:gd name="T8" fmla="*/ 21 w 7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3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1" y="6"/>
                      <a:pt x="2" y="7"/>
                      <a:pt x="4" y="7"/>
                    </a:cubicBezTo>
                    <a:cubicBezTo>
                      <a:pt x="6" y="7"/>
                      <a:pt x="7" y="5"/>
                      <a:pt x="7" y="3"/>
                    </a:cubicBezTo>
                    <a:cubicBezTo>
                      <a:pt x="6" y="1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" name="Freeform 988"/>
              <p:cNvSpPr>
                <a:spLocks/>
              </p:cNvSpPr>
              <p:nvPr/>
            </p:nvSpPr>
            <p:spPr bwMode="auto">
              <a:xfrm>
                <a:off x="1547" y="1625"/>
                <a:ext cx="77" cy="83"/>
              </a:xfrm>
              <a:custGeom>
                <a:avLst/>
                <a:gdLst>
                  <a:gd name="T0" fmla="*/ 0 w 31"/>
                  <a:gd name="T1" fmla="*/ 171 h 31"/>
                  <a:gd name="T2" fmla="*/ 79 w 31"/>
                  <a:gd name="T3" fmla="*/ 187 h 31"/>
                  <a:gd name="T4" fmla="*/ 154 w 31"/>
                  <a:gd name="T5" fmla="*/ 51 h 31"/>
                  <a:gd name="T6" fmla="*/ 129 w 31"/>
                  <a:gd name="T7" fmla="*/ 0 h 31"/>
                  <a:gd name="T8" fmla="*/ 179 w 31"/>
                  <a:gd name="T9" fmla="*/ 78 h 31"/>
                  <a:gd name="T10" fmla="*/ 99 w 31"/>
                  <a:gd name="T11" fmla="*/ 214 h 31"/>
                  <a:gd name="T12" fmla="*/ 0 w 31"/>
                  <a:gd name="T13" fmla="*/ 171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1">
                    <a:moveTo>
                      <a:pt x="0" y="24"/>
                    </a:moveTo>
                    <a:cubicBezTo>
                      <a:pt x="7" y="27"/>
                      <a:pt x="9" y="27"/>
                      <a:pt x="13" y="26"/>
                    </a:cubicBezTo>
                    <a:cubicBezTo>
                      <a:pt x="24" y="24"/>
                      <a:pt x="27" y="16"/>
                      <a:pt x="25" y="7"/>
                    </a:cubicBezTo>
                    <a:cubicBezTo>
                      <a:pt x="25" y="5"/>
                      <a:pt x="23" y="2"/>
                      <a:pt x="21" y="0"/>
                    </a:cubicBezTo>
                    <a:cubicBezTo>
                      <a:pt x="25" y="2"/>
                      <a:pt x="28" y="6"/>
                      <a:pt x="29" y="11"/>
                    </a:cubicBezTo>
                    <a:cubicBezTo>
                      <a:pt x="31" y="20"/>
                      <a:pt x="25" y="28"/>
                      <a:pt x="16" y="30"/>
                    </a:cubicBezTo>
                    <a:cubicBezTo>
                      <a:pt x="10" y="31"/>
                      <a:pt x="4" y="28"/>
                      <a:pt x="0" y="24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" name="Freeform 989"/>
              <p:cNvSpPr>
                <a:spLocks/>
              </p:cNvSpPr>
              <p:nvPr/>
            </p:nvSpPr>
            <p:spPr bwMode="auto">
              <a:xfrm>
                <a:off x="1454" y="1551"/>
                <a:ext cx="100" cy="106"/>
              </a:xfrm>
              <a:custGeom>
                <a:avLst/>
                <a:gdLst>
                  <a:gd name="T0" fmla="*/ 100 w 40"/>
                  <a:gd name="T1" fmla="*/ 13 h 40"/>
                  <a:gd name="T2" fmla="*/ 13 w 40"/>
                  <a:gd name="T3" fmla="*/ 162 h 40"/>
                  <a:gd name="T4" fmla="*/ 145 w 40"/>
                  <a:gd name="T5" fmla="*/ 268 h 40"/>
                  <a:gd name="T6" fmla="*/ 238 w 40"/>
                  <a:gd name="T7" fmla="*/ 111 h 40"/>
                  <a:gd name="T8" fmla="*/ 100 w 40"/>
                  <a:gd name="T9" fmla="*/ 13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16" y="2"/>
                    </a:moveTo>
                    <a:cubicBezTo>
                      <a:pt x="6" y="4"/>
                      <a:pt x="0" y="13"/>
                      <a:pt x="2" y="23"/>
                    </a:cubicBezTo>
                    <a:cubicBezTo>
                      <a:pt x="4" y="33"/>
                      <a:pt x="13" y="40"/>
                      <a:pt x="23" y="38"/>
                    </a:cubicBezTo>
                    <a:cubicBezTo>
                      <a:pt x="33" y="36"/>
                      <a:pt x="40" y="26"/>
                      <a:pt x="38" y="16"/>
                    </a:cubicBezTo>
                    <a:cubicBezTo>
                      <a:pt x="36" y="6"/>
                      <a:pt x="26" y="0"/>
                      <a:pt x="16" y="2"/>
                    </a:cubicBezTo>
                    <a:close/>
                  </a:path>
                </a:pathLst>
              </a:custGeom>
              <a:solidFill>
                <a:srgbClr val="FDF39B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" name="Freeform 990"/>
              <p:cNvSpPr>
                <a:spLocks/>
              </p:cNvSpPr>
              <p:nvPr/>
            </p:nvSpPr>
            <p:spPr bwMode="auto">
              <a:xfrm>
                <a:off x="1467" y="1569"/>
                <a:ext cx="52" cy="56"/>
              </a:xfrm>
              <a:custGeom>
                <a:avLst/>
                <a:gdLst>
                  <a:gd name="T0" fmla="*/ 54 w 21"/>
                  <a:gd name="T1" fmla="*/ 8 h 21"/>
                  <a:gd name="T2" fmla="*/ 5 w 21"/>
                  <a:gd name="T3" fmla="*/ 93 h 21"/>
                  <a:gd name="T4" fmla="*/ 79 w 21"/>
                  <a:gd name="T5" fmla="*/ 141 h 21"/>
                  <a:gd name="T6" fmla="*/ 124 w 21"/>
                  <a:gd name="T7" fmla="*/ 64 h 21"/>
                  <a:gd name="T8" fmla="*/ 54 w 21"/>
                  <a:gd name="T9" fmla="*/ 8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9" y="1"/>
                    </a:moveTo>
                    <a:cubicBezTo>
                      <a:pt x="4" y="2"/>
                      <a:pt x="0" y="7"/>
                      <a:pt x="1" y="13"/>
                    </a:cubicBezTo>
                    <a:cubicBezTo>
                      <a:pt x="2" y="18"/>
                      <a:pt x="7" y="21"/>
                      <a:pt x="13" y="20"/>
                    </a:cubicBezTo>
                    <a:cubicBezTo>
                      <a:pt x="18" y="19"/>
                      <a:pt x="21" y="14"/>
                      <a:pt x="20" y="9"/>
                    </a:cubicBezTo>
                    <a:cubicBezTo>
                      <a:pt x="19" y="3"/>
                      <a:pt x="14" y="0"/>
                      <a:pt x="9" y="1"/>
                    </a:cubicBezTo>
                    <a:close/>
                  </a:path>
                </a:pathLst>
              </a:cu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" name="Freeform 991"/>
              <p:cNvSpPr>
                <a:spLocks/>
              </p:cNvSpPr>
              <p:nvPr/>
            </p:nvSpPr>
            <p:spPr bwMode="auto">
              <a:xfrm>
                <a:off x="1477" y="1583"/>
                <a:ext cx="20" cy="18"/>
              </a:xfrm>
              <a:custGeom>
                <a:avLst/>
                <a:gdLst>
                  <a:gd name="T0" fmla="*/ 20 w 8"/>
                  <a:gd name="T1" fmla="*/ 0 h 7"/>
                  <a:gd name="T2" fmla="*/ 8 w 8"/>
                  <a:gd name="T3" fmla="*/ 26 h 7"/>
                  <a:gd name="T4" fmla="*/ 33 w 8"/>
                  <a:gd name="T5" fmla="*/ 46 h 7"/>
                  <a:gd name="T6" fmla="*/ 45 w 8"/>
                  <a:gd name="T7" fmla="*/ 21 h 7"/>
                  <a:gd name="T8" fmla="*/ 20 w 8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3" y="0"/>
                    </a:moveTo>
                    <a:cubicBezTo>
                      <a:pt x="2" y="1"/>
                      <a:pt x="0" y="2"/>
                      <a:pt x="1" y="4"/>
                    </a:cubicBezTo>
                    <a:cubicBezTo>
                      <a:pt x="1" y="6"/>
                      <a:pt x="3" y="7"/>
                      <a:pt x="5" y="7"/>
                    </a:cubicBezTo>
                    <a:cubicBezTo>
                      <a:pt x="7" y="6"/>
                      <a:pt x="8" y="5"/>
                      <a:pt x="7" y="3"/>
                    </a:cubicBezTo>
                    <a:cubicBezTo>
                      <a:pt x="7" y="1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1" name="Freeform 992"/>
              <p:cNvSpPr>
                <a:spLocks/>
              </p:cNvSpPr>
              <p:nvPr/>
            </p:nvSpPr>
            <p:spPr bwMode="auto">
              <a:xfrm>
                <a:off x="1472" y="1567"/>
                <a:ext cx="77" cy="82"/>
              </a:xfrm>
              <a:custGeom>
                <a:avLst/>
                <a:gdLst>
                  <a:gd name="T0" fmla="*/ 0 w 31"/>
                  <a:gd name="T1" fmla="*/ 167 h 31"/>
                  <a:gd name="T2" fmla="*/ 75 w 31"/>
                  <a:gd name="T3" fmla="*/ 183 h 31"/>
                  <a:gd name="T4" fmla="*/ 154 w 31"/>
                  <a:gd name="T5" fmla="*/ 50 h 31"/>
                  <a:gd name="T6" fmla="*/ 129 w 31"/>
                  <a:gd name="T7" fmla="*/ 0 h 31"/>
                  <a:gd name="T8" fmla="*/ 179 w 31"/>
                  <a:gd name="T9" fmla="*/ 77 h 31"/>
                  <a:gd name="T10" fmla="*/ 99 w 31"/>
                  <a:gd name="T11" fmla="*/ 209 h 31"/>
                  <a:gd name="T12" fmla="*/ 0 w 31"/>
                  <a:gd name="T13" fmla="*/ 167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1">
                    <a:moveTo>
                      <a:pt x="0" y="24"/>
                    </a:moveTo>
                    <a:cubicBezTo>
                      <a:pt x="6" y="27"/>
                      <a:pt x="8" y="27"/>
                      <a:pt x="12" y="26"/>
                    </a:cubicBezTo>
                    <a:cubicBezTo>
                      <a:pt x="23" y="24"/>
                      <a:pt x="27" y="16"/>
                      <a:pt x="25" y="7"/>
                    </a:cubicBezTo>
                    <a:cubicBezTo>
                      <a:pt x="25" y="5"/>
                      <a:pt x="22" y="2"/>
                      <a:pt x="21" y="0"/>
                    </a:cubicBezTo>
                    <a:cubicBezTo>
                      <a:pt x="25" y="2"/>
                      <a:pt x="28" y="6"/>
                      <a:pt x="29" y="11"/>
                    </a:cubicBezTo>
                    <a:cubicBezTo>
                      <a:pt x="31" y="19"/>
                      <a:pt x="25" y="28"/>
                      <a:pt x="16" y="30"/>
                    </a:cubicBezTo>
                    <a:cubicBezTo>
                      <a:pt x="10" y="31"/>
                      <a:pt x="4" y="28"/>
                      <a:pt x="0" y="24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2" name="Freeform 993"/>
              <p:cNvSpPr>
                <a:spLocks/>
              </p:cNvSpPr>
              <p:nvPr/>
            </p:nvSpPr>
            <p:spPr bwMode="auto">
              <a:xfrm>
                <a:off x="879" y="2132"/>
                <a:ext cx="100" cy="107"/>
              </a:xfrm>
              <a:custGeom>
                <a:avLst/>
                <a:gdLst>
                  <a:gd name="T0" fmla="*/ 100 w 40"/>
                  <a:gd name="T1" fmla="*/ 13 h 40"/>
                  <a:gd name="T2" fmla="*/ 13 w 40"/>
                  <a:gd name="T3" fmla="*/ 171 h 40"/>
                  <a:gd name="T4" fmla="*/ 145 w 40"/>
                  <a:gd name="T5" fmla="*/ 273 h 40"/>
                  <a:gd name="T6" fmla="*/ 238 w 40"/>
                  <a:gd name="T7" fmla="*/ 120 h 40"/>
                  <a:gd name="T8" fmla="*/ 100 w 40"/>
                  <a:gd name="T9" fmla="*/ 13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16" y="2"/>
                    </a:moveTo>
                    <a:cubicBezTo>
                      <a:pt x="6" y="4"/>
                      <a:pt x="0" y="14"/>
                      <a:pt x="2" y="24"/>
                    </a:cubicBezTo>
                    <a:cubicBezTo>
                      <a:pt x="4" y="34"/>
                      <a:pt x="13" y="40"/>
                      <a:pt x="23" y="38"/>
                    </a:cubicBezTo>
                    <a:cubicBezTo>
                      <a:pt x="33" y="36"/>
                      <a:pt x="40" y="27"/>
                      <a:pt x="38" y="17"/>
                    </a:cubicBezTo>
                    <a:cubicBezTo>
                      <a:pt x="36" y="7"/>
                      <a:pt x="26" y="0"/>
                      <a:pt x="16" y="2"/>
                    </a:cubicBezTo>
                    <a:close/>
                  </a:path>
                </a:pathLst>
              </a:custGeom>
              <a:solidFill>
                <a:srgbClr val="D4CF00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3" name="Freeform 994"/>
              <p:cNvSpPr>
                <a:spLocks/>
              </p:cNvSpPr>
              <p:nvPr/>
            </p:nvSpPr>
            <p:spPr bwMode="auto">
              <a:xfrm>
                <a:off x="892" y="2151"/>
                <a:ext cx="52" cy="58"/>
              </a:xfrm>
              <a:custGeom>
                <a:avLst/>
                <a:gdLst>
                  <a:gd name="T0" fmla="*/ 54 w 21"/>
                  <a:gd name="T1" fmla="*/ 8 h 22"/>
                  <a:gd name="T2" fmla="*/ 5 w 21"/>
                  <a:gd name="T3" fmla="*/ 90 h 22"/>
                  <a:gd name="T4" fmla="*/ 79 w 21"/>
                  <a:gd name="T5" fmla="*/ 145 h 22"/>
                  <a:gd name="T6" fmla="*/ 124 w 21"/>
                  <a:gd name="T7" fmla="*/ 63 h 22"/>
                  <a:gd name="T8" fmla="*/ 54 w 21"/>
                  <a:gd name="T9" fmla="*/ 8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2">
                    <a:moveTo>
                      <a:pt x="9" y="1"/>
                    </a:moveTo>
                    <a:cubicBezTo>
                      <a:pt x="3" y="3"/>
                      <a:pt x="0" y="8"/>
                      <a:pt x="1" y="13"/>
                    </a:cubicBezTo>
                    <a:cubicBezTo>
                      <a:pt x="2" y="18"/>
                      <a:pt x="7" y="22"/>
                      <a:pt x="13" y="21"/>
                    </a:cubicBezTo>
                    <a:cubicBezTo>
                      <a:pt x="18" y="20"/>
                      <a:pt x="21" y="15"/>
                      <a:pt x="20" y="9"/>
                    </a:cubicBezTo>
                    <a:cubicBezTo>
                      <a:pt x="19" y="4"/>
                      <a:pt x="14" y="0"/>
                      <a:pt x="9" y="1"/>
                    </a:cubicBezTo>
                    <a:close/>
                  </a:path>
                </a:pathLst>
              </a:custGeom>
              <a:solidFill>
                <a:srgbClr val="DDD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" name="Freeform 995"/>
              <p:cNvSpPr>
                <a:spLocks/>
              </p:cNvSpPr>
              <p:nvPr/>
            </p:nvSpPr>
            <p:spPr bwMode="auto">
              <a:xfrm>
                <a:off x="902" y="2164"/>
                <a:ext cx="20" cy="21"/>
              </a:xfrm>
              <a:custGeom>
                <a:avLst/>
                <a:gdLst>
                  <a:gd name="T0" fmla="*/ 20 w 8"/>
                  <a:gd name="T1" fmla="*/ 8 h 8"/>
                  <a:gd name="T2" fmla="*/ 8 w 8"/>
                  <a:gd name="T3" fmla="*/ 34 h 8"/>
                  <a:gd name="T4" fmla="*/ 33 w 8"/>
                  <a:gd name="T5" fmla="*/ 47 h 8"/>
                  <a:gd name="T6" fmla="*/ 45 w 8"/>
                  <a:gd name="T7" fmla="*/ 21 h 8"/>
                  <a:gd name="T8" fmla="*/ 20 w 8"/>
                  <a:gd name="T9" fmla="*/ 8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3" y="1"/>
                    </a:moveTo>
                    <a:cubicBezTo>
                      <a:pt x="2" y="1"/>
                      <a:pt x="0" y="3"/>
                      <a:pt x="1" y="5"/>
                    </a:cubicBezTo>
                    <a:cubicBezTo>
                      <a:pt x="1" y="6"/>
                      <a:pt x="3" y="8"/>
                      <a:pt x="5" y="7"/>
                    </a:cubicBezTo>
                    <a:cubicBezTo>
                      <a:pt x="6" y="7"/>
                      <a:pt x="8" y="5"/>
                      <a:pt x="7" y="3"/>
                    </a:cubicBezTo>
                    <a:cubicBezTo>
                      <a:pt x="7" y="1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" name="Freeform 996"/>
              <p:cNvSpPr>
                <a:spLocks/>
              </p:cNvSpPr>
              <p:nvPr/>
            </p:nvSpPr>
            <p:spPr bwMode="auto">
              <a:xfrm>
                <a:off x="897" y="2148"/>
                <a:ext cx="75" cy="83"/>
              </a:xfrm>
              <a:custGeom>
                <a:avLst/>
                <a:gdLst>
                  <a:gd name="T0" fmla="*/ 0 w 30"/>
                  <a:gd name="T1" fmla="*/ 171 h 31"/>
                  <a:gd name="T2" fmla="*/ 75 w 30"/>
                  <a:gd name="T3" fmla="*/ 193 h 31"/>
                  <a:gd name="T4" fmla="*/ 158 w 30"/>
                  <a:gd name="T5" fmla="*/ 56 h 31"/>
                  <a:gd name="T6" fmla="*/ 133 w 30"/>
                  <a:gd name="T7" fmla="*/ 0 h 31"/>
                  <a:gd name="T8" fmla="*/ 183 w 30"/>
                  <a:gd name="T9" fmla="*/ 78 h 31"/>
                  <a:gd name="T10" fmla="*/ 100 w 30"/>
                  <a:gd name="T11" fmla="*/ 214 h 31"/>
                  <a:gd name="T12" fmla="*/ 0 w 30"/>
                  <a:gd name="T13" fmla="*/ 171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0" y="24"/>
                    </a:moveTo>
                    <a:cubicBezTo>
                      <a:pt x="6" y="28"/>
                      <a:pt x="8" y="27"/>
                      <a:pt x="12" y="27"/>
                    </a:cubicBezTo>
                    <a:cubicBezTo>
                      <a:pt x="23" y="25"/>
                      <a:pt x="27" y="16"/>
                      <a:pt x="25" y="8"/>
                    </a:cubicBezTo>
                    <a:cubicBezTo>
                      <a:pt x="25" y="5"/>
                      <a:pt x="22" y="2"/>
                      <a:pt x="21" y="0"/>
                    </a:cubicBezTo>
                    <a:cubicBezTo>
                      <a:pt x="25" y="3"/>
                      <a:pt x="28" y="6"/>
                      <a:pt x="29" y="11"/>
                    </a:cubicBezTo>
                    <a:cubicBezTo>
                      <a:pt x="30" y="20"/>
                      <a:pt x="25" y="28"/>
                      <a:pt x="16" y="30"/>
                    </a:cubicBezTo>
                    <a:cubicBezTo>
                      <a:pt x="10" y="31"/>
                      <a:pt x="4" y="29"/>
                      <a:pt x="0" y="24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" name="Freeform 997"/>
              <p:cNvSpPr>
                <a:spLocks/>
              </p:cNvSpPr>
              <p:nvPr/>
            </p:nvSpPr>
            <p:spPr bwMode="auto">
              <a:xfrm>
                <a:off x="947" y="2191"/>
                <a:ext cx="100" cy="106"/>
              </a:xfrm>
              <a:custGeom>
                <a:avLst/>
                <a:gdLst>
                  <a:gd name="T0" fmla="*/ 100 w 40"/>
                  <a:gd name="T1" fmla="*/ 13 h 40"/>
                  <a:gd name="T2" fmla="*/ 13 w 40"/>
                  <a:gd name="T3" fmla="*/ 162 h 40"/>
                  <a:gd name="T4" fmla="*/ 145 w 40"/>
                  <a:gd name="T5" fmla="*/ 268 h 40"/>
                  <a:gd name="T6" fmla="*/ 238 w 40"/>
                  <a:gd name="T7" fmla="*/ 111 h 40"/>
                  <a:gd name="T8" fmla="*/ 100 w 40"/>
                  <a:gd name="T9" fmla="*/ 13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16" y="2"/>
                    </a:moveTo>
                    <a:cubicBezTo>
                      <a:pt x="7" y="4"/>
                      <a:pt x="0" y="14"/>
                      <a:pt x="2" y="23"/>
                    </a:cubicBezTo>
                    <a:cubicBezTo>
                      <a:pt x="4" y="33"/>
                      <a:pt x="14" y="40"/>
                      <a:pt x="23" y="38"/>
                    </a:cubicBezTo>
                    <a:cubicBezTo>
                      <a:pt x="33" y="36"/>
                      <a:pt x="40" y="26"/>
                      <a:pt x="38" y="16"/>
                    </a:cubicBezTo>
                    <a:cubicBezTo>
                      <a:pt x="36" y="7"/>
                      <a:pt x="26" y="0"/>
                      <a:pt x="16" y="2"/>
                    </a:cubicBezTo>
                    <a:close/>
                  </a:path>
                </a:pathLst>
              </a:custGeom>
              <a:solidFill>
                <a:srgbClr val="D4CF00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" name="Freeform 998"/>
              <p:cNvSpPr>
                <a:spLocks/>
              </p:cNvSpPr>
              <p:nvPr/>
            </p:nvSpPr>
            <p:spPr bwMode="auto">
              <a:xfrm>
                <a:off x="959" y="2209"/>
                <a:ext cx="55" cy="59"/>
              </a:xfrm>
              <a:custGeom>
                <a:avLst/>
                <a:gdLst>
                  <a:gd name="T0" fmla="*/ 58 w 22"/>
                  <a:gd name="T1" fmla="*/ 8 h 22"/>
                  <a:gd name="T2" fmla="*/ 8 w 22"/>
                  <a:gd name="T3" fmla="*/ 94 h 22"/>
                  <a:gd name="T4" fmla="*/ 83 w 22"/>
                  <a:gd name="T5" fmla="*/ 150 h 22"/>
                  <a:gd name="T6" fmla="*/ 133 w 22"/>
                  <a:gd name="T7" fmla="*/ 64 h 22"/>
                  <a:gd name="T8" fmla="*/ 58 w 22"/>
                  <a:gd name="T9" fmla="*/ 8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9" y="1"/>
                    </a:moveTo>
                    <a:cubicBezTo>
                      <a:pt x="4" y="2"/>
                      <a:pt x="0" y="7"/>
                      <a:pt x="1" y="13"/>
                    </a:cubicBezTo>
                    <a:cubicBezTo>
                      <a:pt x="2" y="18"/>
                      <a:pt x="8" y="22"/>
                      <a:pt x="13" y="21"/>
                    </a:cubicBezTo>
                    <a:cubicBezTo>
                      <a:pt x="18" y="20"/>
                      <a:pt x="22" y="14"/>
                      <a:pt x="21" y="9"/>
                    </a:cubicBezTo>
                    <a:cubicBezTo>
                      <a:pt x="20" y="4"/>
                      <a:pt x="14" y="0"/>
                      <a:pt x="9" y="1"/>
                    </a:cubicBezTo>
                    <a:close/>
                  </a:path>
                </a:pathLst>
              </a:custGeom>
              <a:solidFill>
                <a:srgbClr val="DDD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8" name="Freeform 999"/>
              <p:cNvSpPr>
                <a:spLocks/>
              </p:cNvSpPr>
              <p:nvPr/>
            </p:nvSpPr>
            <p:spPr bwMode="auto">
              <a:xfrm>
                <a:off x="972" y="2223"/>
                <a:ext cx="17" cy="18"/>
              </a:xfrm>
              <a:custGeom>
                <a:avLst/>
                <a:gdLst>
                  <a:gd name="T0" fmla="*/ 17 w 7"/>
                  <a:gd name="T1" fmla="*/ 0 h 7"/>
                  <a:gd name="T2" fmla="*/ 0 w 7"/>
                  <a:gd name="T3" fmla="*/ 26 h 7"/>
                  <a:gd name="T4" fmla="*/ 24 w 7"/>
                  <a:gd name="T5" fmla="*/ 46 h 7"/>
                  <a:gd name="T6" fmla="*/ 41 w 7"/>
                  <a:gd name="T7" fmla="*/ 21 h 7"/>
                  <a:gd name="T8" fmla="*/ 17 w 7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3" y="0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6" y="7"/>
                      <a:pt x="7" y="5"/>
                      <a:pt x="7" y="3"/>
                    </a:cubicBezTo>
                    <a:cubicBezTo>
                      <a:pt x="6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" name="Freeform 1000"/>
              <p:cNvSpPr>
                <a:spLocks/>
              </p:cNvSpPr>
              <p:nvPr/>
            </p:nvSpPr>
            <p:spPr bwMode="auto">
              <a:xfrm>
                <a:off x="964" y="2207"/>
                <a:ext cx="78" cy="82"/>
              </a:xfrm>
              <a:custGeom>
                <a:avLst/>
                <a:gdLst>
                  <a:gd name="T0" fmla="*/ 0 w 31"/>
                  <a:gd name="T1" fmla="*/ 167 h 31"/>
                  <a:gd name="T2" fmla="*/ 83 w 31"/>
                  <a:gd name="T3" fmla="*/ 183 h 31"/>
                  <a:gd name="T4" fmla="*/ 159 w 31"/>
                  <a:gd name="T5" fmla="*/ 50 h 31"/>
                  <a:gd name="T6" fmla="*/ 133 w 31"/>
                  <a:gd name="T7" fmla="*/ 0 h 31"/>
                  <a:gd name="T8" fmla="*/ 184 w 31"/>
                  <a:gd name="T9" fmla="*/ 77 h 31"/>
                  <a:gd name="T10" fmla="*/ 101 w 31"/>
                  <a:gd name="T11" fmla="*/ 209 h 31"/>
                  <a:gd name="T12" fmla="*/ 0 w 31"/>
                  <a:gd name="T13" fmla="*/ 167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1">
                    <a:moveTo>
                      <a:pt x="0" y="24"/>
                    </a:moveTo>
                    <a:cubicBezTo>
                      <a:pt x="6" y="27"/>
                      <a:pt x="9" y="27"/>
                      <a:pt x="13" y="26"/>
                    </a:cubicBezTo>
                    <a:cubicBezTo>
                      <a:pt x="23" y="24"/>
                      <a:pt x="27" y="16"/>
                      <a:pt x="25" y="7"/>
                    </a:cubicBezTo>
                    <a:cubicBezTo>
                      <a:pt x="25" y="5"/>
                      <a:pt x="23" y="2"/>
                      <a:pt x="21" y="0"/>
                    </a:cubicBezTo>
                    <a:cubicBezTo>
                      <a:pt x="25" y="2"/>
                      <a:pt x="28" y="6"/>
                      <a:pt x="29" y="11"/>
                    </a:cubicBezTo>
                    <a:cubicBezTo>
                      <a:pt x="31" y="20"/>
                      <a:pt x="25" y="28"/>
                      <a:pt x="16" y="30"/>
                    </a:cubicBezTo>
                    <a:cubicBezTo>
                      <a:pt x="10" y="31"/>
                      <a:pt x="4" y="29"/>
                      <a:pt x="0" y="24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0" name="Freeform 1001"/>
              <p:cNvSpPr>
                <a:spLocks/>
              </p:cNvSpPr>
              <p:nvPr/>
            </p:nvSpPr>
            <p:spPr bwMode="auto">
              <a:xfrm>
                <a:off x="1017" y="2247"/>
                <a:ext cx="100" cy="106"/>
              </a:xfrm>
              <a:custGeom>
                <a:avLst/>
                <a:gdLst>
                  <a:gd name="T0" fmla="*/ 100 w 40"/>
                  <a:gd name="T1" fmla="*/ 13 h 40"/>
                  <a:gd name="T2" fmla="*/ 13 w 40"/>
                  <a:gd name="T3" fmla="*/ 170 h 40"/>
                  <a:gd name="T4" fmla="*/ 145 w 40"/>
                  <a:gd name="T5" fmla="*/ 268 h 40"/>
                  <a:gd name="T6" fmla="*/ 238 w 40"/>
                  <a:gd name="T7" fmla="*/ 119 h 40"/>
                  <a:gd name="T8" fmla="*/ 100 w 40"/>
                  <a:gd name="T9" fmla="*/ 13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16" y="2"/>
                    </a:moveTo>
                    <a:cubicBezTo>
                      <a:pt x="6" y="4"/>
                      <a:pt x="0" y="14"/>
                      <a:pt x="2" y="24"/>
                    </a:cubicBezTo>
                    <a:cubicBezTo>
                      <a:pt x="4" y="34"/>
                      <a:pt x="13" y="40"/>
                      <a:pt x="23" y="38"/>
                    </a:cubicBezTo>
                    <a:cubicBezTo>
                      <a:pt x="33" y="36"/>
                      <a:pt x="40" y="27"/>
                      <a:pt x="38" y="17"/>
                    </a:cubicBezTo>
                    <a:cubicBezTo>
                      <a:pt x="36" y="7"/>
                      <a:pt x="26" y="0"/>
                      <a:pt x="16" y="2"/>
                    </a:cubicBezTo>
                    <a:close/>
                  </a:path>
                </a:pathLst>
              </a:custGeom>
              <a:solidFill>
                <a:srgbClr val="D4CF00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1" name="Freeform 1002"/>
              <p:cNvSpPr>
                <a:spLocks/>
              </p:cNvSpPr>
              <p:nvPr/>
            </p:nvSpPr>
            <p:spPr bwMode="auto">
              <a:xfrm>
                <a:off x="1042" y="2279"/>
                <a:ext cx="17" cy="21"/>
              </a:xfrm>
              <a:custGeom>
                <a:avLst/>
                <a:gdLst>
                  <a:gd name="T0" fmla="*/ 17 w 7"/>
                  <a:gd name="T1" fmla="*/ 8 h 8"/>
                  <a:gd name="T2" fmla="*/ 0 w 7"/>
                  <a:gd name="T3" fmla="*/ 34 h 8"/>
                  <a:gd name="T4" fmla="*/ 24 w 7"/>
                  <a:gd name="T5" fmla="*/ 47 h 8"/>
                  <a:gd name="T6" fmla="*/ 41 w 7"/>
                  <a:gd name="T7" fmla="*/ 21 h 8"/>
                  <a:gd name="T8" fmla="*/ 17 w 7"/>
                  <a:gd name="T9" fmla="*/ 8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3" y="1"/>
                    </a:moveTo>
                    <a:cubicBezTo>
                      <a:pt x="1" y="1"/>
                      <a:pt x="0" y="3"/>
                      <a:pt x="0" y="5"/>
                    </a:cubicBezTo>
                    <a:cubicBezTo>
                      <a:pt x="0" y="6"/>
                      <a:pt x="2" y="8"/>
                      <a:pt x="4" y="7"/>
                    </a:cubicBezTo>
                    <a:cubicBezTo>
                      <a:pt x="6" y="7"/>
                      <a:pt x="7" y="5"/>
                      <a:pt x="7" y="3"/>
                    </a:cubicBezTo>
                    <a:cubicBezTo>
                      <a:pt x="6" y="1"/>
                      <a:pt x="4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2" name="Freeform 1003"/>
              <p:cNvSpPr>
                <a:spLocks/>
              </p:cNvSpPr>
              <p:nvPr/>
            </p:nvSpPr>
            <p:spPr bwMode="auto">
              <a:xfrm>
                <a:off x="1034" y="2263"/>
                <a:ext cx="78" cy="82"/>
              </a:xfrm>
              <a:custGeom>
                <a:avLst/>
                <a:gdLst>
                  <a:gd name="T0" fmla="*/ 0 w 31"/>
                  <a:gd name="T1" fmla="*/ 167 h 31"/>
                  <a:gd name="T2" fmla="*/ 83 w 31"/>
                  <a:gd name="T3" fmla="*/ 188 h 31"/>
                  <a:gd name="T4" fmla="*/ 159 w 31"/>
                  <a:gd name="T5" fmla="*/ 56 h 31"/>
                  <a:gd name="T6" fmla="*/ 133 w 31"/>
                  <a:gd name="T7" fmla="*/ 0 h 31"/>
                  <a:gd name="T8" fmla="*/ 184 w 31"/>
                  <a:gd name="T9" fmla="*/ 77 h 31"/>
                  <a:gd name="T10" fmla="*/ 101 w 31"/>
                  <a:gd name="T11" fmla="*/ 209 h 31"/>
                  <a:gd name="T12" fmla="*/ 0 w 31"/>
                  <a:gd name="T13" fmla="*/ 167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1">
                    <a:moveTo>
                      <a:pt x="0" y="24"/>
                    </a:moveTo>
                    <a:cubicBezTo>
                      <a:pt x="6" y="28"/>
                      <a:pt x="9" y="27"/>
                      <a:pt x="13" y="27"/>
                    </a:cubicBezTo>
                    <a:cubicBezTo>
                      <a:pt x="23" y="25"/>
                      <a:pt x="27" y="16"/>
                      <a:pt x="25" y="8"/>
                    </a:cubicBezTo>
                    <a:cubicBezTo>
                      <a:pt x="25" y="5"/>
                      <a:pt x="23" y="2"/>
                      <a:pt x="21" y="0"/>
                    </a:cubicBezTo>
                    <a:cubicBezTo>
                      <a:pt x="25" y="3"/>
                      <a:pt x="28" y="6"/>
                      <a:pt x="29" y="11"/>
                    </a:cubicBezTo>
                    <a:cubicBezTo>
                      <a:pt x="31" y="20"/>
                      <a:pt x="25" y="28"/>
                      <a:pt x="16" y="30"/>
                    </a:cubicBezTo>
                    <a:cubicBezTo>
                      <a:pt x="10" y="31"/>
                      <a:pt x="4" y="29"/>
                      <a:pt x="0" y="24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3" name="Freeform 1004"/>
              <p:cNvSpPr>
                <a:spLocks/>
              </p:cNvSpPr>
              <p:nvPr/>
            </p:nvSpPr>
            <p:spPr bwMode="auto">
              <a:xfrm>
                <a:off x="1092" y="2305"/>
                <a:ext cx="100" cy="107"/>
              </a:xfrm>
              <a:custGeom>
                <a:avLst/>
                <a:gdLst>
                  <a:gd name="T0" fmla="*/ 108 w 40"/>
                  <a:gd name="T1" fmla="*/ 13 h 40"/>
                  <a:gd name="T2" fmla="*/ 13 w 40"/>
                  <a:gd name="T3" fmla="*/ 171 h 40"/>
                  <a:gd name="T4" fmla="*/ 150 w 40"/>
                  <a:gd name="T5" fmla="*/ 273 h 40"/>
                  <a:gd name="T6" fmla="*/ 238 w 40"/>
                  <a:gd name="T7" fmla="*/ 120 h 40"/>
                  <a:gd name="T8" fmla="*/ 108 w 40"/>
                  <a:gd name="T9" fmla="*/ 13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17" y="2"/>
                    </a:moveTo>
                    <a:cubicBezTo>
                      <a:pt x="7" y="4"/>
                      <a:pt x="0" y="14"/>
                      <a:pt x="2" y="24"/>
                    </a:cubicBezTo>
                    <a:cubicBezTo>
                      <a:pt x="4" y="34"/>
                      <a:pt x="14" y="40"/>
                      <a:pt x="24" y="38"/>
                    </a:cubicBezTo>
                    <a:cubicBezTo>
                      <a:pt x="34" y="36"/>
                      <a:pt x="40" y="27"/>
                      <a:pt x="38" y="17"/>
                    </a:cubicBezTo>
                    <a:cubicBezTo>
                      <a:pt x="36" y="7"/>
                      <a:pt x="27" y="0"/>
                      <a:pt x="17" y="2"/>
                    </a:cubicBezTo>
                    <a:close/>
                  </a:path>
                </a:pathLst>
              </a:custGeom>
              <a:solidFill>
                <a:srgbClr val="D4CF00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4" name="Freeform 1005"/>
              <p:cNvSpPr>
                <a:spLocks/>
              </p:cNvSpPr>
              <p:nvPr/>
            </p:nvSpPr>
            <p:spPr bwMode="auto">
              <a:xfrm>
                <a:off x="1117" y="2337"/>
                <a:ext cx="17" cy="22"/>
              </a:xfrm>
              <a:custGeom>
                <a:avLst/>
                <a:gdLst>
                  <a:gd name="T0" fmla="*/ 17 w 7"/>
                  <a:gd name="T1" fmla="*/ 8 h 8"/>
                  <a:gd name="T2" fmla="*/ 0 w 7"/>
                  <a:gd name="T3" fmla="*/ 39 h 8"/>
                  <a:gd name="T4" fmla="*/ 24 w 7"/>
                  <a:gd name="T5" fmla="*/ 52 h 8"/>
                  <a:gd name="T6" fmla="*/ 41 w 7"/>
                  <a:gd name="T7" fmla="*/ 22 h 8"/>
                  <a:gd name="T8" fmla="*/ 17 w 7"/>
                  <a:gd name="T9" fmla="*/ 8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3" y="1"/>
                    </a:moveTo>
                    <a:cubicBezTo>
                      <a:pt x="1" y="1"/>
                      <a:pt x="0" y="3"/>
                      <a:pt x="0" y="5"/>
                    </a:cubicBezTo>
                    <a:cubicBezTo>
                      <a:pt x="1" y="6"/>
                      <a:pt x="2" y="8"/>
                      <a:pt x="4" y="7"/>
                    </a:cubicBezTo>
                    <a:cubicBezTo>
                      <a:pt x="6" y="7"/>
                      <a:pt x="7" y="5"/>
                      <a:pt x="7" y="3"/>
                    </a:cubicBezTo>
                    <a:cubicBezTo>
                      <a:pt x="6" y="2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5" name="Freeform 1006"/>
              <p:cNvSpPr>
                <a:spLocks/>
              </p:cNvSpPr>
              <p:nvPr/>
            </p:nvSpPr>
            <p:spPr bwMode="auto">
              <a:xfrm>
                <a:off x="1109" y="2321"/>
                <a:ext cx="78" cy="86"/>
              </a:xfrm>
              <a:custGeom>
                <a:avLst/>
                <a:gdLst>
                  <a:gd name="T0" fmla="*/ 0 w 31"/>
                  <a:gd name="T1" fmla="*/ 175 h 32"/>
                  <a:gd name="T2" fmla="*/ 83 w 31"/>
                  <a:gd name="T3" fmla="*/ 196 h 32"/>
                  <a:gd name="T4" fmla="*/ 164 w 31"/>
                  <a:gd name="T5" fmla="*/ 59 h 32"/>
                  <a:gd name="T6" fmla="*/ 133 w 31"/>
                  <a:gd name="T7" fmla="*/ 0 h 32"/>
                  <a:gd name="T8" fmla="*/ 184 w 31"/>
                  <a:gd name="T9" fmla="*/ 81 h 32"/>
                  <a:gd name="T10" fmla="*/ 101 w 31"/>
                  <a:gd name="T11" fmla="*/ 218 h 32"/>
                  <a:gd name="T12" fmla="*/ 0 w 31"/>
                  <a:gd name="T13" fmla="*/ 175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2">
                    <a:moveTo>
                      <a:pt x="0" y="24"/>
                    </a:moveTo>
                    <a:cubicBezTo>
                      <a:pt x="7" y="28"/>
                      <a:pt x="9" y="28"/>
                      <a:pt x="13" y="27"/>
                    </a:cubicBezTo>
                    <a:cubicBezTo>
                      <a:pt x="24" y="25"/>
                      <a:pt x="27" y="16"/>
                      <a:pt x="26" y="8"/>
                    </a:cubicBezTo>
                    <a:cubicBezTo>
                      <a:pt x="25" y="5"/>
                      <a:pt x="23" y="2"/>
                      <a:pt x="21" y="0"/>
                    </a:cubicBezTo>
                    <a:cubicBezTo>
                      <a:pt x="25" y="3"/>
                      <a:pt x="28" y="6"/>
                      <a:pt x="29" y="11"/>
                    </a:cubicBezTo>
                    <a:cubicBezTo>
                      <a:pt x="31" y="20"/>
                      <a:pt x="25" y="29"/>
                      <a:pt x="16" y="30"/>
                    </a:cubicBezTo>
                    <a:cubicBezTo>
                      <a:pt x="10" y="32"/>
                      <a:pt x="4" y="29"/>
                      <a:pt x="0" y="24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6" name="Freeform 1007"/>
              <p:cNvSpPr>
                <a:spLocks/>
              </p:cNvSpPr>
              <p:nvPr/>
            </p:nvSpPr>
            <p:spPr bwMode="auto">
              <a:xfrm>
                <a:off x="1667" y="2132"/>
                <a:ext cx="100" cy="107"/>
              </a:xfrm>
              <a:custGeom>
                <a:avLst/>
                <a:gdLst>
                  <a:gd name="T0" fmla="*/ 13 w 40"/>
                  <a:gd name="T1" fmla="*/ 120 h 40"/>
                  <a:gd name="T2" fmla="*/ 150 w 40"/>
                  <a:gd name="T3" fmla="*/ 13 h 40"/>
                  <a:gd name="T4" fmla="*/ 238 w 40"/>
                  <a:gd name="T5" fmla="*/ 171 h 40"/>
                  <a:gd name="T6" fmla="*/ 108 w 40"/>
                  <a:gd name="T7" fmla="*/ 273 h 40"/>
                  <a:gd name="T8" fmla="*/ 13 w 40"/>
                  <a:gd name="T9" fmla="*/ 12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2" y="17"/>
                    </a:moveTo>
                    <a:cubicBezTo>
                      <a:pt x="4" y="7"/>
                      <a:pt x="14" y="0"/>
                      <a:pt x="24" y="2"/>
                    </a:cubicBezTo>
                    <a:cubicBezTo>
                      <a:pt x="34" y="4"/>
                      <a:pt x="40" y="14"/>
                      <a:pt x="38" y="24"/>
                    </a:cubicBezTo>
                    <a:cubicBezTo>
                      <a:pt x="36" y="34"/>
                      <a:pt x="27" y="40"/>
                      <a:pt x="17" y="38"/>
                    </a:cubicBezTo>
                    <a:cubicBezTo>
                      <a:pt x="7" y="36"/>
                      <a:pt x="0" y="27"/>
                      <a:pt x="2" y="17"/>
                    </a:cubicBezTo>
                    <a:close/>
                  </a:path>
                </a:pathLst>
              </a:custGeom>
              <a:solidFill>
                <a:srgbClr val="D4CF00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7" name="Freeform 1008"/>
              <p:cNvSpPr>
                <a:spLocks/>
              </p:cNvSpPr>
              <p:nvPr/>
            </p:nvSpPr>
            <p:spPr bwMode="auto">
              <a:xfrm>
                <a:off x="1687" y="2145"/>
                <a:ext cx="52" cy="59"/>
              </a:xfrm>
              <a:custGeom>
                <a:avLst/>
                <a:gdLst>
                  <a:gd name="T0" fmla="*/ 5 w 21"/>
                  <a:gd name="T1" fmla="*/ 64 h 22"/>
                  <a:gd name="T2" fmla="*/ 74 w 21"/>
                  <a:gd name="T3" fmla="*/ 13 h 22"/>
                  <a:gd name="T4" fmla="*/ 124 w 21"/>
                  <a:gd name="T5" fmla="*/ 94 h 22"/>
                  <a:gd name="T6" fmla="*/ 50 w 21"/>
                  <a:gd name="T7" fmla="*/ 150 h 22"/>
                  <a:gd name="T8" fmla="*/ 5 w 21"/>
                  <a:gd name="T9" fmla="*/ 64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2">
                    <a:moveTo>
                      <a:pt x="1" y="9"/>
                    </a:moveTo>
                    <a:cubicBezTo>
                      <a:pt x="2" y="4"/>
                      <a:pt x="7" y="0"/>
                      <a:pt x="12" y="2"/>
                    </a:cubicBezTo>
                    <a:cubicBezTo>
                      <a:pt x="17" y="3"/>
                      <a:pt x="21" y="8"/>
                      <a:pt x="20" y="13"/>
                    </a:cubicBezTo>
                    <a:cubicBezTo>
                      <a:pt x="19" y="18"/>
                      <a:pt x="14" y="22"/>
                      <a:pt x="8" y="21"/>
                    </a:cubicBezTo>
                    <a:cubicBezTo>
                      <a:pt x="3" y="20"/>
                      <a:pt x="0" y="15"/>
                      <a:pt x="1" y="9"/>
                    </a:cubicBezTo>
                    <a:close/>
                  </a:path>
                </a:pathLst>
              </a:custGeom>
              <a:solidFill>
                <a:srgbClr val="DDD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9" name="Group 1009"/>
            <p:cNvGrpSpPr>
              <a:grpSpLocks/>
            </p:cNvGrpSpPr>
            <p:nvPr/>
          </p:nvGrpSpPr>
          <p:grpSpPr bwMode="auto">
            <a:xfrm>
              <a:off x="919" y="1473"/>
              <a:ext cx="843" cy="1016"/>
              <a:chOff x="919" y="1473"/>
              <a:chExt cx="843" cy="1016"/>
            </a:xfrm>
          </p:grpSpPr>
          <p:sp>
            <p:nvSpPr>
              <p:cNvPr id="648" name="Freeform 1010"/>
              <p:cNvSpPr>
                <a:spLocks/>
              </p:cNvSpPr>
              <p:nvPr/>
            </p:nvSpPr>
            <p:spPr bwMode="auto">
              <a:xfrm>
                <a:off x="1682" y="2151"/>
                <a:ext cx="80" cy="82"/>
              </a:xfrm>
              <a:custGeom>
                <a:avLst/>
                <a:gdLst>
                  <a:gd name="T0" fmla="*/ 150 w 32"/>
                  <a:gd name="T1" fmla="*/ 0 h 31"/>
                  <a:gd name="T2" fmla="*/ 170 w 32"/>
                  <a:gd name="T3" fmla="*/ 90 h 31"/>
                  <a:gd name="T4" fmla="*/ 50 w 32"/>
                  <a:gd name="T5" fmla="*/ 183 h 31"/>
                  <a:gd name="T6" fmla="*/ 0 w 32"/>
                  <a:gd name="T7" fmla="*/ 148 h 31"/>
                  <a:gd name="T8" fmla="*/ 70 w 32"/>
                  <a:gd name="T9" fmla="*/ 204 h 31"/>
                  <a:gd name="T10" fmla="*/ 188 w 32"/>
                  <a:gd name="T11" fmla="*/ 111 h 31"/>
                  <a:gd name="T12" fmla="*/ 150 w 32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31">
                    <a:moveTo>
                      <a:pt x="24" y="0"/>
                    </a:moveTo>
                    <a:cubicBezTo>
                      <a:pt x="28" y="7"/>
                      <a:pt x="28" y="9"/>
                      <a:pt x="27" y="13"/>
                    </a:cubicBezTo>
                    <a:cubicBezTo>
                      <a:pt x="25" y="24"/>
                      <a:pt x="16" y="27"/>
                      <a:pt x="8" y="26"/>
                    </a:cubicBezTo>
                    <a:cubicBezTo>
                      <a:pt x="5" y="25"/>
                      <a:pt x="2" y="23"/>
                      <a:pt x="0" y="21"/>
                    </a:cubicBezTo>
                    <a:cubicBezTo>
                      <a:pt x="3" y="25"/>
                      <a:pt x="6" y="28"/>
                      <a:pt x="11" y="29"/>
                    </a:cubicBezTo>
                    <a:cubicBezTo>
                      <a:pt x="20" y="31"/>
                      <a:pt x="29" y="25"/>
                      <a:pt x="30" y="16"/>
                    </a:cubicBezTo>
                    <a:cubicBezTo>
                      <a:pt x="32" y="10"/>
                      <a:pt x="29" y="4"/>
                      <a:pt x="24" y="0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9" name="Freeform 1011"/>
              <p:cNvSpPr>
                <a:spLocks/>
              </p:cNvSpPr>
              <p:nvPr/>
            </p:nvSpPr>
            <p:spPr bwMode="auto">
              <a:xfrm>
                <a:off x="1599" y="2191"/>
                <a:ext cx="100" cy="106"/>
              </a:xfrm>
              <a:custGeom>
                <a:avLst/>
                <a:gdLst>
                  <a:gd name="T0" fmla="*/ 13 w 40"/>
                  <a:gd name="T1" fmla="*/ 111 h 40"/>
                  <a:gd name="T2" fmla="*/ 150 w 40"/>
                  <a:gd name="T3" fmla="*/ 13 h 40"/>
                  <a:gd name="T4" fmla="*/ 238 w 40"/>
                  <a:gd name="T5" fmla="*/ 162 h 40"/>
                  <a:gd name="T6" fmla="*/ 100 w 40"/>
                  <a:gd name="T7" fmla="*/ 268 h 40"/>
                  <a:gd name="T8" fmla="*/ 13 w 40"/>
                  <a:gd name="T9" fmla="*/ 111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2" y="16"/>
                    </a:moveTo>
                    <a:cubicBezTo>
                      <a:pt x="4" y="7"/>
                      <a:pt x="14" y="0"/>
                      <a:pt x="24" y="2"/>
                    </a:cubicBezTo>
                    <a:cubicBezTo>
                      <a:pt x="33" y="4"/>
                      <a:pt x="40" y="14"/>
                      <a:pt x="38" y="23"/>
                    </a:cubicBezTo>
                    <a:cubicBezTo>
                      <a:pt x="36" y="33"/>
                      <a:pt x="26" y="40"/>
                      <a:pt x="16" y="38"/>
                    </a:cubicBezTo>
                    <a:cubicBezTo>
                      <a:pt x="7" y="36"/>
                      <a:pt x="0" y="26"/>
                      <a:pt x="2" y="16"/>
                    </a:cubicBezTo>
                    <a:close/>
                  </a:path>
                </a:pathLst>
              </a:custGeom>
              <a:solidFill>
                <a:srgbClr val="D4CF00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0" name="Freeform 1012"/>
              <p:cNvSpPr>
                <a:spLocks/>
              </p:cNvSpPr>
              <p:nvPr/>
            </p:nvSpPr>
            <p:spPr bwMode="auto">
              <a:xfrm>
                <a:off x="1629" y="2217"/>
                <a:ext cx="18" cy="19"/>
              </a:xfrm>
              <a:custGeom>
                <a:avLst/>
                <a:gdLst>
                  <a:gd name="T0" fmla="*/ 8 w 7"/>
                  <a:gd name="T1" fmla="*/ 22 h 7"/>
                  <a:gd name="T2" fmla="*/ 26 w 7"/>
                  <a:gd name="T3" fmla="*/ 0 h 7"/>
                  <a:gd name="T4" fmla="*/ 46 w 7"/>
                  <a:gd name="T5" fmla="*/ 30 h 7"/>
                  <a:gd name="T6" fmla="*/ 21 w 7"/>
                  <a:gd name="T7" fmla="*/ 52 h 7"/>
                  <a:gd name="T8" fmla="*/ 8 w 7"/>
                  <a:gd name="T9" fmla="*/ 22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1" y="3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6" y="0"/>
                      <a:pt x="7" y="2"/>
                      <a:pt x="7" y="4"/>
                    </a:cubicBezTo>
                    <a:cubicBezTo>
                      <a:pt x="7" y="6"/>
                      <a:pt x="5" y="7"/>
                      <a:pt x="3" y="7"/>
                    </a:cubicBezTo>
                    <a:cubicBezTo>
                      <a:pt x="1" y="6"/>
                      <a:pt x="0" y="4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1" name="Freeform 1013"/>
              <p:cNvSpPr>
                <a:spLocks/>
              </p:cNvSpPr>
              <p:nvPr/>
            </p:nvSpPr>
            <p:spPr bwMode="auto">
              <a:xfrm>
                <a:off x="1614" y="2209"/>
                <a:ext cx="78" cy="83"/>
              </a:xfrm>
              <a:custGeom>
                <a:avLst/>
                <a:gdLst>
                  <a:gd name="T0" fmla="*/ 151 w 31"/>
                  <a:gd name="T1" fmla="*/ 0 h 31"/>
                  <a:gd name="T2" fmla="*/ 171 w 31"/>
                  <a:gd name="T3" fmla="*/ 94 h 31"/>
                  <a:gd name="T4" fmla="*/ 45 w 31"/>
                  <a:gd name="T5" fmla="*/ 179 h 31"/>
                  <a:gd name="T6" fmla="*/ 0 w 31"/>
                  <a:gd name="T7" fmla="*/ 150 h 31"/>
                  <a:gd name="T8" fmla="*/ 70 w 31"/>
                  <a:gd name="T9" fmla="*/ 209 h 31"/>
                  <a:gd name="T10" fmla="*/ 189 w 31"/>
                  <a:gd name="T11" fmla="*/ 115 h 31"/>
                  <a:gd name="T12" fmla="*/ 151 w 31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1">
                    <a:moveTo>
                      <a:pt x="24" y="0"/>
                    </a:moveTo>
                    <a:cubicBezTo>
                      <a:pt x="27" y="6"/>
                      <a:pt x="27" y="9"/>
                      <a:pt x="27" y="13"/>
                    </a:cubicBezTo>
                    <a:cubicBezTo>
                      <a:pt x="24" y="23"/>
                      <a:pt x="16" y="27"/>
                      <a:pt x="7" y="25"/>
                    </a:cubicBezTo>
                    <a:cubicBezTo>
                      <a:pt x="5" y="25"/>
                      <a:pt x="2" y="23"/>
                      <a:pt x="0" y="21"/>
                    </a:cubicBezTo>
                    <a:cubicBezTo>
                      <a:pt x="2" y="25"/>
                      <a:pt x="6" y="28"/>
                      <a:pt x="11" y="29"/>
                    </a:cubicBezTo>
                    <a:cubicBezTo>
                      <a:pt x="20" y="31"/>
                      <a:pt x="28" y="25"/>
                      <a:pt x="30" y="16"/>
                    </a:cubicBezTo>
                    <a:cubicBezTo>
                      <a:pt x="31" y="10"/>
                      <a:pt x="29" y="4"/>
                      <a:pt x="24" y="0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2" name="Freeform 1014"/>
              <p:cNvSpPr>
                <a:spLocks/>
              </p:cNvSpPr>
              <p:nvPr/>
            </p:nvSpPr>
            <p:spPr bwMode="auto">
              <a:xfrm>
                <a:off x="1529" y="2247"/>
                <a:ext cx="100" cy="106"/>
              </a:xfrm>
              <a:custGeom>
                <a:avLst/>
                <a:gdLst>
                  <a:gd name="T0" fmla="*/ 13 w 40"/>
                  <a:gd name="T1" fmla="*/ 119 h 40"/>
                  <a:gd name="T2" fmla="*/ 150 w 40"/>
                  <a:gd name="T3" fmla="*/ 13 h 40"/>
                  <a:gd name="T4" fmla="*/ 238 w 40"/>
                  <a:gd name="T5" fmla="*/ 170 h 40"/>
                  <a:gd name="T6" fmla="*/ 108 w 40"/>
                  <a:gd name="T7" fmla="*/ 268 h 40"/>
                  <a:gd name="T8" fmla="*/ 13 w 40"/>
                  <a:gd name="T9" fmla="*/ 119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2" y="17"/>
                    </a:moveTo>
                    <a:cubicBezTo>
                      <a:pt x="4" y="7"/>
                      <a:pt x="14" y="0"/>
                      <a:pt x="24" y="2"/>
                    </a:cubicBezTo>
                    <a:cubicBezTo>
                      <a:pt x="33" y="4"/>
                      <a:pt x="40" y="14"/>
                      <a:pt x="38" y="24"/>
                    </a:cubicBezTo>
                    <a:cubicBezTo>
                      <a:pt x="36" y="34"/>
                      <a:pt x="26" y="40"/>
                      <a:pt x="17" y="38"/>
                    </a:cubicBezTo>
                    <a:cubicBezTo>
                      <a:pt x="7" y="36"/>
                      <a:pt x="0" y="27"/>
                      <a:pt x="2" y="17"/>
                    </a:cubicBezTo>
                    <a:close/>
                  </a:path>
                </a:pathLst>
              </a:custGeom>
              <a:solidFill>
                <a:srgbClr val="D4CF00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3" name="Freeform 1015"/>
              <p:cNvSpPr>
                <a:spLocks/>
              </p:cNvSpPr>
              <p:nvPr/>
            </p:nvSpPr>
            <p:spPr bwMode="auto">
              <a:xfrm>
                <a:off x="1547" y="2260"/>
                <a:ext cx="55" cy="59"/>
              </a:xfrm>
              <a:custGeom>
                <a:avLst/>
                <a:gdLst>
                  <a:gd name="T0" fmla="*/ 8 w 22"/>
                  <a:gd name="T1" fmla="*/ 64 h 22"/>
                  <a:gd name="T2" fmla="*/ 83 w 22"/>
                  <a:gd name="T3" fmla="*/ 8 h 22"/>
                  <a:gd name="T4" fmla="*/ 133 w 22"/>
                  <a:gd name="T5" fmla="*/ 94 h 22"/>
                  <a:gd name="T6" fmla="*/ 58 w 22"/>
                  <a:gd name="T7" fmla="*/ 150 h 22"/>
                  <a:gd name="T8" fmla="*/ 8 w 22"/>
                  <a:gd name="T9" fmla="*/ 64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1" y="9"/>
                    </a:moveTo>
                    <a:cubicBezTo>
                      <a:pt x="2" y="4"/>
                      <a:pt x="8" y="0"/>
                      <a:pt x="13" y="1"/>
                    </a:cubicBezTo>
                    <a:cubicBezTo>
                      <a:pt x="18" y="3"/>
                      <a:pt x="22" y="8"/>
                      <a:pt x="21" y="13"/>
                    </a:cubicBezTo>
                    <a:cubicBezTo>
                      <a:pt x="20" y="18"/>
                      <a:pt x="14" y="22"/>
                      <a:pt x="9" y="21"/>
                    </a:cubicBezTo>
                    <a:cubicBezTo>
                      <a:pt x="4" y="20"/>
                      <a:pt x="0" y="15"/>
                      <a:pt x="1" y="9"/>
                    </a:cubicBezTo>
                    <a:close/>
                  </a:path>
                </a:pathLst>
              </a:cu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4" name="Freeform 1016"/>
              <p:cNvSpPr>
                <a:spLocks/>
              </p:cNvSpPr>
              <p:nvPr/>
            </p:nvSpPr>
            <p:spPr bwMode="auto">
              <a:xfrm>
                <a:off x="1559" y="2273"/>
                <a:ext cx="18" cy="19"/>
              </a:xfrm>
              <a:custGeom>
                <a:avLst/>
                <a:gdLst>
                  <a:gd name="T0" fmla="*/ 8 w 7"/>
                  <a:gd name="T1" fmla="*/ 22 h 7"/>
                  <a:gd name="T2" fmla="*/ 26 w 7"/>
                  <a:gd name="T3" fmla="*/ 0 h 7"/>
                  <a:gd name="T4" fmla="*/ 46 w 7"/>
                  <a:gd name="T5" fmla="*/ 30 h 7"/>
                  <a:gd name="T6" fmla="*/ 21 w 7"/>
                  <a:gd name="T7" fmla="*/ 52 h 7"/>
                  <a:gd name="T8" fmla="*/ 8 w 7"/>
                  <a:gd name="T9" fmla="*/ 22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1" y="3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6" y="1"/>
                      <a:pt x="7" y="2"/>
                      <a:pt x="7" y="4"/>
                    </a:cubicBezTo>
                    <a:cubicBezTo>
                      <a:pt x="7" y="6"/>
                      <a:pt x="5" y="7"/>
                      <a:pt x="3" y="7"/>
                    </a:cubicBezTo>
                    <a:cubicBezTo>
                      <a:pt x="1" y="6"/>
                      <a:pt x="0" y="5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" name="Freeform 1017"/>
              <p:cNvSpPr>
                <a:spLocks/>
              </p:cNvSpPr>
              <p:nvPr/>
            </p:nvSpPr>
            <p:spPr bwMode="auto">
              <a:xfrm>
                <a:off x="1544" y="2265"/>
                <a:ext cx="78" cy="83"/>
              </a:xfrm>
              <a:custGeom>
                <a:avLst/>
                <a:gdLst>
                  <a:gd name="T0" fmla="*/ 151 w 31"/>
                  <a:gd name="T1" fmla="*/ 0 h 31"/>
                  <a:gd name="T2" fmla="*/ 171 w 31"/>
                  <a:gd name="T3" fmla="*/ 94 h 31"/>
                  <a:gd name="T4" fmla="*/ 45 w 31"/>
                  <a:gd name="T5" fmla="*/ 187 h 31"/>
                  <a:gd name="T6" fmla="*/ 0 w 31"/>
                  <a:gd name="T7" fmla="*/ 150 h 31"/>
                  <a:gd name="T8" fmla="*/ 70 w 31"/>
                  <a:gd name="T9" fmla="*/ 209 h 31"/>
                  <a:gd name="T10" fmla="*/ 189 w 31"/>
                  <a:gd name="T11" fmla="*/ 115 h 31"/>
                  <a:gd name="T12" fmla="*/ 151 w 31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1">
                    <a:moveTo>
                      <a:pt x="24" y="0"/>
                    </a:moveTo>
                    <a:cubicBezTo>
                      <a:pt x="28" y="7"/>
                      <a:pt x="27" y="9"/>
                      <a:pt x="27" y="13"/>
                    </a:cubicBezTo>
                    <a:cubicBezTo>
                      <a:pt x="24" y="24"/>
                      <a:pt x="16" y="27"/>
                      <a:pt x="7" y="26"/>
                    </a:cubicBezTo>
                    <a:cubicBezTo>
                      <a:pt x="5" y="25"/>
                      <a:pt x="2" y="23"/>
                      <a:pt x="0" y="21"/>
                    </a:cubicBezTo>
                    <a:cubicBezTo>
                      <a:pt x="2" y="25"/>
                      <a:pt x="6" y="28"/>
                      <a:pt x="11" y="29"/>
                    </a:cubicBezTo>
                    <a:cubicBezTo>
                      <a:pt x="20" y="31"/>
                      <a:pt x="28" y="25"/>
                      <a:pt x="30" y="16"/>
                    </a:cubicBezTo>
                    <a:cubicBezTo>
                      <a:pt x="31" y="10"/>
                      <a:pt x="29" y="4"/>
                      <a:pt x="24" y="0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" name="Freeform 1018"/>
              <p:cNvSpPr>
                <a:spLocks/>
              </p:cNvSpPr>
              <p:nvPr/>
            </p:nvSpPr>
            <p:spPr bwMode="auto">
              <a:xfrm>
                <a:off x="1454" y="2305"/>
                <a:ext cx="100" cy="107"/>
              </a:xfrm>
              <a:custGeom>
                <a:avLst/>
                <a:gdLst>
                  <a:gd name="T0" fmla="*/ 13 w 40"/>
                  <a:gd name="T1" fmla="*/ 120 h 40"/>
                  <a:gd name="T2" fmla="*/ 145 w 40"/>
                  <a:gd name="T3" fmla="*/ 13 h 40"/>
                  <a:gd name="T4" fmla="*/ 238 w 40"/>
                  <a:gd name="T5" fmla="*/ 171 h 40"/>
                  <a:gd name="T6" fmla="*/ 100 w 40"/>
                  <a:gd name="T7" fmla="*/ 273 h 40"/>
                  <a:gd name="T8" fmla="*/ 13 w 40"/>
                  <a:gd name="T9" fmla="*/ 12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2" y="17"/>
                    </a:moveTo>
                    <a:cubicBezTo>
                      <a:pt x="4" y="7"/>
                      <a:pt x="13" y="0"/>
                      <a:pt x="23" y="2"/>
                    </a:cubicBezTo>
                    <a:cubicBezTo>
                      <a:pt x="33" y="4"/>
                      <a:pt x="40" y="14"/>
                      <a:pt x="38" y="24"/>
                    </a:cubicBezTo>
                    <a:cubicBezTo>
                      <a:pt x="36" y="34"/>
                      <a:pt x="26" y="40"/>
                      <a:pt x="16" y="38"/>
                    </a:cubicBezTo>
                    <a:cubicBezTo>
                      <a:pt x="6" y="36"/>
                      <a:pt x="0" y="27"/>
                      <a:pt x="2" y="17"/>
                    </a:cubicBezTo>
                    <a:close/>
                  </a:path>
                </a:pathLst>
              </a:custGeom>
              <a:solidFill>
                <a:srgbClr val="D4CF00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" name="Freeform 1019"/>
              <p:cNvSpPr>
                <a:spLocks/>
              </p:cNvSpPr>
              <p:nvPr/>
            </p:nvSpPr>
            <p:spPr bwMode="auto">
              <a:xfrm>
                <a:off x="1472" y="2321"/>
                <a:ext cx="52" cy="56"/>
              </a:xfrm>
              <a:custGeom>
                <a:avLst/>
                <a:gdLst>
                  <a:gd name="T0" fmla="*/ 5 w 21"/>
                  <a:gd name="T1" fmla="*/ 56 h 21"/>
                  <a:gd name="T2" fmla="*/ 79 w 21"/>
                  <a:gd name="T3" fmla="*/ 8 h 21"/>
                  <a:gd name="T4" fmla="*/ 124 w 21"/>
                  <a:gd name="T5" fmla="*/ 85 h 21"/>
                  <a:gd name="T6" fmla="*/ 54 w 21"/>
                  <a:gd name="T7" fmla="*/ 141 h 21"/>
                  <a:gd name="T8" fmla="*/ 5 w 21"/>
                  <a:gd name="T9" fmla="*/ 56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1" y="8"/>
                    </a:moveTo>
                    <a:cubicBezTo>
                      <a:pt x="2" y="3"/>
                      <a:pt x="7" y="0"/>
                      <a:pt x="13" y="1"/>
                    </a:cubicBezTo>
                    <a:cubicBezTo>
                      <a:pt x="18" y="2"/>
                      <a:pt x="21" y="7"/>
                      <a:pt x="20" y="12"/>
                    </a:cubicBezTo>
                    <a:cubicBezTo>
                      <a:pt x="19" y="17"/>
                      <a:pt x="14" y="21"/>
                      <a:pt x="9" y="20"/>
                    </a:cubicBezTo>
                    <a:cubicBezTo>
                      <a:pt x="3" y="19"/>
                      <a:pt x="0" y="14"/>
                      <a:pt x="1" y="8"/>
                    </a:cubicBezTo>
                    <a:close/>
                  </a:path>
                </a:pathLst>
              </a:cu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8" name="Freeform 1020"/>
              <p:cNvSpPr>
                <a:spLocks/>
              </p:cNvSpPr>
              <p:nvPr/>
            </p:nvSpPr>
            <p:spPr bwMode="auto">
              <a:xfrm>
                <a:off x="1484" y="2332"/>
                <a:ext cx="18" cy="19"/>
              </a:xfrm>
              <a:custGeom>
                <a:avLst/>
                <a:gdLst>
                  <a:gd name="T0" fmla="*/ 0 w 7"/>
                  <a:gd name="T1" fmla="*/ 22 h 7"/>
                  <a:gd name="T2" fmla="*/ 26 w 7"/>
                  <a:gd name="T3" fmla="*/ 0 h 7"/>
                  <a:gd name="T4" fmla="*/ 46 w 7"/>
                  <a:gd name="T5" fmla="*/ 30 h 7"/>
                  <a:gd name="T6" fmla="*/ 21 w 7"/>
                  <a:gd name="T7" fmla="*/ 52 h 7"/>
                  <a:gd name="T8" fmla="*/ 0 w 7"/>
                  <a:gd name="T9" fmla="*/ 22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0" y="3"/>
                    </a:moveTo>
                    <a:cubicBezTo>
                      <a:pt x="1" y="1"/>
                      <a:pt x="2" y="0"/>
                      <a:pt x="4" y="0"/>
                    </a:cubicBezTo>
                    <a:cubicBezTo>
                      <a:pt x="6" y="1"/>
                      <a:pt x="7" y="2"/>
                      <a:pt x="7" y="4"/>
                    </a:cubicBezTo>
                    <a:cubicBezTo>
                      <a:pt x="6" y="6"/>
                      <a:pt x="5" y="7"/>
                      <a:pt x="3" y="7"/>
                    </a:cubicBezTo>
                    <a:cubicBezTo>
                      <a:pt x="1" y="7"/>
                      <a:pt x="0" y="5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" name="Freeform 1021"/>
              <p:cNvSpPr>
                <a:spLocks/>
              </p:cNvSpPr>
              <p:nvPr/>
            </p:nvSpPr>
            <p:spPr bwMode="auto">
              <a:xfrm>
                <a:off x="1469" y="2324"/>
                <a:ext cx="78" cy="83"/>
              </a:xfrm>
              <a:custGeom>
                <a:avLst/>
                <a:gdLst>
                  <a:gd name="T0" fmla="*/ 151 w 31"/>
                  <a:gd name="T1" fmla="*/ 0 h 31"/>
                  <a:gd name="T2" fmla="*/ 164 w 31"/>
                  <a:gd name="T3" fmla="*/ 94 h 31"/>
                  <a:gd name="T4" fmla="*/ 45 w 31"/>
                  <a:gd name="T5" fmla="*/ 187 h 31"/>
                  <a:gd name="T6" fmla="*/ 0 w 31"/>
                  <a:gd name="T7" fmla="*/ 158 h 31"/>
                  <a:gd name="T8" fmla="*/ 70 w 31"/>
                  <a:gd name="T9" fmla="*/ 209 h 31"/>
                  <a:gd name="T10" fmla="*/ 189 w 31"/>
                  <a:gd name="T11" fmla="*/ 123 h 31"/>
                  <a:gd name="T12" fmla="*/ 151 w 31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31">
                    <a:moveTo>
                      <a:pt x="24" y="0"/>
                    </a:moveTo>
                    <a:cubicBezTo>
                      <a:pt x="27" y="7"/>
                      <a:pt x="27" y="9"/>
                      <a:pt x="26" y="13"/>
                    </a:cubicBezTo>
                    <a:cubicBezTo>
                      <a:pt x="24" y="24"/>
                      <a:pt x="16" y="27"/>
                      <a:pt x="7" y="26"/>
                    </a:cubicBezTo>
                    <a:cubicBezTo>
                      <a:pt x="5" y="25"/>
                      <a:pt x="2" y="23"/>
                      <a:pt x="0" y="22"/>
                    </a:cubicBezTo>
                    <a:cubicBezTo>
                      <a:pt x="2" y="25"/>
                      <a:pt x="6" y="28"/>
                      <a:pt x="11" y="29"/>
                    </a:cubicBezTo>
                    <a:cubicBezTo>
                      <a:pt x="19" y="31"/>
                      <a:pt x="28" y="25"/>
                      <a:pt x="30" y="17"/>
                    </a:cubicBezTo>
                    <a:cubicBezTo>
                      <a:pt x="31" y="10"/>
                      <a:pt x="28" y="4"/>
                      <a:pt x="24" y="0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" name="Oval 1022"/>
              <p:cNvSpPr>
                <a:spLocks noChangeArrowheads="1"/>
              </p:cNvSpPr>
              <p:nvPr/>
            </p:nvSpPr>
            <p:spPr bwMode="auto">
              <a:xfrm>
                <a:off x="919" y="1799"/>
                <a:ext cx="93" cy="96"/>
              </a:xfrm>
              <a:prstGeom prst="ellipse">
                <a:avLst/>
              </a:prstGeom>
              <a:solidFill>
                <a:srgbClr val="FDF39B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1" name="Oval 1023"/>
              <p:cNvSpPr>
                <a:spLocks noChangeArrowheads="1"/>
              </p:cNvSpPr>
              <p:nvPr/>
            </p:nvSpPr>
            <p:spPr bwMode="auto">
              <a:xfrm>
                <a:off x="934" y="1812"/>
                <a:ext cx="48" cy="51"/>
              </a:xfrm>
              <a:prstGeom prst="ellipse">
                <a:avLst/>
              </a:prstGeom>
              <a:solidFill>
                <a:srgbClr val="FFF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2" name="Oval 1024"/>
              <p:cNvSpPr>
                <a:spLocks noChangeArrowheads="1"/>
              </p:cNvSpPr>
              <p:nvPr/>
            </p:nvSpPr>
            <p:spPr bwMode="auto">
              <a:xfrm>
                <a:off x="944" y="1823"/>
                <a:ext cx="15" cy="1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3" name="Freeform 1025"/>
              <p:cNvSpPr>
                <a:spLocks/>
              </p:cNvSpPr>
              <p:nvPr/>
            </p:nvSpPr>
            <p:spPr bwMode="auto">
              <a:xfrm>
                <a:off x="934" y="1807"/>
                <a:ext cx="73" cy="82"/>
              </a:xfrm>
              <a:custGeom>
                <a:avLst/>
                <a:gdLst>
                  <a:gd name="T0" fmla="*/ 126 w 29"/>
                  <a:gd name="T1" fmla="*/ 0 h 31"/>
                  <a:gd name="T2" fmla="*/ 159 w 29"/>
                  <a:gd name="T3" fmla="*/ 85 h 31"/>
                  <a:gd name="T4" fmla="*/ 50 w 29"/>
                  <a:gd name="T5" fmla="*/ 196 h 31"/>
                  <a:gd name="T6" fmla="*/ 0 w 29"/>
                  <a:gd name="T7" fmla="*/ 183 h 31"/>
                  <a:gd name="T8" fmla="*/ 83 w 29"/>
                  <a:gd name="T9" fmla="*/ 217 h 31"/>
                  <a:gd name="T10" fmla="*/ 184 w 29"/>
                  <a:gd name="T11" fmla="*/ 106 h 31"/>
                  <a:gd name="T12" fmla="*/ 126 w 29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1">
                    <a:moveTo>
                      <a:pt x="20" y="0"/>
                    </a:moveTo>
                    <a:cubicBezTo>
                      <a:pt x="24" y="6"/>
                      <a:pt x="25" y="8"/>
                      <a:pt x="25" y="12"/>
                    </a:cubicBezTo>
                    <a:cubicBezTo>
                      <a:pt x="25" y="23"/>
                      <a:pt x="17" y="28"/>
                      <a:pt x="8" y="28"/>
                    </a:cubicBezTo>
                    <a:cubicBezTo>
                      <a:pt x="6" y="28"/>
                      <a:pt x="3" y="27"/>
                      <a:pt x="0" y="26"/>
                    </a:cubicBezTo>
                    <a:cubicBezTo>
                      <a:pt x="3" y="29"/>
                      <a:pt x="8" y="31"/>
                      <a:pt x="13" y="31"/>
                    </a:cubicBezTo>
                    <a:cubicBezTo>
                      <a:pt x="21" y="31"/>
                      <a:pt x="29" y="24"/>
                      <a:pt x="29" y="15"/>
                    </a:cubicBezTo>
                    <a:cubicBezTo>
                      <a:pt x="29" y="9"/>
                      <a:pt x="25" y="3"/>
                      <a:pt x="20" y="0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4" name="Oval 1026"/>
              <p:cNvSpPr>
                <a:spLocks noChangeArrowheads="1"/>
              </p:cNvSpPr>
              <p:nvPr/>
            </p:nvSpPr>
            <p:spPr bwMode="auto">
              <a:xfrm>
                <a:off x="979" y="1724"/>
                <a:ext cx="90" cy="96"/>
              </a:xfrm>
              <a:prstGeom prst="ellipse">
                <a:avLst/>
              </a:prstGeom>
              <a:solidFill>
                <a:srgbClr val="FDF39B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" name="Oval 1027"/>
              <p:cNvSpPr>
                <a:spLocks noChangeArrowheads="1"/>
              </p:cNvSpPr>
              <p:nvPr/>
            </p:nvSpPr>
            <p:spPr bwMode="auto">
              <a:xfrm>
                <a:off x="994" y="1735"/>
                <a:ext cx="48" cy="53"/>
              </a:xfrm>
              <a:prstGeom prst="ellipse">
                <a:avLst/>
              </a:prstGeom>
              <a:solidFill>
                <a:srgbClr val="FFF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" name="Oval 1028"/>
              <p:cNvSpPr>
                <a:spLocks noChangeArrowheads="1"/>
              </p:cNvSpPr>
              <p:nvPr/>
            </p:nvSpPr>
            <p:spPr bwMode="auto">
              <a:xfrm>
                <a:off x="1002" y="1748"/>
                <a:ext cx="17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7" name="Freeform 1029"/>
              <p:cNvSpPr>
                <a:spLocks/>
              </p:cNvSpPr>
              <p:nvPr/>
            </p:nvSpPr>
            <p:spPr bwMode="auto">
              <a:xfrm>
                <a:off x="994" y="1732"/>
                <a:ext cx="73" cy="83"/>
              </a:xfrm>
              <a:custGeom>
                <a:avLst/>
                <a:gdLst>
                  <a:gd name="T0" fmla="*/ 121 w 29"/>
                  <a:gd name="T1" fmla="*/ 0 h 31"/>
                  <a:gd name="T2" fmla="*/ 151 w 29"/>
                  <a:gd name="T3" fmla="*/ 86 h 31"/>
                  <a:gd name="T4" fmla="*/ 50 w 29"/>
                  <a:gd name="T5" fmla="*/ 201 h 31"/>
                  <a:gd name="T6" fmla="*/ 0 w 29"/>
                  <a:gd name="T7" fmla="*/ 187 h 31"/>
                  <a:gd name="T8" fmla="*/ 76 w 29"/>
                  <a:gd name="T9" fmla="*/ 222 h 31"/>
                  <a:gd name="T10" fmla="*/ 184 w 29"/>
                  <a:gd name="T11" fmla="*/ 107 h 31"/>
                  <a:gd name="T12" fmla="*/ 121 w 29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1">
                    <a:moveTo>
                      <a:pt x="19" y="0"/>
                    </a:moveTo>
                    <a:cubicBezTo>
                      <a:pt x="24" y="6"/>
                      <a:pt x="24" y="8"/>
                      <a:pt x="24" y="12"/>
                    </a:cubicBezTo>
                    <a:cubicBezTo>
                      <a:pt x="24" y="23"/>
                      <a:pt x="17" y="28"/>
                      <a:pt x="8" y="28"/>
                    </a:cubicBezTo>
                    <a:cubicBezTo>
                      <a:pt x="6" y="28"/>
                      <a:pt x="2" y="27"/>
                      <a:pt x="0" y="26"/>
                    </a:cubicBezTo>
                    <a:cubicBezTo>
                      <a:pt x="3" y="29"/>
                      <a:pt x="7" y="31"/>
                      <a:pt x="12" y="31"/>
                    </a:cubicBezTo>
                    <a:cubicBezTo>
                      <a:pt x="21" y="31"/>
                      <a:pt x="29" y="24"/>
                      <a:pt x="29" y="15"/>
                    </a:cubicBezTo>
                    <a:cubicBezTo>
                      <a:pt x="29" y="9"/>
                      <a:pt x="25" y="3"/>
                      <a:pt x="19" y="0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8" name="Oval 1030"/>
              <p:cNvSpPr>
                <a:spLocks noChangeArrowheads="1"/>
              </p:cNvSpPr>
              <p:nvPr/>
            </p:nvSpPr>
            <p:spPr bwMode="auto">
              <a:xfrm>
                <a:off x="1037" y="1647"/>
                <a:ext cx="92" cy="96"/>
              </a:xfrm>
              <a:prstGeom prst="ellipse">
                <a:avLst/>
              </a:prstGeom>
              <a:solidFill>
                <a:srgbClr val="FDF39B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9" name="Oval 1031"/>
              <p:cNvSpPr>
                <a:spLocks noChangeArrowheads="1"/>
              </p:cNvSpPr>
              <p:nvPr/>
            </p:nvSpPr>
            <p:spPr bwMode="auto">
              <a:xfrm>
                <a:off x="1052" y="1660"/>
                <a:ext cx="50" cy="51"/>
              </a:xfrm>
              <a:prstGeom prst="ellipse">
                <a:avLst/>
              </a:prstGeom>
              <a:solidFill>
                <a:srgbClr val="FFF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0" name="Oval 1032"/>
              <p:cNvSpPr>
                <a:spLocks noChangeArrowheads="1"/>
              </p:cNvSpPr>
              <p:nvPr/>
            </p:nvSpPr>
            <p:spPr bwMode="auto">
              <a:xfrm>
                <a:off x="1062" y="1671"/>
                <a:ext cx="17" cy="1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1" name="Freeform 1033"/>
              <p:cNvSpPr>
                <a:spLocks/>
              </p:cNvSpPr>
              <p:nvPr/>
            </p:nvSpPr>
            <p:spPr bwMode="auto">
              <a:xfrm>
                <a:off x="1054" y="1657"/>
                <a:ext cx="70" cy="80"/>
              </a:xfrm>
              <a:custGeom>
                <a:avLst/>
                <a:gdLst>
                  <a:gd name="T0" fmla="*/ 120 w 28"/>
                  <a:gd name="T1" fmla="*/ 0 h 30"/>
                  <a:gd name="T2" fmla="*/ 150 w 28"/>
                  <a:gd name="T3" fmla="*/ 77 h 30"/>
                  <a:gd name="T4" fmla="*/ 50 w 28"/>
                  <a:gd name="T5" fmla="*/ 200 h 30"/>
                  <a:gd name="T6" fmla="*/ 0 w 28"/>
                  <a:gd name="T7" fmla="*/ 179 h 30"/>
                  <a:gd name="T8" fmla="*/ 75 w 28"/>
                  <a:gd name="T9" fmla="*/ 213 h 30"/>
                  <a:gd name="T10" fmla="*/ 175 w 28"/>
                  <a:gd name="T11" fmla="*/ 99 h 30"/>
                  <a:gd name="T12" fmla="*/ 120 w 28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0">
                    <a:moveTo>
                      <a:pt x="19" y="0"/>
                    </a:moveTo>
                    <a:cubicBezTo>
                      <a:pt x="24" y="5"/>
                      <a:pt x="24" y="7"/>
                      <a:pt x="24" y="11"/>
                    </a:cubicBezTo>
                    <a:cubicBezTo>
                      <a:pt x="24" y="22"/>
                      <a:pt x="17" y="28"/>
                      <a:pt x="8" y="28"/>
                    </a:cubicBezTo>
                    <a:cubicBezTo>
                      <a:pt x="5" y="28"/>
                      <a:pt x="2" y="26"/>
                      <a:pt x="0" y="25"/>
                    </a:cubicBezTo>
                    <a:cubicBezTo>
                      <a:pt x="3" y="28"/>
                      <a:pt x="7" y="30"/>
                      <a:pt x="12" y="30"/>
                    </a:cubicBezTo>
                    <a:cubicBezTo>
                      <a:pt x="21" y="30"/>
                      <a:pt x="28" y="23"/>
                      <a:pt x="28" y="14"/>
                    </a:cubicBezTo>
                    <a:cubicBezTo>
                      <a:pt x="28" y="8"/>
                      <a:pt x="24" y="2"/>
                      <a:pt x="19" y="0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2" name="Oval 1034"/>
              <p:cNvSpPr>
                <a:spLocks noChangeArrowheads="1"/>
              </p:cNvSpPr>
              <p:nvPr/>
            </p:nvSpPr>
            <p:spPr bwMode="auto">
              <a:xfrm>
                <a:off x="1107" y="1585"/>
                <a:ext cx="90" cy="96"/>
              </a:xfrm>
              <a:prstGeom prst="ellipse">
                <a:avLst/>
              </a:prstGeom>
              <a:solidFill>
                <a:srgbClr val="FDF39B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3" name="Oval 1035"/>
              <p:cNvSpPr>
                <a:spLocks noChangeArrowheads="1"/>
              </p:cNvSpPr>
              <p:nvPr/>
            </p:nvSpPr>
            <p:spPr bwMode="auto">
              <a:xfrm>
                <a:off x="1119" y="1599"/>
                <a:ext cx="50" cy="50"/>
              </a:xfrm>
              <a:prstGeom prst="ellipse">
                <a:avLst/>
              </a:prstGeom>
              <a:solidFill>
                <a:srgbClr val="FFF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4" name="Oval 1036"/>
              <p:cNvSpPr>
                <a:spLocks noChangeArrowheads="1"/>
              </p:cNvSpPr>
              <p:nvPr/>
            </p:nvSpPr>
            <p:spPr bwMode="auto">
              <a:xfrm>
                <a:off x="1129" y="1609"/>
                <a:ext cx="18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5" name="Freeform 1037"/>
              <p:cNvSpPr>
                <a:spLocks/>
              </p:cNvSpPr>
              <p:nvPr/>
            </p:nvSpPr>
            <p:spPr bwMode="auto">
              <a:xfrm>
                <a:off x="1122" y="1593"/>
                <a:ext cx="70" cy="83"/>
              </a:xfrm>
              <a:custGeom>
                <a:avLst/>
                <a:gdLst>
                  <a:gd name="T0" fmla="*/ 120 w 28"/>
                  <a:gd name="T1" fmla="*/ 0 h 31"/>
                  <a:gd name="T2" fmla="*/ 150 w 28"/>
                  <a:gd name="T3" fmla="*/ 86 h 31"/>
                  <a:gd name="T4" fmla="*/ 50 w 28"/>
                  <a:gd name="T5" fmla="*/ 201 h 31"/>
                  <a:gd name="T6" fmla="*/ 0 w 28"/>
                  <a:gd name="T7" fmla="*/ 187 h 31"/>
                  <a:gd name="T8" fmla="*/ 75 w 28"/>
                  <a:gd name="T9" fmla="*/ 222 h 31"/>
                  <a:gd name="T10" fmla="*/ 175 w 28"/>
                  <a:gd name="T11" fmla="*/ 107 h 31"/>
                  <a:gd name="T12" fmla="*/ 120 w 28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9" y="0"/>
                    </a:moveTo>
                    <a:cubicBezTo>
                      <a:pt x="24" y="6"/>
                      <a:pt x="24" y="8"/>
                      <a:pt x="24" y="12"/>
                    </a:cubicBezTo>
                    <a:cubicBezTo>
                      <a:pt x="24" y="23"/>
                      <a:pt x="17" y="28"/>
                      <a:pt x="8" y="28"/>
                    </a:cubicBezTo>
                    <a:cubicBezTo>
                      <a:pt x="5" y="28"/>
                      <a:pt x="2" y="27"/>
                      <a:pt x="0" y="26"/>
                    </a:cubicBezTo>
                    <a:cubicBezTo>
                      <a:pt x="3" y="29"/>
                      <a:pt x="7" y="31"/>
                      <a:pt x="12" y="31"/>
                    </a:cubicBezTo>
                    <a:cubicBezTo>
                      <a:pt x="21" y="31"/>
                      <a:pt x="28" y="24"/>
                      <a:pt x="28" y="15"/>
                    </a:cubicBezTo>
                    <a:cubicBezTo>
                      <a:pt x="28" y="9"/>
                      <a:pt x="24" y="3"/>
                      <a:pt x="19" y="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" name="Oval 1038"/>
              <p:cNvSpPr>
                <a:spLocks noChangeArrowheads="1"/>
              </p:cNvSpPr>
              <p:nvPr/>
            </p:nvSpPr>
            <p:spPr bwMode="auto">
              <a:xfrm>
                <a:off x="1172" y="1513"/>
                <a:ext cx="92" cy="99"/>
              </a:xfrm>
              <a:prstGeom prst="ellipse">
                <a:avLst/>
              </a:prstGeom>
              <a:solidFill>
                <a:srgbClr val="FDF39B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7" name="Oval 1039"/>
              <p:cNvSpPr>
                <a:spLocks noChangeArrowheads="1"/>
              </p:cNvSpPr>
              <p:nvPr/>
            </p:nvSpPr>
            <p:spPr bwMode="auto">
              <a:xfrm>
                <a:off x="1187" y="1527"/>
                <a:ext cx="50" cy="53"/>
              </a:xfrm>
              <a:prstGeom prst="ellipse">
                <a:avLst/>
              </a:prstGeom>
              <a:solidFill>
                <a:srgbClr val="FFF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8" name="Oval 1040"/>
              <p:cNvSpPr>
                <a:spLocks noChangeArrowheads="1"/>
              </p:cNvSpPr>
              <p:nvPr/>
            </p:nvSpPr>
            <p:spPr bwMode="auto">
              <a:xfrm>
                <a:off x="1197" y="1537"/>
                <a:ext cx="15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9" name="Freeform 1041"/>
              <p:cNvSpPr>
                <a:spLocks/>
              </p:cNvSpPr>
              <p:nvPr/>
            </p:nvSpPr>
            <p:spPr bwMode="auto">
              <a:xfrm>
                <a:off x="1189" y="1524"/>
                <a:ext cx="70" cy="83"/>
              </a:xfrm>
              <a:custGeom>
                <a:avLst/>
                <a:gdLst>
                  <a:gd name="T0" fmla="*/ 120 w 28"/>
                  <a:gd name="T1" fmla="*/ 0 h 31"/>
                  <a:gd name="T2" fmla="*/ 150 w 28"/>
                  <a:gd name="T3" fmla="*/ 86 h 31"/>
                  <a:gd name="T4" fmla="*/ 45 w 28"/>
                  <a:gd name="T5" fmla="*/ 201 h 31"/>
                  <a:gd name="T6" fmla="*/ 0 w 28"/>
                  <a:gd name="T7" fmla="*/ 179 h 31"/>
                  <a:gd name="T8" fmla="*/ 75 w 28"/>
                  <a:gd name="T9" fmla="*/ 222 h 31"/>
                  <a:gd name="T10" fmla="*/ 175 w 28"/>
                  <a:gd name="T11" fmla="*/ 107 h 31"/>
                  <a:gd name="T12" fmla="*/ 120 w 28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9" y="0"/>
                    </a:moveTo>
                    <a:cubicBezTo>
                      <a:pt x="24" y="5"/>
                      <a:pt x="24" y="8"/>
                      <a:pt x="24" y="12"/>
                    </a:cubicBezTo>
                    <a:cubicBezTo>
                      <a:pt x="24" y="23"/>
                      <a:pt x="16" y="28"/>
                      <a:pt x="7" y="28"/>
                    </a:cubicBezTo>
                    <a:cubicBezTo>
                      <a:pt x="5" y="28"/>
                      <a:pt x="2" y="26"/>
                      <a:pt x="0" y="25"/>
                    </a:cubicBezTo>
                    <a:cubicBezTo>
                      <a:pt x="3" y="29"/>
                      <a:pt x="7" y="31"/>
                      <a:pt x="12" y="31"/>
                    </a:cubicBezTo>
                    <a:cubicBezTo>
                      <a:pt x="21" y="31"/>
                      <a:pt x="28" y="23"/>
                      <a:pt x="28" y="15"/>
                    </a:cubicBezTo>
                    <a:cubicBezTo>
                      <a:pt x="28" y="8"/>
                      <a:pt x="24" y="3"/>
                      <a:pt x="19" y="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0" name="Oval 1042"/>
              <p:cNvSpPr>
                <a:spLocks noChangeArrowheads="1"/>
              </p:cNvSpPr>
              <p:nvPr/>
            </p:nvSpPr>
            <p:spPr bwMode="auto">
              <a:xfrm>
                <a:off x="1634" y="1799"/>
                <a:ext cx="93" cy="96"/>
              </a:xfrm>
              <a:prstGeom prst="ellipse">
                <a:avLst/>
              </a:prstGeom>
              <a:solidFill>
                <a:srgbClr val="FDF39B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1" name="Oval 1043"/>
              <p:cNvSpPr>
                <a:spLocks noChangeArrowheads="1"/>
              </p:cNvSpPr>
              <p:nvPr/>
            </p:nvSpPr>
            <p:spPr bwMode="auto">
              <a:xfrm>
                <a:off x="1647" y="1812"/>
                <a:ext cx="50" cy="53"/>
              </a:xfrm>
              <a:prstGeom prst="ellipse">
                <a:avLst/>
              </a:pr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2" name="Freeform 1044"/>
              <p:cNvSpPr>
                <a:spLocks/>
              </p:cNvSpPr>
              <p:nvPr/>
            </p:nvSpPr>
            <p:spPr bwMode="auto">
              <a:xfrm>
                <a:off x="1657" y="1823"/>
                <a:ext cx="17" cy="18"/>
              </a:xfrm>
              <a:custGeom>
                <a:avLst/>
                <a:gdLst>
                  <a:gd name="T0" fmla="*/ 24 w 7"/>
                  <a:gd name="T1" fmla="*/ 0 h 7"/>
                  <a:gd name="T2" fmla="*/ 0 w 7"/>
                  <a:gd name="T3" fmla="*/ 21 h 7"/>
                  <a:gd name="T4" fmla="*/ 24 w 7"/>
                  <a:gd name="T5" fmla="*/ 46 h 7"/>
                  <a:gd name="T6" fmla="*/ 41 w 7"/>
                  <a:gd name="T7" fmla="*/ 21 h 7"/>
                  <a:gd name="T8" fmla="*/ 24 w 7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4" y="0"/>
                    </a:moveTo>
                    <a:cubicBezTo>
                      <a:pt x="2" y="0"/>
                      <a:pt x="1" y="2"/>
                      <a:pt x="0" y="3"/>
                    </a:cubicBezTo>
                    <a:cubicBezTo>
                      <a:pt x="1" y="5"/>
                      <a:pt x="2" y="7"/>
                      <a:pt x="4" y="7"/>
                    </a:cubicBezTo>
                    <a:cubicBezTo>
                      <a:pt x="6" y="7"/>
                      <a:pt x="7" y="5"/>
                      <a:pt x="7" y="3"/>
                    </a:cubicBezTo>
                    <a:cubicBezTo>
                      <a:pt x="7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3" name="Freeform 1045"/>
              <p:cNvSpPr>
                <a:spLocks/>
              </p:cNvSpPr>
              <p:nvPr/>
            </p:nvSpPr>
            <p:spPr bwMode="auto">
              <a:xfrm>
                <a:off x="1644" y="1815"/>
                <a:ext cx="78" cy="74"/>
              </a:xfrm>
              <a:custGeom>
                <a:avLst/>
                <a:gdLst>
                  <a:gd name="T0" fmla="*/ 0 w 31"/>
                  <a:gd name="T1" fmla="*/ 132 h 28"/>
                  <a:gd name="T2" fmla="*/ 75 w 31"/>
                  <a:gd name="T3" fmla="*/ 167 h 28"/>
                  <a:gd name="T4" fmla="*/ 176 w 31"/>
                  <a:gd name="T5" fmla="*/ 56 h 28"/>
                  <a:gd name="T6" fmla="*/ 159 w 31"/>
                  <a:gd name="T7" fmla="*/ 0 h 28"/>
                  <a:gd name="T8" fmla="*/ 196 w 31"/>
                  <a:gd name="T9" fmla="*/ 85 h 28"/>
                  <a:gd name="T10" fmla="*/ 96 w 31"/>
                  <a:gd name="T11" fmla="*/ 196 h 28"/>
                  <a:gd name="T12" fmla="*/ 0 w 31"/>
                  <a:gd name="T13" fmla="*/ 132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5" y="24"/>
                      <a:pt x="8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5"/>
                      <a:pt x="26" y="2"/>
                      <a:pt x="25" y="0"/>
                    </a:cubicBezTo>
                    <a:cubicBezTo>
                      <a:pt x="29" y="3"/>
                      <a:pt x="31" y="7"/>
                      <a:pt x="31" y="12"/>
                    </a:cubicBezTo>
                    <a:cubicBezTo>
                      <a:pt x="31" y="21"/>
                      <a:pt x="24" y="28"/>
                      <a:pt x="15" y="28"/>
                    </a:cubicBezTo>
                    <a:cubicBezTo>
                      <a:pt x="8" y="28"/>
                      <a:pt x="3" y="25"/>
                      <a:pt x="0" y="19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4" name="Oval 1046"/>
              <p:cNvSpPr>
                <a:spLocks noChangeArrowheads="1"/>
              </p:cNvSpPr>
              <p:nvPr/>
            </p:nvSpPr>
            <p:spPr bwMode="auto">
              <a:xfrm>
                <a:off x="1574" y="1724"/>
                <a:ext cx="93" cy="96"/>
              </a:xfrm>
              <a:prstGeom prst="ellipse">
                <a:avLst/>
              </a:prstGeom>
              <a:solidFill>
                <a:srgbClr val="FDF39B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5" name="Oval 1047"/>
              <p:cNvSpPr>
                <a:spLocks noChangeArrowheads="1"/>
              </p:cNvSpPr>
              <p:nvPr/>
            </p:nvSpPr>
            <p:spPr bwMode="auto">
              <a:xfrm>
                <a:off x="1587" y="1737"/>
                <a:ext cx="50" cy="54"/>
              </a:xfrm>
              <a:prstGeom prst="ellipse">
                <a:avLst/>
              </a:pr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6" name="Oval 1048"/>
              <p:cNvSpPr>
                <a:spLocks noChangeArrowheads="1"/>
              </p:cNvSpPr>
              <p:nvPr/>
            </p:nvSpPr>
            <p:spPr bwMode="auto">
              <a:xfrm>
                <a:off x="1599" y="1748"/>
                <a:ext cx="15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" name="Freeform 1049"/>
              <p:cNvSpPr>
                <a:spLocks/>
              </p:cNvSpPr>
              <p:nvPr/>
            </p:nvSpPr>
            <p:spPr bwMode="auto">
              <a:xfrm>
                <a:off x="1584" y="1740"/>
                <a:ext cx="78" cy="75"/>
              </a:xfrm>
              <a:custGeom>
                <a:avLst/>
                <a:gdLst>
                  <a:gd name="T0" fmla="*/ 0 w 31"/>
                  <a:gd name="T1" fmla="*/ 137 h 28"/>
                  <a:gd name="T2" fmla="*/ 75 w 31"/>
                  <a:gd name="T3" fmla="*/ 171 h 28"/>
                  <a:gd name="T4" fmla="*/ 176 w 31"/>
                  <a:gd name="T5" fmla="*/ 56 h 28"/>
                  <a:gd name="T6" fmla="*/ 164 w 31"/>
                  <a:gd name="T7" fmla="*/ 0 h 28"/>
                  <a:gd name="T8" fmla="*/ 196 w 31"/>
                  <a:gd name="T9" fmla="*/ 86 h 28"/>
                  <a:gd name="T10" fmla="*/ 96 w 31"/>
                  <a:gd name="T11" fmla="*/ 201 h 28"/>
                  <a:gd name="T12" fmla="*/ 0 w 31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6" y="24"/>
                      <a:pt x="8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5"/>
                      <a:pt x="27" y="2"/>
                      <a:pt x="26" y="0"/>
                    </a:cubicBezTo>
                    <a:cubicBezTo>
                      <a:pt x="29" y="3"/>
                      <a:pt x="31" y="7"/>
                      <a:pt x="31" y="12"/>
                    </a:cubicBezTo>
                    <a:cubicBezTo>
                      <a:pt x="31" y="21"/>
                      <a:pt x="24" y="28"/>
                      <a:pt x="15" y="28"/>
                    </a:cubicBezTo>
                    <a:cubicBezTo>
                      <a:pt x="8" y="28"/>
                      <a:pt x="3" y="24"/>
                      <a:pt x="0" y="19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8" name="Oval 1050"/>
              <p:cNvSpPr>
                <a:spLocks noChangeArrowheads="1"/>
              </p:cNvSpPr>
              <p:nvPr/>
            </p:nvSpPr>
            <p:spPr bwMode="auto">
              <a:xfrm>
                <a:off x="1517" y="1647"/>
                <a:ext cx="90" cy="96"/>
              </a:xfrm>
              <a:prstGeom prst="ellipse">
                <a:avLst/>
              </a:prstGeom>
              <a:solidFill>
                <a:srgbClr val="FDF39B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9" name="Oval 1051"/>
              <p:cNvSpPr>
                <a:spLocks noChangeArrowheads="1"/>
              </p:cNvSpPr>
              <p:nvPr/>
            </p:nvSpPr>
            <p:spPr bwMode="auto">
              <a:xfrm>
                <a:off x="1529" y="1660"/>
                <a:ext cx="48" cy="53"/>
              </a:xfrm>
              <a:prstGeom prst="ellipse">
                <a:avLst/>
              </a:pr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0" name="Oval 1052"/>
              <p:cNvSpPr>
                <a:spLocks noChangeArrowheads="1"/>
              </p:cNvSpPr>
              <p:nvPr/>
            </p:nvSpPr>
            <p:spPr bwMode="auto">
              <a:xfrm>
                <a:off x="1539" y="1671"/>
                <a:ext cx="18" cy="1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1" name="Freeform 1053"/>
              <p:cNvSpPr>
                <a:spLocks/>
              </p:cNvSpPr>
              <p:nvPr/>
            </p:nvSpPr>
            <p:spPr bwMode="auto">
              <a:xfrm>
                <a:off x="1527" y="1663"/>
                <a:ext cx="77" cy="74"/>
              </a:xfrm>
              <a:custGeom>
                <a:avLst/>
                <a:gdLst>
                  <a:gd name="T0" fmla="*/ 0 w 31"/>
                  <a:gd name="T1" fmla="*/ 132 h 28"/>
                  <a:gd name="T2" fmla="*/ 67 w 31"/>
                  <a:gd name="T3" fmla="*/ 167 h 28"/>
                  <a:gd name="T4" fmla="*/ 174 w 31"/>
                  <a:gd name="T5" fmla="*/ 56 h 28"/>
                  <a:gd name="T6" fmla="*/ 154 w 31"/>
                  <a:gd name="T7" fmla="*/ 0 h 28"/>
                  <a:gd name="T8" fmla="*/ 191 w 31"/>
                  <a:gd name="T9" fmla="*/ 85 h 28"/>
                  <a:gd name="T10" fmla="*/ 87 w 31"/>
                  <a:gd name="T11" fmla="*/ 196 h 28"/>
                  <a:gd name="T12" fmla="*/ 0 w 31"/>
                  <a:gd name="T13" fmla="*/ 132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5" y="24"/>
                      <a:pt x="7" y="24"/>
                      <a:pt x="11" y="24"/>
                    </a:cubicBezTo>
                    <a:cubicBezTo>
                      <a:pt x="22" y="24"/>
                      <a:pt x="28" y="17"/>
                      <a:pt x="28" y="8"/>
                    </a:cubicBezTo>
                    <a:cubicBezTo>
                      <a:pt x="28" y="5"/>
                      <a:pt x="26" y="2"/>
                      <a:pt x="25" y="0"/>
                    </a:cubicBezTo>
                    <a:cubicBezTo>
                      <a:pt x="28" y="3"/>
                      <a:pt x="31" y="7"/>
                      <a:pt x="31" y="12"/>
                    </a:cubicBezTo>
                    <a:cubicBezTo>
                      <a:pt x="31" y="21"/>
                      <a:pt x="23" y="28"/>
                      <a:pt x="14" y="28"/>
                    </a:cubicBezTo>
                    <a:cubicBezTo>
                      <a:pt x="8" y="28"/>
                      <a:pt x="2" y="25"/>
                      <a:pt x="0" y="19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2" name="Oval 1054"/>
              <p:cNvSpPr>
                <a:spLocks noChangeArrowheads="1"/>
              </p:cNvSpPr>
              <p:nvPr/>
            </p:nvSpPr>
            <p:spPr bwMode="auto">
              <a:xfrm>
                <a:off x="1449" y="1585"/>
                <a:ext cx="90" cy="96"/>
              </a:xfrm>
              <a:prstGeom prst="ellipse">
                <a:avLst/>
              </a:prstGeom>
              <a:solidFill>
                <a:srgbClr val="FDF39B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3" name="Oval 1055"/>
              <p:cNvSpPr>
                <a:spLocks noChangeArrowheads="1"/>
              </p:cNvSpPr>
              <p:nvPr/>
            </p:nvSpPr>
            <p:spPr bwMode="auto">
              <a:xfrm>
                <a:off x="1462" y="1599"/>
                <a:ext cx="47" cy="53"/>
              </a:xfrm>
              <a:prstGeom prst="ellipse">
                <a:avLst/>
              </a:pr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" name="Oval 1056"/>
              <p:cNvSpPr>
                <a:spLocks noChangeArrowheads="1"/>
              </p:cNvSpPr>
              <p:nvPr/>
            </p:nvSpPr>
            <p:spPr bwMode="auto">
              <a:xfrm>
                <a:off x="1472" y="1609"/>
                <a:ext cx="17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5" name="Freeform 1057"/>
              <p:cNvSpPr>
                <a:spLocks/>
              </p:cNvSpPr>
              <p:nvPr/>
            </p:nvSpPr>
            <p:spPr bwMode="auto">
              <a:xfrm>
                <a:off x="1459" y="1601"/>
                <a:ext cx="75" cy="75"/>
              </a:xfrm>
              <a:custGeom>
                <a:avLst/>
                <a:gdLst>
                  <a:gd name="T0" fmla="*/ 0 w 30"/>
                  <a:gd name="T1" fmla="*/ 137 h 28"/>
                  <a:gd name="T2" fmla="*/ 70 w 30"/>
                  <a:gd name="T3" fmla="*/ 171 h 28"/>
                  <a:gd name="T4" fmla="*/ 175 w 30"/>
                  <a:gd name="T5" fmla="*/ 56 h 28"/>
                  <a:gd name="T6" fmla="*/ 158 w 30"/>
                  <a:gd name="T7" fmla="*/ 0 h 28"/>
                  <a:gd name="T8" fmla="*/ 188 w 30"/>
                  <a:gd name="T9" fmla="*/ 86 h 28"/>
                  <a:gd name="T10" fmla="*/ 88 w 30"/>
                  <a:gd name="T11" fmla="*/ 201 h 28"/>
                  <a:gd name="T12" fmla="*/ 0 w 30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0" y="19"/>
                    </a:moveTo>
                    <a:cubicBezTo>
                      <a:pt x="5" y="24"/>
                      <a:pt x="7" y="24"/>
                      <a:pt x="11" y="24"/>
                    </a:cubicBezTo>
                    <a:cubicBezTo>
                      <a:pt x="22" y="24"/>
                      <a:pt x="28" y="17"/>
                      <a:pt x="28" y="8"/>
                    </a:cubicBezTo>
                    <a:cubicBezTo>
                      <a:pt x="28" y="5"/>
                      <a:pt x="26" y="2"/>
                      <a:pt x="25" y="0"/>
                    </a:cubicBezTo>
                    <a:cubicBezTo>
                      <a:pt x="28" y="3"/>
                      <a:pt x="30" y="7"/>
                      <a:pt x="30" y="12"/>
                    </a:cubicBezTo>
                    <a:cubicBezTo>
                      <a:pt x="30" y="21"/>
                      <a:pt x="23" y="28"/>
                      <a:pt x="14" y="28"/>
                    </a:cubicBezTo>
                    <a:cubicBezTo>
                      <a:pt x="8" y="28"/>
                      <a:pt x="2" y="24"/>
                      <a:pt x="0" y="19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" name="Oval 1058"/>
              <p:cNvSpPr>
                <a:spLocks noChangeArrowheads="1"/>
              </p:cNvSpPr>
              <p:nvPr/>
            </p:nvSpPr>
            <p:spPr bwMode="auto">
              <a:xfrm>
                <a:off x="1382" y="1513"/>
                <a:ext cx="92" cy="99"/>
              </a:xfrm>
              <a:prstGeom prst="ellipse">
                <a:avLst/>
              </a:prstGeom>
              <a:solidFill>
                <a:srgbClr val="FDF39B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" name="Oval 1059"/>
              <p:cNvSpPr>
                <a:spLocks noChangeArrowheads="1"/>
              </p:cNvSpPr>
              <p:nvPr/>
            </p:nvSpPr>
            <p:spPr bwMode="auto">
              <a:xfrm>
                <a:off x="1399" y="1524"/>
                <a:ext cx="50" cy="51"/>
              </a:xfrm>
              <a:prstGeom prst="ellipse">
                <a:avLst/>
              </a:pr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8" name="Oval 1060"/>
              <p:cNvSpPr>
                <a:spLocks noChangeArrowheads="1"/>
              </p:cNvSpPr>
              <p:nvPr/>
            </p:nvSpPr>
            <p:spPr bwMode="auto">
              <a:xfrm>
                <a:off x="1412" y="1535"/>
                <a:ext cx="15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9" name="Freeform 1061"/>
              <p:cNvSpPr>
                <a:spLocks/>
              </p:cNvSpPr>
              <p:nvPr/>
            </p:nvSpPr>
            <p:spPr bwMode="auto">
              <a:xfrm>
                <a:off x="1392" y="1529"/>
                <a:ext cx="77" cy="78"/>
              </a:xfrm>
              <a:custGeom>
                <a:avLst/>
                <a:gdLst>
                  <a:gd name="T0" fmla="*/ 0 w 31"/>
                  <a:gd name="T1" fmla="*/ 145 h 29"/>
                  <a:gd name="T2" fmla="*/ 75 w 31"/>
                  <a:gd name="T3" fmla="*/ 180 h 29"/>
                  <a:gd name="T4" fmla="*/ 174 w 31"/>
                  <a:gd name="T5" fmla="*/ 59 h 29"/>
                  <a:gd name="T6" fmla="*/ 154 w 31"/>
                  <a:gd name="T7" fmla="*/ 0 h 29"/>
                  <a:gd name="T8" fmla="*/ 191 w 31"/>
                  <a:gd name="T9" fmla="*/ 86 h 29"/>
                  <a:gd name="T10" fmla="*/ 87 w 31"/>
                  <a:gd name="T11" fmla="*/ 210 h 29"/>
                  <a:gd name="T12" fmla="*/ 0 w 31"/>
                  <a:gd name="T13" fmla="*/ 145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9">
                    <a:moveTo>
                      <a:pt x="0" y="20"/>
                    </a:moveTo>
                    <a:cubicBezTo>
                      <a:pt x="5" y="24"/>
                      <a:pt x="8" y="25"/>
                      <a:pt x="12" y="25"/>
                    </a:cubicBezTo>
                    <a:cubicBezTo>
                      <a:pt x="23" y="25"/>
                      <a:pt x="28" y="17"/>
                      <a:pt x="28" y="8"/>
                    </a:cubicBezTo>
                    <a:cubicBezTo>
                      <a:pt x="28" y="6"/>
                      <a:pt x="26" y="3"/>
                      <a:pt x="25" y="0"/>
                    </a:cubicBezTo>
                    <a:cubicBezTo>
                      <a:pt x="29" y="3"/>
                      <a:pt x="31" y="8"/>
                      <a:pt x="31" y="12"/>
                    </a:cubicBezTo>
                    <a:cubicBezTo>
                      <a:pt x="31" y="21"/>
                      <a:pt x="23" y="29"/>
                      <a:pt x="14" y="29"/>
                    </a:cubicBezTo>
                    <a:cubicBezTo>
                      <a:pt x="8" y="29"/>
                      <a:pt x="3" y="25"/>
                      <a:pt x="0" y="20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" name="Oval 1062"/>
              <p:cNvSpPr>
                <a:spLocks noChangeArrowheads="1"/>
              </p:cNvSpPr>
              <p:nvPr/>
            </p:nvSpPr>
            <p:spPr bwMode="auto">
              <a:xfrm>
                <a:off x="919" y="2068"/>
                <a:ext cx="93" cy="96"/>
              </a:xfrm>
              <a:prstGeom prst="ellipse">
                <a:avLst/>
              </a:prstGeom>
              <a:solidFill>
                <a:srgbClr val="D4CF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1" name="Oval 1063"/>
              <p:cNvSpPr>
                <a:spLocks noChangeArrowheads="1"/>
              </p:cNvSpPr>
              <p:nvPr/>
            </p:nvSpPr>
            <p:spPr bwMode="auto">
              <a:xfrm>
                <a:off x="932" y="2081"/>
                <a:ext cx="50" cy="54"/>
              </a:xfrm>
              <a:prstGeom prst="ellipse">
                <a:avLst/>
              </a:prstGeom>
              <a:solidFill>
                <a:srgbClr val="DDD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2" name="Oval 1064"/>
              <p:cNvSpPr>
                <a:spLocks noChangeArrowheads="1"/>
              </p:cNvSpPr>
              <p:nvPr/>
            </p:nvSpPr>
            <p:spPr bwMode="auto">
              <a:xfrm>
                <a:off x="942" y="2092"/>
                <a:ext cx="17" cy="19"/>
              </a:xfrm>
              <a:prstGeom prst="ellipse">
                <a:avLst/>
              </a:pr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3" name="Freeform 1065"/>
              <p:cNvSpPr>
                <a:spLocks/>
              </p:cNvSpPr>
              <p:nvPr/>
            </p:nvSpPr>
            <p:spPr bwMode="auto">
              <a:xfrm>
                <a:off x="929" y="2084"/>
                <a:ext cx="78" cy="75"/>
              </a:xfrm>
              <a:custGeom>
                <a:avLst/>
                <a:gdLst>
                  <a:gd name="T0" fmla="*/ 0 w 31"/>
                  <a:gd name="T1" fmla="*/ 137 h 28"/>
                  <a:gd name="T2" fmla="*/ 75 w 31"/>
                  <a:gd name="T3" fmla="*/ 171 h 28"/>
                  <a:gd name="T4" fmla="*/ 176 w 31"/>
                  <a:gd name="T5" fmla="*/ 56 h 28"/>
                  <a:gd name="T6" fmla="*/ 159 w 31"/>
                  <a:gd name="T7" fmla="*/ 0 h 28"/>
                  <a:gd name="T8" fmla="*/ 196 w 31"/>
                  <a:gd name="T9" fmla="*/ 86 h 28"/>
                  <a:gd name="T10" fmla="*/ 96 w 31"/>
                  <a:gd name="T11" fmla="*/ 201 h 28"/>
                  <a:gd name="T12" fmla="*/ 0 w 31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5" y="24"/>
                      <a:pt x="8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5"/>
                      <a:pt x="26" y="2"/>
                      <a:pt x="25" y="0"/>
                    </a:cubicBezTo>
                    <a:cubicBezTo>
                      <a:pt x="29" y="3"/>
                      <a:pt x="31" y="7"/>
                      <a:pt x="31" y="12"/>
                    </a:cubicBezTo>
                    <a:cubicBezTo>
                      <a:pt x="31" y="21"/>
                      <a:pt x="23" y="28"/>
                      <a:pt x="15" y="28"/>
                    </a:cubicBezTo>
                    <a:cubicBezTo>
                      <a:pt x="8" y="28"/>
                      <a:pt x="3" y="25"/>
                      <a:pt x="0" y="19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4" name="Oval 1066"/>
              <p:cNvSpPr>
                <a:spLocks noChangeArrowheads="1"/>
              </p:cNvSpPr>
              <p:nvPr/>
            </p:nvSpPr>
            <p:spPr bwMode="auto">
              <a:xfrm>
                <a:off x="979" y="2143"/>
                <a:ext cx="93" cy="96"/>
              </a:xfrm>
              <a:prstGeom prst="ellipse">
                <a:avLst/>
              </a:prstGeom>
              <a:solidFill>
                <a:srgbClr val="D4CF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5" name="Oval 1067"/>
              <p:cNvSpPr>
                <a:spLocks noChangeArrowheads="1"/>
              </p:cNvSpPr>
              <p:nvPr/>
            </p:nvSpPr>
            <p:spPr bwMode="auto">
              <a:xfrm>
                <a:off x="992" y="2159"/>
                <a:ext cx="50" cy="50"/>
              </a:xfrm>
              <a:prstGeom prst="ellipse">
                <a:avLst/>
              </a:prstGeom>
              <a:solidFill>
                <a:srgbClr val="DDD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" name="Oval 1068"/>
              <p:cNvSpPr>
                <a:spLocks noChangeArrowheads="1"/>
              </p:cNvSpPr>
              <p:nvPr/>
            </p:nvSpPr>
            <p:spPr bwMode="auto">
              <a:xfrm>
                <a:off x="1002" y="2167"/>
                <a:ext cx="17" cy="18"/>
              </a:xfrm>
              <a:prstGeom prst="ellipse">
                <a:avLst/>
              </a:pr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7" name="Freeform 1069"/>
              <p:cNvSpPr>
                <a:spLocks/>
              </p:cNvSpPr>
              <p:nvPr/>
            </p:nvSpPr>
            <p:spPr bwMode="auto">
              <a:xfrm>
                <a:off x="989" y="2159"/>
                <a:ext cx="78" cy="74"/>
              </a:xfrm>
              <a:custGeom>
                <a:avLst/>
                <a:gdLst>
                  <a:gd name="T0" fmla="*/ 0 w 31"/>
                  <a:gd name="T1" fmla="*/ 132 h 28"/>
                  <a:gd name="T2" fmla="*/ 75 w 31"/>
                  <a:gd name="T3" fmla="*/ 167 h 28"/>
                  <a:gd name="T4" fmla="*/ 176 w 31"/>
                  <a:gd name="T5" fmla="*/ 56 h 28"/>
                  <a:gd name="T6" fmla="*/ 159 w 31"/>
                  <a:gd name="T7" fmla="*/ 0 h 28"/>
                  <a:gd name="T8" fmla="*/ 196 w 31"/>
                  <a:gd name="T9" fmla="*/ 85 h 28"/>
                  <a:gd name="T10" fmla="*/ 88 w 31"/>
                  <a:gd name="T11" fmla="*/ 196 h 28"/>
                  <a:gd name="T12" fmla="*/ 0 w 31"/>
                  <a:gd name="T13" fmla="*/ 132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5" y="24"/>
                      <a:pt x="7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5"/>
                      <a:pt x="26" y="2"/>
                      <a:pt x="25" y="0"/>
                    </a:cubicBezTo>
                    <a:cubicBezTo>
                      <a:pt x="28" y="3"/>
                      <a:pt x="31" y="7"/>
                      <a:pt x="31" y="12"/>
                    </a:cubicBezTo>
                    <a:cubicBezTo>
                      <a:pt x="31" y="21"/>
                      <a:pt x="23" y="28"/>
                      <a:pt x="14" y="28"/>
                    </a:cubicBezTo>
                    <a:cubicBezTo>
                      <a:pt x="8" y="28"/>
                      <a:pt x="2" y="25"/>
                      <a:pt x="0" y="19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8" name="Oval 1070"/>
              <p:cNvSpPr>
                <a:spLocks noChangeArrowheads="1"/>
              </p:cNvSpPr>
              <p:nvPr/>
            </p:nvSpPr>
            <p:spPr bwMode="auto">
              <a:xfrm>
                <a:off x="1037" y="2220"/>
                <a:ext cx="92" cy="96"/>
              </a:xfrm>
              <a:prstGeom prst="ellipse">
                <a:avLst/>
              </a:prstGeom>
              <a:solidFill>
                <a:srgbClr val="D4CF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9" name="Oval 1071"/>
              <p:cNvSpPr>
                <a:spLocks noChangeArrowheads="1"/>
              </p:cNvSpPr>
              <p:nvPr/>
            </p:nvSpPr>
            <p:spPr bwMode="auto">
              <a:xfrm>
                <a:off x="1049" y="2233"/>
                <a:ext cx="50" cy="54"/>
              </a:xfrm>
              <a:prstGeom prst="ellipse">
                <a:avLst/>
              </a:prstGeom>
              <a:solidFill>
                <a:srgbClr val="DDD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0" name="Freeform 1072"/>
              <p:cNvSpPr>
                <a:spLocks/>
              </p:cNvSpPr>
              <p:nvPr/>
            </p:nvSpPr>
            <p:spPr bwMode="auto">
              <a:xfrm>
                <a:off x="1047" y="2236"/>
                <a:ext cx="77" cy="75"/>
              </a:xfrm>
              <a:custGeom>
                <a:avLst/>
                <a:gdLst>
                  <a:gd name="T0" fmla="*/ 0 w 31"/>
                  <a:gd name="T1" fmla="*/ 137 h 28"/>
                  <a:gd name="T2" fmla="*/ 75 w 31"/>
                  <a:gd name="T3" fmla="*/ 171 h 28"/>
                  <a:gd name="T4" fmla="*/ 174 w 31"/>
                  <a:gd name="T5" fmla="*/ 56 h 28"/>
                  <a:gd name="T6" fmla="*/ 161 w 31"/>
                  <a:gd name="T7" fmla="*/ 0 h 28"/>
                  <a:gd name="T8" fmla="*/ 191 w 31"/>
                  <a:gd name="T9" fmla="*/ 86 h 28"/>
                  <a:gd name="T10" fmla="*/ 92 w 31"/>
                  <a:gd name="T11" fmla="*/ 201 h 28"/>
                  <a:gd name="T12" fmla="*/ 0 w 31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6" y="24"/>
                      <a:pt x="8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5"/>
                      <a:pt x="27" y="2"/>
                      <a:pt x="26" y="0"/>
                    </a:cubicBezTo>
                    <a:cubicBezTo>
                      <a:pt x="29" y="3"/>
                      <a:pt x="31" y="7"/>
                      <a:pt x="31" y="12"/>
                    </a:cubicBezTo>
                    <a:cubicBezTo>
                      <a:pt x="31" y="21"/>
                      <a:pt x="24" y="28"/>
                      <a:pt x="15" y="28"/>
                    </a:cubicBezTo>
                    <a:cubicBezTo>
                      <a:pt x="8" y="28"/>
                      <a:pt x="3" y="25"/>
                      <a:pt x="0" y="19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1" name="Oval 1073"/>
              <p:cNvSpPr>
                <a:spLocks noChangeArrowheads="1"/>
              </p:cNvSpPr>
              <p:nvPr/>
            </p:nvSpPr>
            <p:spPr bwMode="auto">
              <a:xfrm>
                <a:off x="1107" y="2281"/>
                <a:ext cx="90" cy="96"/>
              </a:xfrm>
              <a:prstGeom prst="ellipse">
                <a:avLst/>
              </a:prstGeom>
              <a:solidFill>
                <a:srgbClr val="D4CF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2" name="Oval 1074"/>
              <p:cNvSpPr>
                <a:spLocks noChangeArrowheads="1"/>
              </p:cNvSpPr>
              <p:nvPr/>
            </p:nvSpPr>
            <p:spPr bwMode="auto">
              <a:xfrm>
                <a:off x="1129" y="2305"/>
                <a:ext cx="15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3" name="Freeform 1075"/>
              <p:cNvSpPr>
                <a:spLocks/>
              </p:cNvSpPr>
              <p:nvPr/>
            </p:nvSpPr>
            <p:spPr bwMode="auto">
              <a:xfrm>
                <a:off x="1114" y="2297"/>
                <a:ext cx="78" cy="75"/>
              </a:xfrm>
              <a:custGeom>
                <a:avLst/>
                <a:gdLst>
                  <a:gd name="T0" fmla="*/ 0 w 31"/>
                  <a:gd name="T1" fmla="*/ 137 h 28"/>
                  <a:gd name="T2" fmla="*/ 75 w 31"/>
                  <a:gd name="T3" fmla="*/ 171 h 28"/>
                  <a:gd name="T4" fmla="*/ 176 w 31"/>
                  <a:gd name="T5" fmla="*/ 56 h 28"/>
                  <a:gd name="T6" fmla="*/ 164 w 31"/>
                  <a:gd name="T7" fmla="*/ 0 h 28"/>
                  <a:gd name="T8" fmla="*/ 196 w 31"/>
                  <a:gd name="T9" fmla="*/ 86 h 28"/>
                  <a:gd name="T10" fmla="*/ 96 w 31"/>
                  <a:gd name="T11" fmla="*/ 201 h 28"/>
                  <a:gd name="T12" fmla="*/ 0 w 31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6" y="24"/>
                      <a:pt x="8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5"/>
                      <a:pt x="27" y="2"/>
                      <a:pt x="26" y="0"/>
                    </a:cubicBezTo>
                    <a:cubicBezTo>
                      <a:pt x="29" y="3"/>
                      <a:pt x="31" y="7"/>
                      <a:pt x="31" y="12"/>
                    </a:cubicBezTo>
                    <a:cubicBezTo>
                      <a:pt x="31" y="21"/>
                      <a:pt x="24" y="28"/>
                      <a:pt x="15" y="28"/>
                    </a:cubicBezTo>
                    <a:cubicBezTo>
                      <a:pt x="9" y="28"/>
                      <a:pt x="3" y="25"/>
                      <a:pt x="0" y="19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4" name="Oval 1076"/>
              <p:cNvSpPr>
                <a:spLocks noChangeArrowheads="1"/>
              </p:cNvSpPr>
              <p:nvPr/>
            </p:nvSpPr>
            <p:spPr bwMode="auto">
              <a:xfrm>
                <a:off x="1172" y="2351"/>
                <a:ext cx="92" cy="98"/>
              </a:xfrm>
              <a:prstGeom prst="ellipse">
                <a:avLst/>
              </a:prstGeom>
              <a:solidFill>
                <a:srgbClr val="D4CF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5" name="Oval 1077"/>
              <p:cNvSpPr>
                <a:spLocks noChangeArrowheads="1"/>
              </p:cNvSpPr>
              <p:nvPr/>
            </p:nvSpPr>
            <p:spPr bwMode="auto">
              <a:xfrm>
                <a:off x="1197" y="2377"/>
                <a:ext cx="15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" name="Freeform 1078"/>
              <p:cNvSpPr>
                <a:spLocks/>
              </p:cNvSpPr>
              <p:nvPr/>
            </p:nvSpPr>
            <p:spPr bwMode="auto">
              <a:xfrm>
                <a:off x="1182" y="2369"/>
                <a:ext cx="77" cy="75"/>
              </a:xfrm>
              <a:custGeom>
                <a:avLst/>
                <a:gdLst>
                  <a:gd name="T0" fmla="*/ 0 w 31"/>
                  <a:gd name="T1" fmla="*/ 137 h 28"/>
                  <a:gd name="T2" fmla="*/ 75 w 31"/>
                  <a:gd name="T3" fmla="*/ 171 h 28"/>
                  <a:gd name="T4" fmla="*/ 174 w 31"/>
                  <a:gd name="T5" fmla="*/ 56 h 28"/>
                  <a:gd name="T6" fmla="*/ 154 w 31"/>
                  <a:gd name="T7" fmla="*/ 0 h 28"/>
                  <a:gd name="T8" fmla="*/ 191 w 31"/>
                  <a:gd name="T9" fmla="*/ 86 h 28"/>
                  <a:gd name="T10" fmla="*/ 92 w 31"/>
                  <a:gd name="T11" fmla="*/ 201 h 28"/>
                  <a:gd name="T12" fmla="*/ 0 w 31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6" y="24"/>
                      <a:pt x="8" y="24"/>
                      <a:pt x="12" y="24"/>
                    </a:cubicBezTo>
                    <a:cubicBezTo>
                      <a:pt x="23" y="24"/>
                      <a:pt x="28" y="16"/>
                      <a:pt x="28" y="8"/>
                    </a:cubicBezTo>
                    <a:cubicBezTo>
                      <a:pt x="28" y="5"/>
                      <a:pt x="26" y="2"/>
                      <a:pt x="25" y="0"/>
                    </a:cubicBezTo>
                    <a:cubicBezTo>
                      <a:pt x="29" y="3"/>
                      <a:pt x="31" y="7"/>
                      <a:pt x="31" y="12"/>
                    </a:cubicBezTo>
                    <a:cubicBezTo>
                      <a:pt x="31" y="21"/>
                      <a:pt x="24" y="28"/>
                      <a:pt x="15" y="28"/>
                    </a:cubicBezTo>
                    <a:cubicBezTo>
                      <a:pt x="8" y="28"/>
                      <a:pt x="3" y="24"/>
                      <a:pt x="0" y="19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" name="Oval 1079"/>
              <p:cNvSpPr>
                <a:spLocks noChangeArrowheads="1"/>
              </p:cNvSpPr>
              <p:nvPr/>
            </p:nvSpPr>
            <p:spPr bwMode="auto">
              <a:xfrm>
                <a:off x="1634" y="2068"/>
                <a:ext cx="93" cy="96"/>
              </a:xfrm>
              <a:prstGeom prst="ellipse">
                <a:avLst/>
              </a:prstGeom>
              <a:solidFill>
                <a:srgbClr val="D4CF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" name="Oval 1080"/>
              <p:cNvSpPr>
                <a:spLocks noChangeArrowheads="1"/>
              </p:cNvSpPr>
              <p:nvPr/>
            </p:nvSpPr>
            <p:spPr bwMode="auto">
              <a:xfrm>
                <a:off x="1649" y="2081"/>
                <a:ext cx="50" cy="51"/>
              </a:xfrm>
              <a:prstGeom prst="ellipse">
                <a:avLst/>
              </a:prstGeom>
              <a:solidFill>
                <a:srgbClr val="DDD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" name="Freeform 1081"/>
              <p:cNvSpPr>
                <a:spLocks/>
              </p:cNvSpPr>
              <p:nvPr/>
            </p:nvSpPr>
            <p:spPr bwMode="auto">
              <a:xfrm>
                <a:off x="1649" y="2079"/>
                <a:ext cx="73" cy="80"/>
              </a:xfrm>
              <a:custGeom>
                <a:avLst/>
                <a:gdLst>
                  <a:gd name="T0" fmla="*/ 126 w 29"/>
                  <a:gd name="T1" fmla="*/ 0 h 30"/>
                  <a:gd name="T2" fmla="*/ 159 w 29"/>
                  <a:gd name="T3" fmla="*/ 77 h 30"/>
                  <a:gd name="T4" fmla="*/ 50 w 29"/>
                  <a:gd name="T5" fmla="*/ 200 h 30"/>
                  <a:gd name="T6" fmla="*/ 0 w 29"/>
                  <a:gd name="T7" fmla="*/ 179 h 30"/>
                  <a:gd name="T8" fmla="*/ 83 w 29"/>
                  <a:gd name="T9" fmla="*/ 213 h 30"/>
                  <a:gd name="T10" fmla="*/ 184 w 29"/>
                  <a:gd name="T11" fmla="*/ 99 h 30"/>
                  <a:gd name="T12" fmla="*/ 126 w 29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0">
                    <a:moveTo>
                      <a:pt x="20" y="0"/>
                    </a:moveTo>
                    <a:cubicBezTo>
                      <a:pt x="24" y="5"/>
                      <a:pt x="25" y="7"/>
                      <a:pt x="25" y="11"/>
                    </a:cubicBezTo>
                    <a:cubicBezTo>
                      <a:pt x="25" y="22"/>
                      <a:pt x="17" y="28"/>
                      <a:pt x="8" y="28"/>
                    </a:cubicBezTo>
                    <a:cubicBezTo>
                      <a:pt x="6" y="28"/>
                      <a:pt x="3" y="26"/>
                      <a:pt x="0" y="25"/>
                    </a:cubicBezTo>
                    <a:cubicBezTo>
                      <a:pt x="3" y="28"/>
                      <a:pt x="8" y="30"/>
                      <a:pt x="13" y="30"/>
                    </a:cubicBezTo>
                    <a:cubicBezTo>
                      <a:pt x="22" y="30"/>
                      <a:pt x="29" y="23"/>
                      <a:pt x="29" y="14"/>
                    </a:cubicBezTo>
                    <a:cubicBezTo>
                      <a:pt x="29" y="8"/>
                      <a:pt x="25" y="2"/>
                      <a:pt x="20" y="0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" name="Oval 1082"/>
              <p:cNvSpPr>
                <a:spLocks noChangeArrowheads="1"/>
              </p:cNvSpPr>
              <p:nvPr/>
            </p:nvSpPr>
            <p:spPr bwMode="auto">
              <a:xfrm>
                <a:off x="1574" y="2143"/>
                <a:ext cx="93" cy="96"/>
              </a:xfrm>
              <a:prstGeom prst="ellipse">
                <a:avLst/>
              </a:prstGeom>
              <a:solidFill>
                <a:srgbClr val="D4CF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" name="Oval 1083"/>
              <p:cNvSpPr>
                <a:spLocks noChangeArrowheads="1"/>
              </p:cNvSpPr>
              <p:nvPr/>
            </p:nvSpPr>
            <p:spPr bwMode="auto">
              <a:xfrm>
                <a:off x="1589" y="2156"/>
                <a:ext cx="50" cy="51"/>
              </a:xfrm>
              <a:prstGeom prst="ellipse">
                <a:avLst/>
              </a:prstGeom>
              <a:solidFill>
                <a:srgbClr val="DDD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" name="Freeform 1084"/>
              <p:cNvSpPr>
                <a:spLocks/>
              </p:cNvSpPr>
              <p:nvPr/>
            </p:nvSpPr>
            <p:spPr bwMode="auto">
              <a:xfrm>
                <a:off x="1592" y="2153"/>
                <a:ext cx="70" cy="80"/>
              </a:xfrm>
              <a:custGeom>
                <a:avLst/>
                <a:gdLst>
                  <a:gd name="T0" fmla="*/ 120 w 28"/>
                  <a:gd name="T1" fmla="*/ 0 h 30"/>
                  <a:gd name="T2" fmla="*/ 150 w 28"/>
                  <a:gd name="T3" fmla="*/ 77 h 30"/>
                  <a:gd name="T4" fmla="*/ 50 w 28"/>
                  <a:gd name="T5" fmla="*/ 200 h 30"/>
                  <a:gd name="T6" fmla="*/ 0 w 28"/>
                  <a:gd name="T7" fmla="*/ 179 h 30"/>
                  <a:gd name="T8" fmla="*/ 75 w 28"/>
                  <a:gd name="T9" fmla="*/ 213 h 30"/>
                  <a:gd name="T10" fmla="*/ 175 w 28"/>
                  <a:gd name="T11" fmla="*/ 99 h 30"/>
                  <a:gd name="T12" fmla="*/ 120 w 28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0">
                    <a:moveTo>
                      <a:pt x="19" y="0"/>
                    </a:moveTo>
                    <a:cubicBezTo>
                      <a:pt x="24" y="5"/>
                      <a:pt x="24" y="7"/>
                      <a:pt x="24" y="11"/>
                    </a:cubicBezTo>
                    <a:cubicBezTo>
                      <a:pt x="24" y="22"/>
                      <a:pt x="17" y="28"/>
                      <a:pt x="8" y="28"/>
                    </a:cubicBezTo>
                    <a:cubicBezTo>
                      <a:pt x="5" y="28"/>
                      <a:pt x="2" y="26"/>
                      <a:pt x="0" y="25"/>
                    </a:cubicBezTo>
                    <a:cubicBezTo>
                      <a:pt x="3" y="28"/>
                      <a:pt x="7" y="30"/>
                      <a:pt x="12" y="30"/>
                    </a:cubicBezTo>
                    <a:cubicBezTo>
                      <a:pt x="21" y="30"/>
                      <a:pt x="28" y="23"/>
                      <a:pt x="28" y="14"/>
                    </a:cubicBezTo>
                    <a:cubicBezTo>
                      <a:pt x="28" y="8"/>
                      <a:pt x="24" y="2"/>
                      <a:pt x="19" y="0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" name="Oval 1085"/>
              <p:cNvSpPr>
                <a:spLocks noChangeArrowheads="1"/>
              </p:cNvSpPr>
              <p:nvPr/>
            </p:nvSpPr>
            <p:spPr bwMode="auto">
              <a:xfrm>
                <a:off x="1517" y="2220"/>
                <a:ext cx="90" cy="96"/>
              </a:xfrm>
              <a:prstGeom prst="ellipse">
                <a:avLst/>
              </a:prstGeom>
              <a:solidFill>
                <a:srgbClr val="D4CF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" name="Oval 1086"/>
              <p:cNvSpPr>
                <a:spLocks noChangeArrowheads="1"/>
              </p:cNvSpPr>
              <p:nvPr/>
            </p:nvSpPr>
            <p:spPr bwMode="auto">
              <a:xfrm>
                <a:off x="1539" y="2244"/>
                <a:ext cx="18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" name="Freeform 1087"/>
              <p:cNvSpPr>
                <a:spLocks/>
              </p:cNvSpPr>
              <p:nvPr/>
            </p:nvSpPr>
            <p:spPr bwMode="auto">
              <a:xfrm>
                <a:off x="1532" y="2231"/>
                <a:ext cx="70" cy="80"/>
              </a:xfrm>
              <a:custGeom>
                <a:avLst/>
                <a:gdLst>
                  <a:gd name="T0" fmla="*/ 120 w 28"/>
                  <a:gd name="T1" fmla="*/ 0 h 30"/>
                  <a:gd name="T2" fmla="*/ 150 w 28"/>
                  <a:gd name="T3" fmla="*/ 77 h 30"/>
                  <a:gd name="T4" fmla="*/ 50 w 28"/>
                  <a:gd name="T5" fmla="*/ 192 h 30"/>
                  <a:gd name="T6" fmla="*/ 0 w 28"/>
                  <a:gd name="T7" fmla="*/ 179 h 30"/>
                  <a:gd name="T8" fmla="*/ 75 w 28"/>
                  <a:gd name="T9" fmla="*/ 213 h 30"/>
                  <a:gd name="T10" fmla="*/ 175 w 28"/>
                  <a:gd name="T11" fmla="*/ 99 h 30"/>
                  <a:gd name="T12" fmla="*/ 120 w 28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0">
                    <a:moveTo>
                      <a:pt x="19" y="0"/>
                    </a:moveTo>
                    <a:cubicBezTo>
                      <a:pt x="24" y="5"/>
                      <a:pt x="24" y="7"/>
                      <a:pt x="24" y="11"/>
                    </a:cubicBezTo>
                    <a:cubicBezTo>
                      <a:pt x="24" y="22"/>
                      <a:pt x="17" y="27"/>
                      <a:pt x="8" y="27"/>
                    </a:cubicBezTo>
                    <a:cubicBezTo>
                      <a:pt x="6" y="27"/>
                      <a:pt x="2" y="26"/>
                      <a:pt x="0" y="25"/>
                    </a:cubicBezTo>
                    <a:cubicBezTo>
                      <a:pt x="3" y="28"/>
                      <a:pt x="7" y="30"/>
                      <a:pt x="12" y="30"/>
                    </a:cubicBezTo>
                    <a:cubicBezTo>
                      <a:pt x="21" y="30"/>
                      <a:pt x="28" y="23"/>
                      <a:pt x="28" y="14"/>
                    </a:cubicBezTo>
                    <a:cubicBezTo>
                      <a:pt x="28" y="8"/>
                      <a:pt x="25" y="2"/>
                      <a:pt x="19" y="0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" name="Oval 1088"/>
              <p:cNvSpPr>
                <a:spLocks noChangeArrowheads="1"/>
              </p:cNvSpPr>
              <p:nvPr/>
            </p:nvSpPr>
            <p:spPr bwMode="auto">
              <a:xfrm>
                <a:off x="1449" y="2281"/>
                <a:ext cx="90" cy="96"/>
              </a:xfrm>
              <a:prstGeom prst="ellipse">
                <a:avLst/>
              </a:prstGeom>
              <a:solidFill>
                <a:srgbClr val="D4CF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" name="Freeform 1089"/>
              <p:cNvSpPr>
                <a:spLocks/>
              </p:cNvSpPr>
              <p:nvPr/>
            </p:nvSpPr>
            <p:spPr bwMode="auto">
              <a:xfrm>
                <a:off x="1459" y="2287"/>
                <a:ext cx="75" cy="74"/>
              </a:xfrm>
              <a:custGeom>
                <a:avLst/>
                <a:gdLst>
                  <a:gd name="T0" fmla="*/ 0 w 30"/>
                  <a:gd name="T1" fmla="*/ 63 h 28"/>
                  <a:gd name="T2" fmla="*/ 70 w 30"/>
                  <a:gd name="T3" fmla="*/ 29 h 28"/>
                  <a:gd name="T4" fmla="*/ 175 w 30"/>
                  <a:gd name="T5" fmla="*/ 140 h 28"/>
                  <a:gd name="T6" fmla="*/ 158 w 30"/>
                  <a:gd name="T7" fmla="*/ 196 h 28"/>
                  <a:gd name="T8" fmla="*/ 188 w 30"/>
                  <a:gd name="T9" fmla="*/ 111 h 28"/>
                  <a:gd name="T10" fmla="*/ 88 w 30"/>
                  <a:gd name="T11" fmla="*/ 0 h 28"/>
                  <a:gd name="T12" fmla="*/ 0 w 30"/>
                  <a:gd name="T13" fmla="*/ 63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0" y="9"/>
                    </a:moveTo>
                    <a:cubicBezTo>
                      <a:pt x="5" y="4"/>
                      <a:pt x="7" y="4"/>
                      <a:pt x="11" y="4"/>
                    </a:cubicBezTo>
                    <a:cubicBezTo>
                      <a:pt x="22" y="4"/>
                      <a:pt x="28" y="11"/>
                      <a:pt x="28" y="20"/>
                    </a:cubicBezTo>
                    <a:cubicBezTo>
                      <a:pt x="28" y="23"/>
                      <a:pt x="26" y="26"/>
                      <a:pt x="25" y="28"/>
                    </a:cubicBezTo>
                    <a:cubicBezTo>
                      <a:pt x="28" y="25"/>
                      <a:pt x="30" y="21"/>
                      <a:pt x="30" y="16"/>
                    </a:cubicBezTo>
                    <a:cubicBezTo>
                      <a:pt x="30" y="7"/>
                      <a:pt x="23" y="0"/>
                      <a:pt x="14" y="0"/>
                    </a:cubicBezTo>
                    <a:cubicBezTo>
                      <a:pt x="8" y="0"/>
                      <a:pt x="2" y="4"/>
                      <a:pt x="0" y="9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" name="Oval 1090"/>
              <p:cNvSpPr>
                <a:spLocks noChangeArrowheads="1"/>
              </p:cNvSpPr>
              <p:nvPr/>
            </p:nvSpPr>
            <p:spPr bwMode="auto">
              <a:xfrm>
                <a:off x="1382" y="2351"/>
                <a:ext cx="92" cy="98"/>
              </a:xfrm>
              <a:prstGeom prst="ellipse">
                <a:avLst/>
              </a:prstGeom>
              <a:solidFill>
                <a:srgbClr val="D4CF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" name="Oval 1091"/>
              <p:cNvSpPr>
                <a:spLocks noChangeArrowheads="1"/>
              </p:cNvSpPr>
              <p:nvPr/>
            </p:nvSpPr>
            <p:spPr bwMode="auto">
              <a:xfrm>
                <a:off x="1402" y="2383"/>
                <a:ext cx="15" cy="1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" name="Freeform 1092"/>
              <p:cNvSpPr>
                <a:spLocks/>
              </p:cNvSpPr>
              <p:nvPr/>
            </p:nvSpPr>
            <p:spPr bwMode="auto">
              <a:xfrm>
                <a:off x="1397" y="2361"/>
                <a:ext cx="72" cy="83"/>
              </a:xfrm>
              <a:custGeom>
                <a:avLst/>
                <a:gdLst>
                  <a:gd name="T0" fmla="*/ 124 w 29"/>
                  <a:gd name="T1" fmla="*/ 0 h 31"/>
                  <a:gd name="T2" fmla="*/ 154 w 29"/>
                  <a:gd name="T3" fmla="*/ 86 h 31"/>
                  <a:gd name="T4" fmla="*/ 50 w 29"/>
                  <a:gd name="T5" fmla="*/ 201 h 31"/>
                  <a:gd name="T6" fmla="*/ 0 w 29"/>
                  <a:gd name="T7" fmla="*/ 179 h 31"/>
                  <a:gd name="T8" fmla="*/ 74 w 29"/>
                  <a:gd name="T9" fmla="*/ 222 h 31"/>
                  <a:gd name="T10" fmla="*/ 179 w 29"/>
                  <a:gd name="T11" fmla="*/ 107 h 31"/>
                  <a:gd name="T12" fmla="*/ 124 w 29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1">
                    <a:moveTo>
                      <a:pt x="20" y="0"/>
                    </a:moveTo>
                    <a:cubicBezTo>
                      <a:pt x="24" y="6"/>
                      <a:pt x="25" y="8"/>
                      <a:pt x="25" y="12"/>
                    </a:cubicBezTo>
                    <a:cubicBezTo>
                      <a:pt x="25" y="23"/>
                      <a:pt x="17" y="28"/>
                      <a:pt x="8" y="28"/>
                    </a:cubicBezTo>
                    <a:cubicBezTo>
                      <a:pt x="6" y="28"/>
                      <a:pt x="2" y="26"/>
                      <a:pt x="0" y="25"/>
                    </a:cubicBezTo>
                    <a:cubicBezTo>
                      <a:pt x="3" y="29"/>
                      <a:pt x="8" y="31"/>
                      <a:pt x="12" y="31"/>
                    </a:cubicBezTo>
                    <a:cubicBezTo>
                      <a:pt x="21" y="31"/>
                      <a:pt x="29" y="24"/>
                      <a:pt x="29" y="15"/>
                    </a:cubicBezTo>
                    <a:cubicBezTo>
                      <a:pt x="29" y="8"/>
                      <a:pt x="25" y="3"/>
                      <a:pt x="20" y="0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" name="Oval 1093"/>
              <p:cNvSpPr>
                <a:spLocks noChangeArrowheads="1"/>
              </p:cNvSpPr>
              <p:nvPr/>
            </p:nvSpPr>
            <p:spPr bwMode="auto">
              <a:xfrm>
                <a:off x="957" y="1863"/>
                <a:ext cx="92" cy="96"/>
              </a:xfrm>
              <a:prstGeom prst="ellipse">
                <a:avLst/>
              </a:prstGeom>
              <a:solidFill>
                <a:srgbClr val="FDF39B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" name="Oval 1094"/>
              <p:cNvSpPr>
                <a:spLocks noChangeArrowheads="1"/>
              </p:cNvSpPr>
              <p:nvPr/>
            </p:nvSpPr>
            <p:spPr bwMode="auto">
              <a:xfrm>
                <a:off x="972" y="1876"/>
                <a:ext cx="47" cy="51"/>
              </a:xfrm>
              <a:prstGeom prst="ellipse">
                <a:avLst/>
              </a:prstGeom>
              <a:solidFill>
                <a:srgbClr val="FFF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" name="Oval 1095"/>
              <p:cNvSpPr>
                <a:spLocks noChangeArrowheads="1"/>
              </p:cNvSpPr>
              <p:nvPr/>
            </p:nvSpPr>
            <p:spPr bwMode="auto">
              <a:xfrm>
                <a:off x="982" y="1887"/>
                <a:ext cx="15" cy="1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" name="Freeform 1096"/>
              <p:cNvSpPr>
                <a:spLocks/>
              </p:cNvSpPr>
              <p:nvPr/>
            </p:nvSpPr>
            <p:spPr bwMode="auto">
              <a:xfrm>
                <a:off x="972" y="1873"/>
                <a:ext cx="72" cy="80"/>
              </a:xfrm>
              <a:custGeom>
                <a:avLst/>
                <a:gdLst>
                  <a:gd name="T0" fmla="*/ 124 w 29"/>
                  <a:gd name="T1" fmla="*/ 0 h 30"/>
                  <a:gd name="T2" fmla="*/ 154 w 29"/>
                  <a:gd name="T3" fmla="*/ 77 h 30"/>
                  <a:gd name="T4" fmla="*/ 50 w 29"/>
                  <a:gd name="T5" fmla="*/ 192 h 30"/>
                  <a:gd name="T6" fmla="*/ 0 w 29"/>
                  <a:gd name="T7" fmla="*/ 179 h 30"/>
                  <a:gd name="T8" fmla="*/ 74 w 29"/>
                  <a:gd name="T9" fmla="*/ 213 h 30"/>
                  <a:gd name="T10" fmla="*/ 179 w 29"/>
                  <a:gd name="T11" fmla="*/ 99 h 30"/>
                  <a:gd name="T12" fmla="*/ 124 w 29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0">
                    <a:moveTo>
                      <a:pt x="20" y="0"/>
                    </a:moveTo>
                    <a:cubicBezTo>
                      <a:pt x="24" y="5"/>
                      <a:pt x="25" y="7"/>
                      <a:pt x="25" y="11"/>
                    </a:cubicBezTo>
                    <a:cubicBezTo>
                      <a:pt x="25" y="22"/>
                      <a:pt x="17" y="27"/>
                      <a:pt x="8" y="27"/>
                    </a:cubicBezTo>
                    <a:cubicBezTo>
                      <a:pt x="6" y="27"/>
                      <a:pt x="2" y="26"/>
                      <a:pt x="0" y="25"/>
                    </a:cubicBezTo>
                    <a:cubicBezTo>
                      <a:pt x="3" y="28"/>
                      <a:pt x="8" y="30"/>
                      <a:pt x="12" y="30"/>
                    </a:cubicBezTo>
                    <a:cubicBezTo>
                      <a:pt x="21" y="30"/>
                      <a:pt x="29" y="23"/>
                      <a:pt x="29" y="14"/>
                    </a:cubicBezTo>
                    <a:cubicBezTo>
                      <a:pt x="29" y="8"/>
                      <a:pt x="25" y="2"/>
                      <a:pt x="20" y="0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" name="Oval 1097"/>
              <p:cNvSpPr>
                <a:spLocks noChangeArrowheads="1"/>
              </p:cNvSpPr>
              <p:nvPr/>
            </p:nvSpPr>
            <p:spPr bwMode="auto">
              <a:xfrm>
                <a:off x="1012" y="1783"/>
                <a:ext cx="90" cy="96"/>
              </a:xfrm>
              <a:prstGeom prst="ellipse">
                <a:avLst/>
              </a:prstGeom>
              <a:solidFill>
                <a:srgbClr val="FDF39B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" name="Oval 1098"/>
              <p:cNvSpPr>
                <a:spLocks noChangeArrowheads="1"/>
              </p:cNvSpPr>
              <p:nvPr/>
            </p:nvSpPr>
            <p:spPr bwMode="auto">
              <a:xfrm>
                <a:off x="1024" y="1796"/>
                <a:ext cx="50" cy="51"/>
              </a:xfrm>
              <a:prstGeom prst="ellipse">
                <a:avLst/>
              </a:prstGeom>
              <a:solidFill>
                <a:srgbClr val="FFF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" name="Oval 1099"/>
              <p:cNvSpPr>
                <a:spLocks noChangeArrowheads="1"/>
              </p:cNvSpPr>
              <p:nvPr/>
            </p:nvSpPr>
            <p:spPr bwMode="auto">
              <a:xfrm>
                <a:off x="1034" y="1807"/>
                <a:ext cx="18" cy="1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" name="Freeform 1100"/>
              <p:cNvSpPr>
                <a:spLocks/>
              </p:cNvSpPr>
              <p:nvPr/>
            </p:nvSpPr>
            <p:spPr bwMode="auto">
              <a:xfrm>
                <a:off x="1027" y="1793"/>
                <a:ext cx="70" cy="80"/>
              </a:xfrm>
              <a:custGeom>
                <a:avLst/>
                <a:gdLst>
                  <a:gd name="T0" fmla="*/ 120 w 28"/>
                  <a:gd name="T1" fmla="*/ 0 h 30"/>
                  <a:gd name="T2" fmla="*/ 150 w 28"/>
                  <a:gd name="T3" fmla="*/ 77 h 30"/>
                  <a:gd name="T4" fmla="*/ 50 w 28"/>
                  <a:gd name="T5" fmla="*/ 200 h 30"/>
                  <a:gd name="T6" fmla="*/ 0 w 28"/>
                  <a:gd name="T7" fmla="*/ 179 h 30"/>
                  <a:gd name="T8" fmla="*/ 75 w 28"/>
                  <a:gd name="T9" fmla="*/ 213 h 30"/>
                  <a:gd name="T10" fmla="*/ 175 w 28"/>
                  <a:gd name="T11" fmla="*/ 99 h 30"/>
                  <a:gd name="T12" fmla="*/ 120 w 28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0">
                    <a:moveTo>
                      <a:pt x="19" y="0"/>
                    </a:moveTo>
                    <a:cubicBezTo>
                      <a:pt x="24" y="5"/>
                      <a:pt x="24" y="7"/>
                      <a:pt x="24" y="11"/>
                    </a:cubicBezTo>
                    <a:cubicBezTo>
                      <a:pt x="24" y="22"/>
                      <a:pt x="17" y="28"/>
                      <a:pt x="8" y="28"/>
                    </a:cubicBezTo>
                    <a:cubicBezTo>
                      <a:pt x="5" y="28"/>
                      <a:pt x="2" y="26"/>
                      <a:pt x="0" y="25"/>
                    </a:cubicBezTo>
                    <a:cubicBezTo>
                      <a:pt x="3" y="28"/>
                      <a:pt x="7" y="30"/>
                      <a:pt x="12" y="30"/>
                    </a:cubicBezTo>
                    <a:cubicBezTo>
                      <a:pt x="21" y="30"/>
                      <a:pt x="28" y="23"/>
                      <a:pt x="28" y="14"/>
                    </a:cubicBezTo>
                    <a:cubicBezTo>
                      <a:pt x="28" y="8"/>
                      <a:pt x="25" y="2"/>
                      <a:pt x="19" y="0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9" name="Oval 1101"/>
              <p:cNvSpPr>
                <a:spLocks noChangeArrowheads="1"/>
              </p:cNvSpPr>
              <p:nvPr/>
            </p:nvSpPr>
            <p:spPr bwMode="auto">
              <a:xfrm>
                <a:off x="1057" y="1697"/>
                <a:ext cx="90" cy="96"/>
              </a:xfrm>
              <a:prstGeom prst="ellipse">
                <a:avLst/>
              </a:prstGeom>
              <a:solidFill>
                <a:srgbClr val="FDF39B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0" name="Oval 1102"/>
              <p:cNvSpPr>
                <a:spLocks noChangeArrowheads="1"/>
              </p:cNvSpPr>
              <p:nvPr/>
            </p:nvSpPr>
            <p:spPr bwMode="auto">
              <a:xfrm>
                <a:off x="1072" y="1708"/>
                <a:ext cx="47" cy="53"/>
              </a:xfrm>
              <a:prstGeom prst="ellipse">
                <a:avLst/>
              </a:prstGeom>
              <a:solidFill>
                <a:srgbClr val="FFF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1" name="Oval 1103"/>
              <p:cNvSpPr>
                <a:spLocks noChangeArrowheads="1"/>
              </p:cNvSpPr>
              <p:nvPr/>
            </p:nvSpPr>
            <p:spPr bwMode="auto">
              <a:xfrm>
                <a:off x="1079" y="1721"/>
                <a:ext cx="18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2" name="Freeform 1104"/>
              <p:cNvSpPr>
                <a:spLocks/>
              </p:cNvSpPr>
              <p:nvPr/>
            </p:nvSpPr>
            <p:spPr bwMode="auto">
              <a:xfrm>
                <a:off x="1072" y="1705"/>
                <a:ext cx="72" cy="83"/>
              </a:xfrm>
              <a:custGeom>
                <a:avLst/>
                <a:gdLst>
                  <a:gd name="T0" fmla="*/ 117 w 29"/>
                  <a:gd name="T1" fmla="*/ 0 h 31"/>
                  <a:gd name="T2" fmla="*/ 149 w 29"/>
                  <a:gd name="T3" fmla="*/ 86 h 31"/>
                  <a:gd name="T4" fmla="*/ 50 w 29"/>
                  <a:gd name="T5" fmla="*/ 201 h 31"/>
                  <a:gd name="T6" fmla="*/ 0 w 29"/>
                  <a:gd name="T7" fmla="*/ 187 h 31"/>
                  <a:gd name="T8" fmla="*/ 74 w 29"/>
                  <a:gd name="T9" fmla="*/ 222 h 31"/>
                  <a:gd name="T10" fmla="*/ 179 w 29"/>
                  <a:gd name="T11" fmla="*/ 107 h 31"/>
                  <a:gd name="T12" fmla="*/ 117 w 29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1">
                    <a:moveTo>
                      <a:pt x="19" y="0"/>
                    </a:moveTo>
                    <a:cubicBezTo>
                      <a:pt x="24" y="6"/>
                      <a:pt x="24" y="8"/>
                      <a:pt x="24" y="12"/>
                    </a:cubicBezTo>
                    <a:cubicBezTo>
                      <a:pt x="24" y="23"/>
                      <a:pt x="17" y="28"/>
                      <a:pt x="8" y="28"/>
                    </a:cubicBezTo>
                    <a:cubicBezTo>
                      <a:pt x="6" y="28"/>
                      <a:pt x="2" y="27"/>
                      <a:pt x="0" y="26"/>
                    </a:cubicBezTo>
                    <a:cubicBezTo>
                      <a:pt x="3" y="29"/>
                      <a:pt x="7" y="31"/>
                      <a:pt x="12" y="31"/>
                    </a:cubicBezTo>
                    <a:cubicBezTo>
                      <a:pt x="21" y="31"/>
                      <a:pt x="29" y="24"/>
                      <a:pt x="29" y="15"/>
                    </a:cubicBezTo>
                    <a:cubicBezTo>
                      <a:pt x="29" y="9"/>
                      <a:pt x="25" y="3"/>
                      <a:pt x="19" y="0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3" name="Oval 1105"/>
              <p:cNvSpPr>
                <a:spLocks noChangeArrowheads="1"/>
              </p:cNvSpPr>
              <p:nvPr/>
            </p:nvSpPr>
            <p:spPr bwMode="auto">
              <a:xfrm>
                <a:off x="1119" y="1623"/>
                <a:ext cx="90" cy="98"/>
              </a:xfrm>
              <a:prstGeom prst="ellipse">
                <a:avLst/>
              </a:prstGeom>
              <a:solidFill>
                <a:srgbClr val="FDF39B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4" name="Oval 1106"/>
              <p:cNvSpPr>
                <a:spLocks noChangeArrowheads="1"/>
              </p:cNvSpPr>
              <p:nvPr/>
            </p:nvSpPr>
            <p:spPr bwMode="auto">
              <a:xfrm>
                <a:off x="1132" y="1636"/>
                <a:ext cx="50" cy="53"/>
              </a:xfrm>
              <a:prstGeom prst="ellipse">
                <a:avLst/>
              </a:prstGeom>
              <a:solidFill>
                <a:srgbClr val="FFF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5" name="Oval 1107"/>
              <p:cNvSpPr>
                <a:spLocks noChangeArrowheads="1"/>
              </p:cNvSpPr>
              <p:nvPr/>
            </p:nvSpPr>
            <p:spPr bwMode="auto">
              <a:xfrm>
                <a:off x="1142" y="1649"/>
                <a:ext cx="17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6" name="Freeform 1108"/>
              <p:cNvSpPr>
                <a:spLocks/>
              </p:cNvSpPr>
              <p:nvPr/>
            </p:nvSpPr>
            <p:spPr bwMode="auto">
              <a:xfrm>
                <a:off x="1134" y="1633"/>
                <a:ext cx="70" cy="83"/>
              </a:xfrm>
              <a:custGeom>
                <a:avLst/>
                <a:gdLst>
                  <a:gd name="T0" fmla="*/ 120 w 28"/>
                  <a:gd name="T1" fmla="*/ 0 h 31"/>
                  <a:gd name="T2" fmla="*/ 150 w 28"/>
                  <a:gd name="T3" fmla="*/ 86 h 31"/>
                  <a:gd name="T4" fmla="*/ 50 w 28"/>
                  <a:gd name="T5" fmla="*/ 201 h 31"/>
                  <a:gd name="T6" fmla="*/ 0 w 28"/>
                  <a:gd name="T7" fmla="*/ 179 h 31"/>
                  <a:gd name="T8" fmla="*/ 75 w 28"/>
                  <a:gd name="T9" fmla="*/ 222 h 31"/>
                  <a:gd name="T10" fmla="*/ 175 w 28"/>
                  <a:gd name="T11" fmla="*/ 107 h 31"/>
                  <a:gd name="T12" fmla="*/ 120 w 28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9" y="0"/>
                    </a:moveTo>
                    <a:cubicBezTo>
                      <a:pt x="24" y="6"/>
                      <a:pt x="24" y="8"/>
                      <a:pt x="24" y="12"/>
                    </a:cubicBezTo>
                    <a:cubicBezTo>
                      <a:pt x="24" y="23"/>
                      <a:pt x="17" y="28"/>
                      <a:pt x="8" y="28"/>
                    </a:cubicBezTo>
                    <a:cubicBezTo>
                      <a:pt x="5" y="28"/>
                      <a:pt x="2" y="26"/>
                      <a:pt x="0" y="25"/>
                    </a:cubicBezTo>
                    <a:cubicBezTo>
                      <a:pt x="3" y="29"/>
                      <a:pt x="7" y="31"/>
                      <a:pt x="12" y="31"/>
                    </a:cubicBezTo>
                    <a:cubicBezTo>
                      <a:pt x="21" y="31"/>
                      <a:pt x="28" y="24"/>
                      <a:pt x="28" y="15"/>
                    </a:cubicBezTo>
                    <a:cubicBezTo>
                      <a:pt x="28" y="8"/>
                      <a:pt x="25" y="3"/>
                      <a:pt x="19" y="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" name="Oval 1109"/>
              <p:cNvSpPr>
                <a:spLocks noChangeArrowheads="1"/>
              </p:cNvSpPr>
              <p:nvPr/>
            </p:nvSpPr>
            <p:spPr bwMode="auto">
              <a:xfrm>
                <a:off x="1177" y="1551"/>
                <a:ext cx="92" cy="96"/>
              </a:xfrm>
              <a:prstGeom prst="ellipse">
                <a:avLst/>
              </a:prstGeom>
              <a:solidFill>
                <a:srgbClr val="FDF39B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" name="Oval 1110"/>
              <p:cNvSpPr>
                <a:spLocks noChangeArrowheads="1"/>
              </p:cNvSpPr>
              <p:nvPr/>
            </p:nvSpPr>
            <p:spPr bwMode="auto">
              <a:xfrm>
                <a:off x="1192" y="1564"/>
                <a:ext cx="47" cy="51"/>
              </a:xfrm>
              <a:prstGeom prst="ellipse">
                <a:avLst/>
              </a:prstGeom>
              <a:solidFill>
                <a:srgbClr val="FFF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" name="Oval 1111"/>
              <p:cNvSpPr>
                <a:spLocks noChangeArrowheads="1"/>
              </p:cNvSpPr>
              <p:nvPr/>
            </p:nvSpPr>
            <p:spPr bwMode="auto">
              <a:xfrm>
                <a:off x="1202" y="1575"/>
                <a:ext cx="15" cy="1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0" name="Freeform 1112"/>
              <p:cNvSpPr>
                <a:spLocks/>
              </p:cNvSpPr>
              <p:nvPr/>
            </p:nvSpPr>
            <p:spPr bwMode="auto">
              <a:xfrm>
                <a:off x="1192" y="1561"/>
                <a:ext cx="72" cy="80"/>
              </a:xfrm>
              <a:custGeom>
                <a:avLst/>
                <a:gdLst>
                  <a:gd name="T0" fmla="*/ 124 w 29"/>
                  <a:gd name="T1" fmla="*/ 0 h 30"/>
                  <a:gd name="T2" fmla="*/ 154 w 29"/>
                  <a:gd name="T3" fmla="*/ 77 h 30"/>
                  <a:gd name="T4" fmla="*/ 50 w 29"/>
                  <a:gd name="T5" fmla="*/ 200 h 30"/>
                  <a:gd name="T6" fmla="*/ 0 w 29"/>
                  <a:gd name="T7" fmla="*/ 179 h 30"/>
                  <a:gd name="T8" fmla="*/ 74 w 29"/>
                  <a:gd name="T9" fmla="*/ 213 h 30"/>
                  <a:gd name="T10" fmla="*/ 179 w 29"/>
                  <a:gd name="T11" fmla="*/ 99 h 30"/>
                  <a:gd name="T12" fmla="*/ 124 w 29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0">
                    <a:moveTo>
                      <a:pt x="20" y="0"/>
                    </a:moveTo>
                    <a:cubicBezTo>
                      <a:pt x="24" y="5"/>
                      <a:pt x="25" y="7"/>
                      <a:pt x="25" y="11"/>
                    </a:cubicBezTo>
                    <a:cubicBezTo>
                      <a:pt x="25" y="22"/>
                      <a:pt x="17" y="28"/>
                      <a:pt x="8" y="28"/>
                    </a:cubicBezTo>
                    <a:cubicBezTo>
                      <a:pt x="6" y="28"/>
                      <a:pt x="2" y="26"/>
                      <a:pt x="0" y="25"/>
                    </a:cubicBezTo>
                    <a:cubicBezTo>
                      <a:pt x="3" y="28"/>
                      <a:pt x="8" y="30"/>
                      <a:pt x="12" y="30"/>
                    </a:cubicBezTo>
                    <a:cubicBezTo>
                      <a:pt x="21" y="30"/>
                      <a:pt x="29" y="23"/>
                      <a:pt x="29" y="14"/>
                    </a:cubicBezTo>
                    <a:cubicBezTo>
                      <a:pt x="29" y="8"/>
                      <a:pt x="25" y="2"/>
                      <a:pt x="20" y="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1" name="Oval 1113"/>
              <p:cNvSpPr>
                <a:spLocks noChangeArrowheads="1"/>
              </p:cNvSpPr>
              <p:nvPr/>
            </p:nvSpPr>
            <p:spPr bwMode="auto">
              <a:xfrm>
                <a:off x="1237" y="1473"/>
                <a:ext cx="92" cy="96"/>
              </a:xfrm>
              <a:prstGeom prst="ellipse">
                <a:avLst/>
              </a:prstGeom>
              <a:solidFill>
                <a:srgbClr val="FDF39B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" name="Oval 1114"/>
              <p:cNvSpPr>
                <a:spLocks noChangeArrowheads="1"/>
              </p:cNvSpPr>
              <p:nvPr/>
            </p:nvSpPr>
            <p:spPr bwMode="auto">
              <a:xfrm>
                <a:off x="1252" y="1487"/>
                <a:ext cx="47" cy="50"/>
              </a:xfrm>
              <a:prstGeom prst="ellipse">
                <a:avLst/>
              </a:prstGeom>
              <a:solidFill>
                <a:srgbClr val="FFF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3" name="Oval 1115"/>
              <p:cNvSpPr>
                <a:spLocks noChangeArrowheads="1"/>
              </p:cNvSpPr>
              <p:nvPr/>
            </p:nvSpPr>
            <p:spPr bwMode="auto">
              <a:xfrm>
                <a:off x="1262" y="1497"/>
                <a:ext cx="15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4" name="Freeform 1116"/>
              <p:cNvSpPr>
                <a:spLocks/>
              </p:cNvSpPr>
              <p:nvPr/>
            </p:nvSpPr>
            <p:spPr bwMode="auto">
              <a:xfrm>
                <a:off x="1252" y="1484"/>
                <a:ext cx="72" cy="80"/>
              </a:xfrm>
              <a:custGeom>
                <a:avLst/>
                <a:gdLst>
                  <a:gd name="T0" fmla="*/ 117 w 29"/>
                  <a:gd name="T1" fmla="*/ 0 h 30"/>
                  <a:gd name="T2" fmla="*/ 154 w 29"/>
                  <a:gd name="T3" fmla="*/ 77 h 30"/>
                  <a:gd name="T4" fmla="*/ 50 w 29"/>
                  <a:gd name="T5" fmla="*/ 200 h 30"/>
                  <a:gd name="T6" fmla="*/ 0 w 29"/>
                  <a:gd name="T7" fmla="*/ 179 h 30"/>
                  <a:gd name="T8" fmla="*/ 74 w 29"/>
                  <a:gd name="T9" fmla="*/ 213 h 30"/>
                  <a:gd name="T10" fmla="*/ 179 w 29"/>
                  <a:gd name="T11" fmla="*/ 99 h 30"/>
                  <a:gd name="T12" fmla="*/ 117 w 29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0">
                    <a:moveTo>
                      <a:pt x="19" y="0"/>
                    </a:moveTo>
                    <a:cubicBezTo>
                      <a:pt x="24" y="5"/>
                      <a:pt x="25" y="7"/>
                      <a:pt x="25" y="11"/>
                    </a:cubicBezTo>
                    <a:cubicBezTo>
                      <a:pt x="25" y="22"/>
                      <a:pt x="17" y="28"/>
                      <a:pt x="8" y="28"/>
                    </a:cubicBezTo>
                    <a:cubicBezTo>
                      <a:pt x="6" y="28"/>
                      <a:pt x="2" y="26"/>
                      <a:pt x="0" y="25"/>
                    </a:cubicBezTo>
                    <a:cubicBezTo>
                      <a:pt x="3" y="28"/>
                      <a:pt x="8" y="30"/>
                      <a:pt x="12" y="30"/>
                    </a:cubicBezTo>
                    <a:cubicBezTo>
                      <a:pt x="21" y="30"/>
                      <a:pt x="29" y="23"/>
                      <a:pt x="29" y="14"/>
                    </a:cubicBezTo>
                    <a:cubicBezTo>
                      <a:pt x="29" y="8"/>
                      <a:pt x="25" y="2"/>
                      <a:pt x="19" y="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5" name="Freeform 1117"/>
              <p:cNvSpPr>
                <a:spLocks/>
              </p:cNvSpPr>
              <p:nvPr/>
            </p:nvSpPr>
            <p:spPr bwMode="auto">
              <a:xfrm>
                <a:off x="1594" y="1857"/>
                <a:ext cx="100" cy="107"/>
              </a:xfrm>
              <a:custGeom>
                <a:avLst/>
                <a:gdLst>
                  <a:gd name="T0" fmla="*/ 208 w 40"/>
                  <a:gd name="T1" fmla="*/ 51 h 40"/>
                  <a:gd name="T2" fmla="*/ 45 w 40"/>
                  <a:gd name="T3" fmla="*/ 51 h 40"/>
                  <a:gd name="T4" fmla="*/ 45 w 40"/>
                  <a:gd name="T5" fmla="*/ 235 h 40"/>
                  <a:gd name="T6" fmla="*/ 208 w 40"/>
                  <a:gd name="T7" fmla="*/ 235 h 40"/>
                  <a:gd name="T8" fmla="*/ 208 w 40"/>
                  <a:gd name="T9" fmla="*/ 51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33" y="7"/>
                    </a:moveTo>
                    <a:cubicBezTo>
                      <a:pt x="25" y="0"/>
                      <a:pt x="14" y="0"/>
                      <a:pt x="7" y="7"/>
                    </a:cubicBezTo>
                    <a:cubicBezTo>
                      <a:pt x="0" y="14"/>
                      <a:pt x="0" y="26"/>
                      <a:pt x="7" y="33"/>
                    </a:cubicBezTo>
                    <a:cubicBezTo>
                      <a:pt x="14" y="40"/>
                      <a:pt x="25" y="40"/>
                      <a:pt x="33" y="33"/>
                    </a:cubicBezTo>
                    <a:cubicBezTo>
                      <a:pt x="40" y="26"/>
                      <a:pt x="40" y="14"/>
                      <a:pt x="33" y="7"/>
                    </a:cubicBezTo>
                    <a:close/>
                  </a:path>
                </a:pathLst>
              </a:custGeom>
              <a:solidFill>
                <a:srgbClr val="FDF39B"/>
              </a:solidFill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6" name="Freeform 1118"/>
              <p:cNvSpPr>
                <a:spLocks/>
              </p:cNvSpPr>
              <p:nvPr/>
            </p:nvSpPr>
            <p:spPr bwMode="auto">
              <a:xfrm>
                <a:off x="1612" y="1871"/>
                <a:ext cx="52" cy="58"/>
              </a:xfrm>
              <a:custGeom>
                <a:avLst/>
                <a:gdLst>
                  <a:gd name="T0" fmla="*/ 111 w 21"/>
                  <a:gd name="T1" fmla="*/ 29 h 22"/>
                  <a:gd name="T2" fmla="*/ 25 w 21"/>
                  <a:gd name="T3" fmla="*/ 29 h 22"/>
                  <a:gd name="T4" fmla="*/ 25 w 21"/>
                  <a:gd name="T5" fmla="*/ 124 h 22"/>
                  <a:gd name="T6" fmla="*/ 111 w 21"/>
                  <a:gd name="T7" fmla="*/ 124 h 22"/>
                  <a:gd name="T8" fmla="*/ 111 w 21"/>
                  <a:gd name="T9" fmla="*/ 29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2">
                    <a:moveTo>
                      <a:pt x="18" y="4"/>
                    </a:moveTo>
                    <a:cubicBezTo>
                      <a:pt x="14" y="0"/>
                      <a:pt x="7" y="0"/>
                      <a:pt x="4" y="4"/>
                    </a:cubicBezTo>
                    <a:cubicBezTo>
                      <a:pt x="0" y="8"/>
                      <a:pt x="0" y="14"/>
                      <a:pt x="4" y="18"/>
                    </a:cubicBezTo>
                    <a:cubicBezTo>
                      <a:pt x="7" y="22"/>
                      <a:pt x="14" y="22"/>
                      <a:pt x="18" y="18"/>
                    </a:cubicBezTo>
                    <a:cubicBezTo>
                      <a:pt x="21" y="14"/>
                      <a:pt x="21" y="8"/>
                      <a:pt x="18" y="4"/>
                    </a:cubicBezTo>
                    <a:close/>
                  </a:path>
                </a:pathLst>
              </a:cu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7" name="Freeform 1119"/>
              <p:cNvSpPr>
                <a:spLocks/>
              </p:cNvSpPr>
              <p:nvPr/>
            </p:nvSpPr>
            <p:spPr bwMode="auto">
              <a:xfrm>
                <a:off x="1629" y="1881"/>
                <a:ext cx="20" cy="19"/>
              </a:xfrm>
              <a:custGeom>
                <a:avLst/>
                <a:gdLst>
                  <a:gd name="T0" fmla="*/ 38 w 8"/>
                  <a:gd name="T1" fmla="*/ 8 h 7"/>
                  <a:gd name="T2" fmla="*/ 13 w 8"/>
                  <a:gd name="T3" fmla="*/ 8 h 7"/>
                  <a:gd name="T4" fmla="*/ 13 w 8"/>
                  <a:gd name="T5" fmla="*/ 43 h 7"/>
                  <a:gd name="T6" fmla="*/ 38 w 8"/>
                  <a:gd name="T7" fmla="*/ 43 h 7"/>
                  <a:gd name="T8" fmla="*/ 38 w 8"/>
                  <a:gd name="T9" fmla="*/ 8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6" y="1"/>
                    </a:moveTo>
                    <a:cubicBezTo>
                      <a:pt x="5" y="0"/>
                      <a:pt x="3" y="0"/>
                      <a:pt x="2" y="1"/>
                    </a:cubicBezTo>
                    <a:cubicBezTo>
                      <a:pt x="0" y="3"/>
                      <a:pt x="0" y="5"/>
                      <a:pt x="2" y="6"/>
                    </a:cubicBezTo>
                    <a:cubicBezTo>
                      <a:pt x="3" y="7"/>
                      <a:pt x="5" y="7"/>
                      <a:pt x="6" y="6"/>
                    </a:cubicBezTo>
                    <a:cubicBezTo>
                      <a:pt x="8" y="5"/>
                      <a:pt x="8" y="3"/>
                      <a:pt x="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8" name="Freeform 1120"/>
              <p:cNvSpPr>
                <a:spLocks/>
              </p:cNvSpPr>
              <p:nvPr/>
            </p:nvSpPr>
            <p:spPr bwMode="auto">
              <a:xfrm>
                <a:off x="1604" y="1884"/>
                <a:ext cx="80" cy="75"/>
              </a:xfrm>
              <a:custGeom>
                <a:avLst/>
                <a:gdLst>
                  <a:gd name="T0" fmla="*/ 0 w 32"/>
                  <a:gd name="T1" fmla="*/ 107 h 28"/>
                  <a:gd name="T2" fmla="*/ 70 w 32"/>
                  <a:gd name="T3" fmla="*/ 158 h 28"/>
                  <a:gd name="T4" fmla="*/ 183 w 32"/>
                  <a:gd name="T5" fmla="*/ 56 h 28"/>
                  <a:gd name="T6" fmla="*/ 175 w 32"/>
                  <a:gd name="T7" fmla="*/ 0 h 28"/>
                  <a:gd name="T8" fmla="*/ 200 w 32"/>
                  <a:gd name="T9" fmla="*/ 86 h 28"/>
                  <a:gd name="T10" fmla="*/ 83 w 32"/>
                  <a:gd name="T11" fmla="*/ 188 h 28"/>
                  <a:gd name="T12" fmla="*/ 0 w 32"/>
                  <a:gd name="T13" fmla="*/ 10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28">
                    <a:moveTo>
                      <a:pt x="0" y="15"/>
                    </a:moveTo>
                    <a:cubicBezTo>
                      <a:pt x="5" y="21"/>
                      <a:pt x="7" y="21"/>
                      <a:pt x="11" y="22"/>
                    </a:cubicBezTo>
                    <a:cubicBezTo>
                      <a:pt x="22" y="23"/>
                      <a:pt x="28" y="17"/>
                      <a:pt x="29" y="8"/>
                    </a:cubicBezTo>
                    <a:cubicBezTo>
                      <a:pt x="30" y="5"/>
                      <a:pt x="28" y="2"/>
                      <a:pt x="28" y="0"/>
                    </a:cubicBezTo>
                    <a:cubicBezTo>
                      <a:pt x="31" y="3"/>
                      <a:pt x="32" y="8"/>
                      <a:pt x="32" y="12"/>
                    </a:cubicBezTo>
                    <a:cubicBezTo>
                      <a:pt x="30" y="21"/>
                      <a:pt x="22" y="28"/>
                      <a:pt x="13" y="26"/>
                    </a:cubicBezTo>
                    <a:cubicBezTo>
                      <a:pt x="7" y="26"/>
                      <a:pt x="2" y="21"/>
                      <a:pt x="0" y="15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9" name="Oval 1121"/>
              <p:cNvSpPr>
                <a:spLocks noChangeArrowheads="1"/>
              </p:cNvSpPr>
              <p:nvPr/>
            </p:nvSpPr>
            <p:spPr bwMode="auto">
              <a:xfrm>
                <a:off x="1544" y="1783"/>
                <a:ext cx="90" cy="96"/>
              </a:xfrm>
              <a:prstGeom prst="ellipse">
                <a:avLst/>
              </a:prstGeom>
              <a:solidFill>
                <a:srgbClr val="FDF39B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" name="Oval 1122"/>
              <p:cNvSpPr>
                <a:spLocks noChangeArrowheads="1"/>
              </p:cNvSpPr>
              <p:nvPr/>
            </p:nvSpPr>
            <p:spPr bwMode="auto">
              <a:xfrm>
                <a:off x="1557" y="1796"/>
                <a:ext cx="47" cy="53"/>
              </a:xfrm>
              <a:prstGeom prst="ellipse">
                <a:avLst/>
              </a:pr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" name="Oval 1123"/>
              <p:cNvSpPr>
                <a:spLocks noChangeArrowheads="1"/>
              </p:cNvSpPr>
              <p:nvPr/>
            </p:nvSpPr>
            <p:spPr bwMode="auto">
              <a:xfrm>
                <a:off x="1567" y="1807"/>
                <a:ext cx="17" cy="1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" name="Freeform 1124"/>
              <p:cNvSpPr>
                <a:spLocks/>
              </p:cNvSpPr>
              <p:nvPr/>
            </p:nvSpPr>
            <p:spPr bwMode="auto">
              <a:xfrm>
                <a:off x="1552" y="1799"/>
                <a:ext cx="77" cy="74"/>
              </a:xfrm>
              <a:custGeom>
                <a:avLst/>
                <a:gdLst>
                  <a:gd name="T0" fmla="*/ 0 w 31"/>
                  <a:gd name="T1" fmla="*/ 132 h 28"/>
                  <a:gd name="T2" fmla="*/ 75 w 31"/>
                  <a:gd name="T3" fmla="*/ 167 h 28"/>
                  <a:gd name="T4" fmla="*/ 174 w 31"/>
                  <a:gd name="T5" fmla="*/ 56 h 28"/>
                  <a:gd name="T6" fmla="*/ 161 w 31"/>
                  <a:gd name="T7" fmla="*/ 0 h 28"/>
                  <a:gd name="T8" fmla="*/ 191 w 31"/>
                  <a:gd name="T9" fmla="*/ 85 h 28"/>
                  <a:gd name="T10" fmla="*/ 92 w 31"/>
                  <a:gd name="T11" fmla="*/ 196 h 28"/>
                  <a:gd name="T12" fmla="*/ 0 w 31"/>
                  <a:gd name="T13" fmla="*/ 132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6" y="24"/>
                      <a:pt x="8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5"/>
                      <a:pt x="27" y="2"/>
                      <a:pt x="26" y="0"/>
                    </a:cubicBezTo>
                    <a:cubicBezTo>
                      <a:pt x="29" y="3"/>
                      <a:pt x="31" y="7"/>
                      <a:pt x="31" y="12"/>
                    </a:cubicBezTo>
                    <a:cubicBezTo>
                      <a:pt x="31" y="21"/>
                      <a:pt x="24" y="28"/>
                      <a:pt x="15" y="28"/>
                    </a:cubicBezTo>
                    <a:cubicBezTo>
                      <a:pt x="9" y="28"/>
                      <a:pt x="3" y="25"/>
                      <a:pt x="0" y="19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" name="Oval 1125"/>
              <p:cNvSpPr>
                <a:spLocks noChangeArrowheads="1"/>
              </p:cNvSpPr>
              <p:nvPr/>
            </p:nvSpPr>
            <p:spPr bwMode="auto">
              <a:xfrm>
                <a:off x="1497" y="1697"/>
                <a:ext cx="92" cy="96"/>
              </a:xfrm>
              <a:prstGeom prst="ellipse">
                <a:avLst/>
              </a:prstGeom>
              <a:solidFill>
                <a:srgbClr val="FDF39B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" name="Oval 1126"/>
              <p:cNvSpPr>
                <a:spLocks noChangeArrowheads="1"/>
              </p:cNvSpPr>
              <p:nvPr/>
            </p:nvSpPr>
            <p:spPr bwMode="auto">
              <a:xfrm>
                <a:off x="1509" y="1711"/>
                <a:ext cx="50" cy="53"/>
              </a:xfrm>
              <a:prstGeom prst="ellipse">
                <a:avLst/>
              </a:pr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" name="Oval 1127"/>
              <p:cNvSpPr>
                <a:spLocks noChangeArrowheads="1"/>
              </p:cNvSpPr>
              <p:nvPr/>
            </p:nvSpPr>
            <p:spPr bwMode="auto">
              <a:xfrm>
                <a:off x="1522" y="1721"/>
                <a:ext cx="15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6" name="Freeform 1128"/>
              <p:cNvSpPr>
                <a:spLocks/>
              </p:cNvSpPr>
              <p:nvPr/>
            </p:nvSpPr>
            <p:spPr bwMode="auto">
              <a:xfrm>
                <a:off x="1507" y="1713"/>
                <a:ext cx="77" cy="75"/>
              </a:xfrm>
              <a:custGeom>
                <a:avLst/>
                <a:gdLst>
                  <a:gd name="T0" fmla="*/ 0 w 31"/>
                  <a:gd name="T1" fmla="*/ 137 h 28"/>
                  <a:gd name="T2" fmla="*/ 75 w 31"/>
                  <a:gd name="T3" fmla="*/ 171 h 28"/>
                  <a:gd name="T4" fmla="*/ 174 w 31"/>
                  <a:gd name="T5" fmla="*/ 56 h 28"/>
                  <a:gd name="T6" fmla="*/ 161 w 31"/>
                  <a:gd name="T7" fmla="*/ 0 h 28"/>
                  <a:gd name="T8" fmla="*/ 191 w 31"/>
                  <a:gd name="T9" fmla="*/ 86 h 28"/>
                  <a:gd name="T10" fmla="*/ 92 w 31"/>
                  <a:gd name="T11" fmla="*/ 201 h 28"/>
                  <a:gd name="T12" fmla="*/ 0 w 31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6" y="24"/>
                      <a:pt x="8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5"/>
                      <a:pt x="27" y="2"/>
                      <a:pt x="26" y="0"/>
                    </a:cubicBezTo>
                    <a:cubicBezTo>
                      <a:pt x="29" y="3"/>
                      <a:pt x="31" y="7"/>
                      <a:pt x="31" y="12"/>
                    </a:cubicBezTo>
                    <a:cubicBezTo>
                      <a:pt x="31" y="21"/>
                      <a:pt x="24" y="28"/>
                      <a:pt x="15" y="28"/>
                    </a:cubicBezTo>
                    <a:cubicBezTo>
                      <a:pt x="8" y="28"/>
                      <a:pt x="3" y="24"/>
                      <a:pt x="0" y="19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7" name="Oval 1129"/>
              <p:cNvSpPr>
                <a:spLocks noChangeArrowheads="1"/>
              </p:cNvSpPr>
              <p:nvPr/>
            </p:nvSpPr>
            <p:spPr bwMode="auto">
              <a:xfrm>
                <a:off x="1437" y="1623"/>
                <a:ext cx="90" cy="98"/>
              </a:xfrm>
              <a:prstGeom prst="ellipse">
                <a:avLst/>
              </a:prstGeom>
              <a:solidFill>
                <a:srgbClr val="FDF39B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" name="Oval 1130"/>
              <p:cNvSpPr>
                <a:spLocks noChangeArrowheads="1"/>
              </p:cNvSpPr>
              <p:nvPr/>
            </p:nvSpPr>
            <p:spPr bwMode="auto">
              <a:xfrm>
                <a:off x="1449" y="1639"/>
                <a:ext cx="48" cy="53"/>
              </a:xfrm>
              <a:prstGeom prst="ellipse">
                <a:avLst/>
              </a:pr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" name="Oval 1131"/>
              <p:cNvSpPr>
                <a:spLocks noChangeArrowheads="1"/>
              </p:cNvSpPr>
              <p:nvPr/>
            </p:nvSpPr>
            <p:spPr bwMode="auto">
              <a:xfrm>
                <a:off x="1459" y="1649"/>
                <a:ext cx="18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0" name="Freeform 1132"/>
              <p:cNvSpPr>
                <a:spLocks/>
              </p:cNvSpPr>
              <p:nvPr/>
            </p:nvSpPr>
            <p:spPr bwMode="auto">
              <a:xfrm>
                <a:off x="1444" y="1641"/>
                <a:ext cx="78" cy="75"/>
              </a:xfrm>
              <a:custGeom>
                <a:avLst/>
                <a:gdLst>
                  <a:gd name="T0" fmla="*/ 0 w 31"/>
                  <a:gd name="T1" fmla="*/ 137 h 28"/>
                  <a:gd name="T2" fmla="*/ 75 w 31"/>
                  <a:gd name="T3" fmla="*/ 171 h 28"/>
                  <a:gd name="T4" fmla="*/ 176 w 31"/>
                  <a:gd name="T5" fmla="*/ 51 h 28"/>
                  <a:gd name="T6" fmla="*/ 164 w 31"/>
                  <a:gd name="T7" fmla="*/ 0 h 28"/>
                  <a:gd name="T8" fmla="*/ 196 w 31"/>
                  <a:gd name="T9" fmla="*/ 86 h 28"/>
                  <a:gd name="T10" fmla="*/ 96 w 31"/>
                  <a:gd name="T11" fmla="*/ 201 h 28"/>
                  <a:gd name="T12" fmla="*/ 0 w 31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6" y="24"/>
                      <a:pt x="8" y="24"/>
                      <a:pt x="12" y="24"/>
                    </a:cubicBezTo>
                    <a:cubicBezTo>
                      <a:pt x="23" y="24"/>
                      <a:pt x="28" y="16"/>
                      <a:pt x="28" y="7"/>
                    </a:cubicBezTo>
                    <a:cubicBezTo>
                      <a:pt x="28" y="5"/>
                      <a:pt x="27" y="2"/>
                      <a:pt x="26" y="0"/>
                    </a:cubicBezTo>
                    <a:cubicBezTo>
                      <a:pt x="29" y="2"/>
                      <a:pt x="31" y="7"/>
                      <a:pt x="31" y="12"/>
                    </a:cubicBezTo>
                    <a:cubicBezTo>
                      <a:pt x="31" y="21"/>
                      <a:pt x="24" y="28"/>
                      <a:pt x="15" y="28"/>
                    </a:cubicBezTo>
                    <a:cubicBezTo>
                      <a:pt x="9" y="28"/>
                      <a:pt x="3" y="24"/>
                      <a:pt x="0" y="19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1" name="Oval 1133"/>
              <p:cNvSpPr>
                <a:spLocks noChangeArrowheads="1"/>
              </p:cNvSpPr>
              <p:nvPr/>
            </p:nvSpPr>
            <p:spPr bwMode="auto">
              <a:xfrm>
                <a:off x="1377" y="1551"/>
                <a:ext cx="92" cy="96"/>
              </a:xfrm>
              <a:prstGeom prst="ellipse">
                <a:avLst/>
              </a:prstGeom>
              <a:solidFill>
                <a:srgbClr val="FDF39B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2" name="Oval 1134"/>
              <p:cNvSpPr>
                <a:spLocks noChangeArrowheads="1"/>
              </p:cNvSpPr>
              <p:nvPr/>
            </p:nvSpPr>
            <p:spPr bwMode="auto">
              <a:xfrm>
                <a:off x="1397" y="1561"/>
                <a:ext cx="47" cy="54"/>
              </a:xfrm>
              <a:prstGeom prst="ellipse">
                <a:avLst/>
              </a:pr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3" name="Oval 1135"/>
              <p:cNvSpPr>
                <a:spLocks noChangeArrowheads="1"/>
              </p:cNvSpPr>
              <p:nvPr/>
            </p:nvSpPr>
            <p:spPr bwMode="auto">
              <a:xfrm>
                <a:off x="1407" y="1572"/>
                <a:ext cx="17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4" name="Freeform 1136"/>
              <p:cNvSpPr>
                <a:spLocks/>
              </p:cNvSpPr>
              <p:nvPr/>
            </p:nvSpPr>
            <p:spPr bwMode="auto">
              <a:xfrm>
                <a:off x="1387" y="1567"/>
                <a:ext cx="77" cy="74"/>
              </a:xfrm>
              <a:custGeom>
                <a:avLst/>
                <a:gdLst>
                  <a:gd name="T0" fmla="*/ 0 w 31"/>
                  <a:gd name="T1" fmla="*/ 132 h 28"/>
                  <a:gd name="T2" fmla="*/ 75 w 31"/>
                  <a:gd name="T3" fmla="*/ 167 h 28"/>
                  <a:gd name="T4" fmla="*/ 174 w 31"/>
                  <a:gd name="T5" fmla="*/ 56 h 28"/>
                  <a:gd name="T6" fmla="*/ 154 w 31"/>
                  <a:gd name="T7" fmla="*/ 0 h 28"/>
                  <a:gd name="T8" fmla="*/ 191 w 31"/>
                  <a:gd name="T9" fmla="*/ 85 h 28"/>
                  <a:gd name="T10" fmla="*/ 92 w 31"/>
                  <a:gd name="T11" fmla="*/ 196 h 28"/>
                  <a:gd name="T12" fmla="*/ 0 w 31"/>
                  <a:gd name="T13" fmla="*/ 132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6" y="24"/>
                      <a:pt x="8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5"/>
                      <a:pt x="26" y="2"/>
                      <a:pt x="25" y="0"/>
                    </a:cubicBezTo>
                    <a:cubicBezTo>
                      <a:pt x="29" y="3"/>
                      <a:pt x="31" y="7"/>
                      <a:pt x="31" y="12"/>
                    </a:cubicBezTo>
                    <a:cubicBezTo>
                      <a:pt x="31" y="21"/>
                      <a:pt x="24" y="28"/>
                      <a:pt x="15" y="28"/>
                    </a:cubicBezTo>
                    <a:cubicBezTo>
                      <a:pt x="8" y="28"/>
                      <a:pt x="3" y="25"/>
                      <a:pt x="0" y="19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5" name="Oval 1137"/>
              <p:cNvSpPr>
                <a:spLocks noChangeArrowheads="1"/>
              </p:cNvSpPr>
              <p:nvPr/>
            </p:nvSpPr>
            <p:spPr bwMode="auto">
              <a:xfrm>
                <a:off x="1317" y="1473"/>
                <a:ext cx="92" cy="96"/>
              </a:xfrm>
              <a:prstGeom prst="ellipse">
                <a:avLst/>
              </a:prstGeom>
              <a:solidFill>
                <a:srgbClr val="FDF39B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6" name="Oval 1138"/>
              <p:cNvSpPr>
                <a:spLocks noChangeArrowheads="1"/>
              </p:cNvSpPr>
              <p:nvPr/>
            </p:nvSpPr>
            <p:spPr bwMode="auto">
              <a:xfrm>
                <a:off x="1329" y="1489"/>
                <a:ext cx="50" cy="51"/>
              </a:xfrm>
              <a:prstGeom prst="ellipse">
                <a:avLst/>
              </a:pr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7" name="Oval 1139"/>
              <p:cNvSpPr>
                <a:spLocks noChangeArrowheads="1"/>
              </p:cNvSpPr>
              <p:nvPr/>
            </p:nvSpPr>
            <p:spPr bwMode="auto">
              <a:xfrm>
                <a:off x="1342" y="1497"/>
                <a:ext cx="15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" name="Freeform 1140"/>
              <p:cNvSpPr>
                <a:spLocks/>
              </p:cNvSpPr>
              <p:nvPr/>
            </p:nvSpPr>
            <p:spPr bwMode="auto">
              <a:xfrm>
                <a:off x="1327" y="1489"/>
                <a:ext cx="77" cy="75"/>
              </a:xfrm>
              <a:custGeom>
                <a:avLst/>
                <a:gdLst>
                  <a:gd name="T0" fmla="*/ 0 w 31"/>
                  <a:gd name="T1" fmla="*/ 137 h 28"/>
                  <a:gd name="T2" fmla="*/ 75 w 31"/>
                  <a:gd name="T3" fmla="*/ 171 h 28"/>
                  <a:gd name="T4" fmla="*/ 174 w 31"/>
                  <a:gd name="T5" fmla="*/ 56 h 28"/>
                  <a:gd name="T6" fmla="*/ 154 w 31"/>
                  <a:gd name="T7" fmla="*/ 0 h 28"/>
                  <a:gd name="T8" fmla="*/ 191 w 31"/>
                  <a:gd name="T9" fmla="*/ 86 h 28"/>
                  <a:gd name="T10" fmla="*/ 92 w 31"/>
                  <a:gd name="T11" fmla="*/ 201 h 28"/>
                  <a:gd name="T12" fmla="*/ 0 w 31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6" y="24"/>
                      <a:pt x="8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5"/>
                      <a:pt x="27" y="2"/>
                      <a:pt x="25" y="0"/>
                    </a:cubicBezTo>
                    <a:cubicBezTo>
                      <a:pt x="29" y="3"/>
                      <a:pt x="31" y="7"/>
                      <a:pt x="31" y="12"/>
                    </a:cubicBezTo>
                    <a:cubicBezTo>
                      <a:pt x="31" y="21"/>
                      <a:pt x="24" y="28"/>
                      <a:pt x="15" y="28"/>
                    </a:cubicBezTo>
                    <a:cubicBezTo>
                      <a:pt x="8" y="28"/>
                      <a:pt x="3" y="25"/>
                      <a:pt x="0" y="19"/>
                    </a:cubicBezTo>
                    <a:close/>
                  </a:path>
                </a:pathLst>
              </a:custGeom>
              <a:solidFill>
                <a:srgbClr val="E6E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" name="Oval 1141"/>
              <p:cNvSpPr>
                <a:spLocks noChangeArrowheads="1"/>
              </p:cNvSpPr>
              <p:nvPr/>
            </p:nvSpPr>
            <p:spPr bwMode="auto">
              <a:xfrm>
                <a:off x="957" y="2004"/>
                <a:ext cx="92" cy="96"/>
              </a:xfrm>
              <a:prstGeom prst="ellipse">
                <a:avLst/>
              </a:prstGeom>
              <a:solidFill>
                <a:srgbClr val="D4CF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" name="Oval 1142"/>
              <p:cNvSpPr>
                <a:spLocks noChangeArrowheads="1"/>
              </p:cNvSpPr>
              <p:nvPr/>
            </p:nvSpPr>
            <p:spPr bwMode="auto">
              <a:xfrm>
                <a:off x="969" y="2017"/>
                <a:ext cx="50" cy="54"/>
              </a:xfrm>
              <a:prstGeom prst="ellipse">
                <a:avLst/>
              </a:prstGeom>
              <a:solidFill>
                <a:srgbClr val="DDD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" name="Oval 1143"/>
              <p:cNvSpPr>
                <a:spLocks noChangeArrowheads="1"/>
              </p:cNvSpPr>
              <p:nvPr/>
            </p:nvSpPr>
            <p:spPr bwMode="auto">
              <a:xfrm>
                <a:off x="979" y="2028"/>
                <a:ext cx="18" cy="19"/>
              </a:xfrm>
              <a:prstGeom prst="ellipse">
                <a:avLst/>
              </a:pr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2" name="Freeform 1144"/>
              <p:cNvSpPr>
                <a:spLocks/>
              </p:cNvSpPr>
              <p:nvPr/>
            </p:nvSpPr>
            <p:spPr bwMode="auto">
              <a:xfrm>
                <a:off x="967" y="2020"/>
                <a:ext cx="77" cy="75"/>
              </a:xfrm>
              <a:custGeom>
                <a:avLst/>
                <a:gdLst>
                  <a:gd name="T0" fmla="*/ 0 w 31"/>
                  <a:gd name="T1" fmla="*/ 137 h 28"/>
                  <a:gd name="T2" fmla="*/ 75 w 31"/>
                  <a:gd name="T3" fmla="*/ 171 h 28"/>
                  <a:gd name="T4" fmla="*/ 174 w 31"/>
                  <a:gd name="T5" fmla="*/ 56 h 28"/>
                  <a:gd name="T6" fmla="*/ 154 w 31"/>
                  <a:gd name="T7" fmla="*/ 0 h 28"/>
                  <a:gd name="T8" fmla="*/ 191 w 31"/>
                  <a:gd name="T9" fmla="*/ 86 h 28"/>
                  <a:gd name="T10" fmla="*/ 87 w 31"/>
                  <a:gd name="T11" fmla="*/ 201 h 28"/>
                  <a:gd name="T12" fmla="*/ 0 w 31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5" y="24"/>
                      <a:pt x="8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5"/>
                      <a:pt x="26" y="2"/>
                      <a:pt x="25" y="0"/>
                    </a:cubicBezTo>
                    <a:cubicBezTo>
                      <a:pt x="28" y="3"/>
                      <a:pt x="31" y="7"/>
                      <a:pt x="31" y="12"/>
                    </a:cubicBezTo>
                    <a:cubicBezTo>
                      <a:pt x="31" y="21"/>
                      <a:pt x="23" y="28"/>
                      <a:pt x="14" y="28"/>
                    </a:cubicBezTo>
                    <a:cubicBezTo>
                      <a:pt x="8" y="28"/>
                      <a:pt x="3" y="25"/>
                      <a:pt x="0" y="19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3" name="Oval 1145"/>
              <p:cNvSpPr>
                <a:spLocks noChangeArrowheads="1"/>
              </p:cNvSpPr>
              <p:nvPr/>
            </p:nvSpPr>
            <p:spPr bwMode="auto">
              <a:xfrm>
                <a:off x="1012" y="2084"/>
                <a:ext cx="90" cy="96"/>
              </a:xfrm>
              <a:prstGeom prst="ellipse">
                <a:avLst/>
              </a:prstGeom>
              <a:solidFill>
                <a:srgbClr val="D4CF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4" name="Oval 1146"/>
              <p:cNvSpPr>
                <a:spLocks noChangeArrowheads="1"/>
              </p:cNvSpPr>
              <p:nvPr/>
            </p:nvSpPr>
            <p:spPr bwMode="auto">
              <a:xfrm>
                <a:off x="1024" y="2097"/>
                <a:ext cx="48" cy="54"/>
              </a:xfrm>
              <a:prstGeom prst="ellipse">
                <a:avLst/>
              </a:prstGeom>
              <a:solidFill>
                <a:srgbClr val="DDD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5" name="Oval 1147"/>
              <p:cNvSpPr>
                <a:spLocks noChangeArrowheads="1"/>
              </p:cNvSpPr>
              <p:nvPr/>
            </p:nvSpPr>
            <p:spPr bwMode="auto">
              <a:xfrm>
                <a:off x="1034" y="2108"/>
                <a:ext cx="18" cy="19"/>
              </a:xfrm>
              <a:prstGeom prst="ellipse">
                <a:avLst/>
              </a:pr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6" name="Freeform 1148"/>
              <p:cNvSpPr>
                <a:spLocks/>
              </p:cNvSpPr>
              <p:nvPr/>
            </p:nvSpPr>
            <p:spPr bwMode="auto">
              <a:xfrm>
                <a:off x="1022" y="2100"/>
                <a:ext cx="75" cy="75"/>
              </a:xfrm>
              <a:custGeom>
                <a:avLst/>
                <a:gdLst>
                  <a:gd name="T0" fmla="*/ 0 w 30"/>
                  <a:gd name="T1" fmla="*/ 137 h 28"/>
                  <a:gd name="T2" fmla="*/ 70 w 30"/>
                  <a:gd name="T3" fmla="*/ 171 h 28"/>
                  <a:gd name="T4" fmla="*/ 175 w 30"/>
                  <a:gd name="T5" fmla="*/ 56 h 28"/>
                  <a:gd name="T6" fmla="*/ 158 w 30"/>
                  <a:gd name="T7" fmla="*/ 0 h 28"/>
                  <a:gd name="T8" fmla="*/ 188 w 30"/>
                  <a:gd name="T9" fmla="*/ 86 h 28"/>
                  <a:gd name="T10" fmla="*/ 88 w 30"/>
                  <a:gd name="T11" fmla="*/ 201 h 28"/>
                  <a:gd name="T12" fmla="*/ 0 w 30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0" y="19"/>
                    </a:moveTo>
                    <a:cubicBezTo>
                      <a:pt x="5" y="24"/>
                      <a:pt x="7" y="24"/>
                      <a:pt x="11" y="24"/>
                    </a:cubicBezTo>
                    <a:cubicBezTo>
                      <a:pt x="22" y="24"/>
                      <a:pt x="28" y="17"/>
                      <a:pt x="28" y="8"/>
                    </a:cubicBezTo>
                    <a:cubicBezTo>
                      <a:pt x="28" y="5"/>
                      <a:pt x="26" y="2"/>
                      <a:pt x="25" y="0"/>
                    </a:cubicBezTo>
                    <a:cubicBezTo>
                      <a:pt x="28" y="3"/>
                      <a:pt x="30" y="7"/>
                      <a:pt x="30" y="12"/>
                    </a:cubicBezTo>
                    <a:cubicBezTo>
                      <a:pt x="30" y="21"/>
                      <a:pt x="23" y="28"/>
                      <a:pt x="14" y="28"/>
                    </a:cubicBezTo>
                    <a:cubicBezTo>
                      <a:pt x="8" y="28"/>
                      <a:pt x="2" y="25"/>
                      <a:pt x="0" y="19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7" name="Oval 1149"/>
              <p:cNvSpPr>
                <a:spLocks noChangeArrowheads="1"/>
              </p:cNvSpPr>
              <p:nvPr/>
            </p:nvSpPr>
            <p:spPr bwMode="auto">
              <a:xfrm>
                <a:off x="1057" y="2169"/>
                <a:ext cx="90" cy="96"/>
              </a:xfrm>
              <a:prstGeom prst="ellipse">
                <a:avLst/>
              </a:prstGeom>
              <a:solidFill>
                <a:srgbClr val="D4CF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" name="Oval 1150"/>
              <p:cNvSpPr>
                <a:spLocks noChangeArrowheads="1"/>
              </p:cNvSpPr>
              <p:nvPr/>
            </p:nvSpPr>
            <p:spPr bwMode="auto">
              <a:xfrm>
                <a:off x="1069" y="2185"/>
                <a:ext cx="50" cy="51"/>
              </a:xfrm>
              <a:prstGeom prst="ellipse">
                <a:avLst/>
              </a:prstGeom>
              <a:solidFill>
                <a:srgbClr val="DDD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" name="Oval 1151"/>
              <p:cNvSpPr>
                <a:spLocks noChangeArrowheads="1"/>
              </p:cNvSpPr>
              <p:nvPr/>
            </p:nvSpPr>
            <p:spPr bwMode="auto">
              <a:xfrm>
                <a:off x="1079" y="2193"/>
                <a:ext cx="18" cy="19"/>
              </a:xfrm>
              <a:prstGeom prst="ellipse">
                <a:avLst/>
              </a:pr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" name="Freeform 1152"/>
              <p:cNvSpPr>
                <a:spLocks/>
              </p:cNvSpPr>
              <p:nvPr/>
            </p:nvSpPr>
            <p:spPr bwMode="auto">
              <a:xfrm>
                <a:off x="1067" y="2185"/>
                <a:ext cx="77" cy="78"/>
              </a:xfrm>
              <a:custGeom>
                <a:avLst/>
                <a:gdLst>
                  <a:gd name="T0" fmla="*/ 0 w 31"/>
                  <a:gd name="T1" fmla="*/ 137 h 29"/>
                  <a:gd name="T2" fmla="*/ 75 w 31"/>
                  <a:gd name="T3" fmla="*/ 175 h 29"/>
                  <a:gd name="T4" fmla="*/ 174 w 31"/>
                  <a:gd name="T5" fmla="*/ 59 h 29"/>
                  <a:gd name="T6" fmla="*/ 154 w 31"/>
                  <a:gd name="T7" fmla="*/ 0 h 29"/>
                  <a:gd name="T8" fmla="*/ 191 w 31"/>
                  <a:gd name="T9" fmla="*/ 86 h 29"/>
                  <a:gd name="T10" fmla="*/ 87 w 31"/>
                  <a:gd name="T11" fmla="*/ 210 h 29"/>
                  <a:gd name="T12" fmla="*/ 0 w 31"/>
                  <a:gd name="T13" fmla="*/ 137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9">
                    <a:moveTo>
                      <a:pt x="0" y="19"/>
                    </a:moveTo>
                    <a:cubicBezTo>
                      <a:pt x="5" y="24"/>
                      <a:pt x="7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6"/>
                      <a:pt x="26" y="2"/>
                      <a:pt x="25" y="0"/>
                    </a:cubicBezTo>
                    <a:cubicBezTo>
                      <a:pt x="28" y="3"/>
                      <a:pt x="31" y="7"/>
                      <a:pt x="31" y="12"/>
                    </a:cubicBezTo>
                    <a:cubicBezTo>
                      <a:pt x="31" y="21"/>
                      <a:pt x="23" y="29"/>
                      <a:pt x="14" y="29"/>
                    </a:cubicBezTo>
                    <a:cubicBezTo>
                      <a:pt x="8" y="29"/>
                      <a:pt x="2" y="25"/>
                      <a:pt x="0" y="19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1" name="Oval 1153"/>
              <p:cNvSpPr>
                <a:spLocks noChangeArrowheads="1"/>
              </p:cNvSpPr>
              <p:nvPr/>
            </p:nvSpPr>
            <p:spPr bwMode="auto">
              <a:xfrm>
                <a:off x="1119" y="2241"/>
                <a:ext cx="90" cy="99"/>
              </a:xfrm>
              <a:prstGeom prst="ellipse">
                <a:avLst/>
              </a:prstGeom>
              <a:solidFill>
                <a:srgbClr val="D4CF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2" name="Oval 1154"/>
              <p:cNvSpPr>
                <a:spLocks noChangeArrowheads="1"/>
              </p:cNvSpPr>
              <p:nvPr/>
            </p:nvSpPr>
            <p:spPr bwMode="auto">
              <a:xfrm>
                <a:off x="1132" y="2257"/>
                <a:ext cx="47" cy="54"/>
              </a:xfrm>
              <a:prstGeom prst="ellipse">
                <a:avLst/>
              </a:prstGeom>
              <a:solidFill>
                <a:srgbClr val="DDD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3" name="Oval 1155"/>
              <p:cNvSpPr>
                <a:spLocks noChangeArrowheads="1"/>
              </p:cNvSpPr>
              <p:nvPr/>
            </p:nvSpPr>
            <p:spPr bwMode="auto">
              <a:xfrm>
                <a:off x="1142" y="2268"/>
                <a:ext cx="17" cy="16"/>
              </a:xfrm>
              <a:prstGeom prst="ellipse">
                <a:avLst/>
              </a:pr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4" name="Freeform 1156"/>
              <p:cNvSpPr>
                <a:spLocks/>
              </p:cNvSpPr>
              <p:nvPr/>
            </p:nvSpPr>
            <p:spPr bwMode="auto">
              <a:xfrm>
                <a:off x="1129" y="2257"/>
                <a:ext cx="75" cy="78"/>
              </a:xfrm>
              <a:custGeom>
                <a:avLst/>
                <a:gdLst>
                  <a:gd name="T0" fmla="*/ 0 w 30"/>
                  <a:gd name="T1" fmla="*/ 145 h 29"/>
                  <a:gd name="T2" fmla="*/ 70 w 30"/>
                  <a:gd name="T3" fmla="*/ 180 h 29"/>
                  <a:gd name="T4" fmla="*/ 175 w 30"/>
                  <a:gd name="T5" fmla="*/ 59 h 29"/>
                  <a:gd name="T6" fmla="*/ 158 w 30"/>
                  <a:gd name="T7" fmla="*/ 0 h 29"/>
                  <a:gd name="T8" fmla="*/ 188 w 30"/>
                  <a:gd name="T9" fmla="*/ 94 h 29"/>
                  <a:gd name="T10" fmla="*/ 88 w 30"/>
                  <a:gd name="T11" fmla="*/ 210 h 29"/>
                  <a:gd name="T12" fmla="*/ 0 w 30"/>
                  <a:gd name="T13" fmla="*/ 145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29">
                    <a:moveTo>
                      <a:pt x="0" y="20"/>
                    </a:moveTo>
                    <a:cubicBezTo>
                      <a:pt x="5" y="24"/>
                      <a:pt x="7" y="25"/>
                      <a:pt x="11" y="25"/>
                    </a:cubicBezTo>
                    <a:cubicBezTo>
                      <a:pt x="22" y="25"/>
                      <a:pt x="28" y="17"/>
                      <a:pt x="28" y="8"/>
                    </a:cubicBezTo>
                    <a:cubicBezTo>
                      <a:pt x="28" y="6"/>
                      <a:pt x="26" y="3"/>
                      <a:pt x="25" y="0"/>
                    </a:cubicBezTo>
                    <a:cubicBezTo>
                      <a:pt x="28" y="3"/>
                      <a:pt x="30" y="8"/>
                      <a:pt x="30" y="13"/>
                    </a:cubicBezTo>
                    <a:cubicBezTo>
                      <a:pt x="30" y="22"/>
                      <a:pt x="23" y="29"/>
                      <a:pt x="14" y="29"/>
                    </a:cubicBezTo>
                    <a:cubicBezTo>
                      <a:pt x="8" y="29"/>
                      <a:pt x="2" y="25"/>
                      <a:pt x="0" y="20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5" name="Oval 1157"/>
              <p:cNvSpPr>
                <a:spLocks noChangeArrowheads="1"/>
              </p:cNvSpPr>
              <p:nvPr/>
            </p:nvSpPr>
            <p:spPr bwMode="auto">
              <a:xfrm>
                <a:off x="1177" y="2316"/>
                <a:ext cx="92" cy="96"/>
              </a:xfrm>
              <a:prstGeom prst="ellipse">
                <a:avLst/>
              </a:prstGeom>
              <a:solidFill>
                <a:srgbClr val="D4CF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6" name="Oval 1158"/>
              <p:cNvSpPr>
                <a:spLocks noChangeArrowheads="1"/>
              </p:cNvSpPr>
              <p:nvPr/>
            </p:nvSpPr>
            <p:spPr bwMode="auto">
              <a:xfrm>
                <a:off x="1199" y="2340"/>
                <a:ext cx="18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7" name="Freeform 1159"/>
              <p:cNvSpPr>
                <a:spLocks/>
              </p:cNvSpPr>
              <p:nvPr/>
            </p:nvSpPr>
            <p:spPr bwMode="auto">
              <a:xfrm>
                <a:off x="1187" y="2332"/>
                <a:ext cx="77" cy="75"/>
              </a:xfrm>
              <a:custGeom>
                <a:avLst/>
                <a:gdLst>
                  <a:gd name="T0" fmla="*/ 0 w 31"/>
                  <a:gd name="T1" fmla="*/ 137 h 28"/>
                  <a:gd name="T2" fmla="*/ 75 w 31"/>
                  <a:gd name="T3" fmla="*/ 171 h 28"/>
                  <a:gd name="T4" fmla="*/ 174 w 31"/>
                  <a:gd name="T5" fmla="*/ 56 h 28"/>
                  <a:gd name="T6" fmla="*/ 154 w 31"/>
                  <a:gd name="T7" fmla="*/ 0 h 28"/>
                  <a:gd name="T8" fmla="*/ 191 w 31"/>
                  <a:gd name="T9" fmla="*/ 86 h 28"/>
                  <a:gd name="T10" fmla="*/ 87 w 31"/>
                  <a:gd name="T11" fmla="*/ 201 h 28"/>
                  <a:gd name="T12" fmla="*/ 0 w 31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5" y="24"/>
                      <a:pt x="8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5"/>
                      <a:pt x="26" y="2"/>
                      <a:pt x="25" y="0"/>
                    </a:cubicBezTo>
                    <a:cubicBezTo>
                      <a:pt x="29" y="3"/>
                      <a:pt x="31" y="7"/>
                      <a:pt x="31" y="12"/>
                    </a:cubicBezTo>
                    <a:cubicBezTo>
                      <a:pt x="31" y="21"/>
                      <a:pt x="23" y="28"/>
                      <a:pt x="14" y="28"/>
                    </a:cubicBezTo>
                    <a:cubicBezTo>
                      <a:pt x="8" y="28"/>
                      <a:pt x="3" y="25"/>
                      <a:pt x="0" y="19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8" name="Oval 1160"/>
              <p:cNvSpPr>
                <a:spLocks noChangeArrowheads="1"/>
              </p:cNvSpPr>
              <p:nvPr/>
            </p:nvSpPr>
            <p:spPr bwMode="auto">
              <a:xfrm>
                <a:off x="1237" y="2393"/>
                <a:ext cx="92" cy="96"/>
              </a:xfrm>
              <a:prstGeom prst="ellipse">
                <a:avLst/>
              </a:prstGeom>
              <a:solidFill>
                <a:srgbClr val="D4CF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" name="Oval 1161"/>
              <p:cNvSpPr>
                <a:spLocks noChangeArrowheads="1"/>
              </p:cNvSpPr>
              <p:nvPr/>
            </p:nvSpPr>
            <p:spPr bwMode="auto">
              <a:xfrm>
                <a:off x="1249" y="2407"/>
                <a:ext cx="50" cy="53"/>
              </a:xfrm>
              <a:prstGeom prst="ellipse">
                <a:avLst/>
              </a:pr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" name="Oval 1162"/>
              <p:cNvSpPr>
                <a:spLocks noChangeArrowheads="1"/>
              </p:cNvSpPr>
              <p:nvPr/>
            </p:nvSpPr>
            <p:spPr bwMode="auto">
              <a:xfrm>
                <a:off x="1259" y="2417"/>
                <a:ext cx="18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" name="Freeform 1163"/>
              <p:cNvSpPr>
                <a:spLocks/>
              </p:cNvSpPr>
              <p:nvPr/>
            </p:nvSpPr>
            <p:spPr bwMode="auto">
              <a:xfrm>
                <a:off x="1247" y="2409"/>
                <a:ext cx="77" cy="75"/>
              </a:xfrm>
              <a:custGeom>
                <a:avLst/>
                <a:gdLst>
                  <a:gd name="T0" fmla="*/ 0 w 31"/>
                  <a:gd name="T1" fmla="*/ 137 h 28"/>
                  <a:gd name="T2" fmla="*/ 75 w 31"/>
                  <a:gd name="T3" fmla="*/ 171 h 28"/>
                  <a:gd name="T4" fmla="*/ 174 w 31"/>
                  <a:gd name="T5" fmla="*/ 56 h 28"/>
                  <a:gd name="T6" fmla="*/ 154 w 31"/>
                  <a:gd name="T7" fmla="*/ 0 h 28"/>
                  <a:gd name="T8" fmla="*/ 191 w 31"/>
                  <a:gd name="T9" fmla="*/ 86 h 28"/>
                  <a:gd name="T10" fmla="*/ 87 w 31"/>
                  <a:gd name="T11" fmla="*/ 201 h 28"/>
                  <a:gd name="T12" fmla="*/ 0 w 31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5" y="24"/>
                      <a:pt x="8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5"/>
                      <a:pt x="26" y="2"/>
                      <a:pt x="25" y="0"/>
                    </a:cubicBezTo>
                    <a:cubicBezTo>
                      <a:pt x="28" y="3"/>
                      <a:pt x="31" y="7"/>
                      <a:pt x="31" y="12"/>
                    </a:cubicBezTo>
                    <a:cubicBezTo>
                      <a:pt x="31" y="21"/>
                      <a:pt x="23" y="28"/>
                      <a:pt x="14" y="28"/>
                    </a:cubicBezTo>
                    <a:cubicBezTo>
                      <a:pt x="8" y="28"/>
                      <a:pt x="2" y="24"/>
                      <a:pt x="0" y="19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" name="Oval 1164"/>
              <p:cNvSpPr>
                <a:spLocks noChangeArrowheads="1"/>
              </p:cNvSpPr>
              <p:nvPr/>
            </p:nvSpPr>
            <p:spPr bwMode="auto">
              <a:xfrm>
                <a:off x="1597" y="2004"/>
                <a:ext cx="92" cy="96"/>
              </a:xfrm>
              <a:prstGeom prst="ellipse">
                <a:avLst/>
              </a:prstGeom>
              <a:solidFill>
                <a:srgbClr val="D4CF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" name="Oval 1165"/>
              <p:cNvSpPr>
                <a:spLocks noChangeArrowheads="1"/>
              </p:cNvSpPr>
              <p:nvPr/>
            </p:nvSpPr>
            <p:spPr bwMode="auto">
              <a:xfrm>
                <a:off x="1614" y="2015"/>
                <a:ext cx="50" cy="53"/>
              </a:xfrm>
              <a:prstGeom prst="ellipse">
                <a:avLst/>
              </a:prstGeom>
              <a:solidFill>
                <a:srgbClr val="DDD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" name="Freeform 1166"/>
              <p:cNvSpPr>
                <a:spLocks/>
              </p:cNvSpPr>
              <p:nvPr/>
            </p:nvSpPr>
            <p:spPr bwMode="auto">
              <a:xfrm>
                <a:off x="1614" y="2015"/>
                <a:ext cx="70" cy="80"/>
              </a:xfrm>
              <a:custGeom>
                <a:avLst/>
                <a:gdLst>
                  <a:gd name="T0" fmla="*/ 120 w 28"/>
                  <a:gd name="T1" fmla="*/ 0 h 30"/>
                  <a:gd name="T2" fmla="*/ 150 w 28"/>
                  <a:gd name="T3" fmla="*/ 77 h 30"/>
                  <a:gd name="T4" fmla="*/ 50 w 28"/>
                  <a:gd name="T5" fmla="*/ 200 h 30"/>
                  <a:gd name="T6" fmla="*/ 0 w 28"/>
                  <a:gd name="T7" fmla="*/ 179 h 30"/>
                  <a:gd name="T8" fmla="*/ 75 w 28"/>
                  <a:gd name="T9" fmla="*/ 213 h 30"/>
                  <a:gd name="T10" fmla="*/ 175 w 28"/>
                  <a:gd name="T11" fmla="*/ 99 h 30"/>
                  <a:gd name="T12" fmla="*/ 120 w 28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0">
                    <a:moveTo>
                      <a:pt x="19" y="0"/>
                    </a:moveTo>
                    <a:cubicBezTo>
                      <a:pt x="24" y="5"/>
                      <a:pt x="24" y="7"/>
                      <a:pt x="24" y="11"/>
                    </a:cubicBezTo>
                    <a:cubicBezTo>
                      <a:pt x="24" y="22"/>
                      <a:pt x="17" y="28"/>
                      <a:pt x="8" y="28"/>
                    </a:cubicBezTo>
                    <a:cubicBezTo>
                      <a:pt x="5" y="28"/>
                      <a:pt x="2" y="26"/>
                      <a:pt x="0" y="25"/>
                    </a:cubicBezTo>
                    <a:cubicBezTo>
                      <a:pt x="3" y="28"/>
                      <a:pt x="7" y="30"/>
                      <a:pt x="12" y="30"/>
                    </a:cubicBezTo>
                    <a:cubicBezTo>
                      <a:pt x="21" y="30"/>
                      <a:pt x="28" y="23"/>
                      <a:pt x="28" y="14"/>
                    </a:cubicBezTo>
                    <a:cubicBezTo>
                      <a:pt x="28" y="8"/>
                      <a:pt x="24" y="2"/>
                      <a:pt x="19" y="0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" name="Oval 1167"/>
              <p:cNvSpPr>
                <a:spLocks noChangeArrowheads="1"/>
              </p:cNvSpPr>
              <p:nvPr/>
            </p:nvSpPr>
            <p:spPr bwMode="auto">
              <a:xfrm>
                <a:off x="1544" y="2084"/>
                <a:ext cx="90" cy="96"/>
              </a:xfrm>
              <a:prstGeom prst="ellipse">
                <a:avLst/>
              </a:prstGeom>
              <a:solidFill>
                <a:srgbClr val="D4CF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" name="Oval 1168"/>
              <p:cNvSpPr>
                <a:spLocks noChangeArrowheads="1"/>
              </p:cNvSpPr>
              <p:nvPr/>
            </p:nvSpPr>
            <p:spPr bwMode="auto">
              <a:xfrm>
                <a:off x="1557" y="2097"/>
                <a:ext cx="50" cy="51"/>
              </a:xfrm>
              <a:prstGeom prst="ellipse">
                <a:avLst/>
              </a:prstGeom>
              <a:solidFill>
                <a:srgbClr val="DDD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" name="Freeform 1169"/>
              <p:cNvSpPr>
                <a:spLocks/>
              </p:cNvSpPr>
              <p:nvPr/>
            </p:nvSpPr>
            <p:spPr bwMode="auto">
              <a:xfrm>
                <a:off x="1559" y="2095"/>
                <a:ext cx="70" cy="80"/>
              </a:xfrm>
              <a:custGeom>
                <a:avLst/>
                <a:gdLst>
                  <a:gd name="T0" fmla="*/ 120 w 28"/>
                  <a:gd name="T1" fmla="*/ 0 h 30"/>
                  <a:gd name="T2" fmla="*/ 150 w 28"/>
                  <a:gd name="T3" fmla="*/ 77 h 30"/>
                  <a:gd name="T4" fmla="*/ 50 w 28"/>
                  <a:gd name="T5" fmla="*/ 192 h 30"/>
                  <a:gd name="T6" fmla="*/ 0 w 28"/>
                  <a:gd name="T7" fmla="*/ 179 h 30"/>
                  <a:gd name="T8" fmla="*/ 75 w 28"/>
                  <a:gd name="T9" fmla="*/ 213 h 30"/>
                  <a:gd name="T10" fmla="*/ 175 w 28"/>
                  <a:gd name="T11" fmla="*/ 99 h 30"/>
                  <a:gd name="T12" fmla="*/ 120 w 28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0">
                    <a:moveTo>
                      <a:pt x="19" y="0"/>
                    </a:moveTo>
                    <a:cubicBezTo>
                      <a:pt x="24" y="5"/>
                      <a:pt x="24" y="7"/>
                      <a:pt x="24" y="11"/>
                    </a:cubicBezTo>
                    <a:cubicBezTo>
                      <a:pt x="24" y="22"/>
                      <a:pt x="17" y="27"/>
                      <a:pt x="8" y="27"/>
                    </a:cubicBezTo>
                    <a:cubicBezTo>
                      <a:pt x="5" y="27"/>
                      <a:pt x="2" y="26"/>
                      <a:pt x="0" y="25"/>
                    </a:cubicBezTo>
                    <a:cubicBezTo>
                      <a:pt x="3" y="28"/>
                      <a:pt x="7" y="30"/>
                      <a:pt x="12" y="30"/>
                    </a:cubicBezTo>
                    <a:cubicBezTo>
                      <a:pt x="21" y="30"/>
                      <a:pt x="28" y="23"/>
                      <a:pt x="28" y="14"/>
                    </a:cubicBezTo>
                    <a:cubicBezTo>
                      <a:pt x="28" y="8"/>
                      <a:pt x="24" y="2"/>
                      <a:pt x="19" y="0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" name="Oval 1170"/>
              <p:cNvSpPr>
                <a:spLocks noChangeArrowheads="1"/>
              </p:cNvSpPr>
              <p:nvPr/>
            </p:nvSpPr>
            <p:spPr bwMode="auto">
              <a:xfrm>
                <a:off x="1497" y="2169"/>
                <a:ext cx="92" cy="96"/>
              </a:xfrm>
              <a:prstGeom prst="ellipse">
                <a:avLst/>
              </a:prstGeom>
              <a:solidFill>
                <a:srgbClr val="D4CF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9" name="Oval 1171"/>
              <p:cNvSpPr>
                <a:spLocks noChangeArrowheads="1"/>
              </p:cNvSpPr>
              <p:nvPr/>
            </p:nvSpPr>
            <p:spPr bwMode="auto">
              <a:xfrm>
                <a:off x="1512" y="2183"/>
                <a:ext cx="50" cy="53"/>
              </a:xfrm>
              <a:prstGeom prst="ellipse">
                <a:avLst/>
              </a:prstGeom>
              <a:solidFill>
                <a:srgbClr val="DDD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0" name="Freeform 1172"/>
              <p:cNvSpPr>
                <a:spLocks/>
              </p:cNvSpPr>
              <p:nvPr/>
            </p:nvSpPr>
            <p:spPr bwMode="auto">
              <a:xfrm>
                <a:off x="1514" y="2180"/>
                <a:ext cx="70" cy="83"/>
              </a:xfrm>
              <a:custGeom>
                <a:avLst/>
                <a:gdLst>
                  <a:gd name="T0" fmla="*/ 120 w 28"/>
                  <a:gd name="T1" fmla="*/ 0 h 31"/>
                  <a:gd name="T2" fmla="*/ 150 w 28"/>
                  <a:gd name="T3" fmla="*/ 86 h 31"/>
                  <a:gd name="T4" fmla="*/ 50 w 28"/>
                  <a:gd name="T5" fmla="*/ 201 h 31"/>
                  <a:gd name="T6" fmla="*/ 0 w 28"/>
                  <a:gd name="T7" fmla="*/ 179 h 31"/>
                  <a:gd name="T8" fmla="*/ 75 w 28"/>
                  <a:gd name="T9" fmla="*/ 222 h 31"/>
                  <a:gd name="T10" fmla="*/ 175 w 28"/>
                  <a:gd name="T11" fmla="*/ 99 h 31"/>
                  <a:gd name="T12" fmla="*/ 120 w 28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9" y="0"/>
                    </a:moveTo>
                    <a:cubicBezTo>
                      <a:pt x="24" y="5"/>
                      <a:pt x="24" y="7"/>
                      <a:pt x="24" y="12"/>
                    </a:cubicBezTo>
                    <a:cubicBezTo>
                      <a:pt x="24" y="22"/>
                      <a:pt x="17" y="28"/>
                      <a:pt x="8" y="28"/>
                    </a:cubicBezTo>
                    <a:cubicBezTo>
                      <a:pt x="5" y="28"/>
                      <a:pt x="2" y="26"/>
                      <a:pt x="0" y="25"/>
                    </a:cubicBezTo>
                    <a:cubicBezTo>
                      <a:pt x="3" y="28"/>
                      <a:pt x="7" y="31"/>
                      <a:pt x="12" y="31"/>
                    </a:cubicBezTo>
                    <a:cubicBezTo>
                      <a:pt x="21" y="31"/>
                      <a:pt x="28" y="23"/>
                      <a:pt x="28" y="14"/>
                    </a:cubicBezTo>
                    <a:cubicBezTo>
                      <a:pt x="28" y="8"/>
                      <a:pt x="24" y="2"/>
                      <a:pt x="19" y="0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" name="Oval 1173"/>
              <p:cNvSpPr>
                <a:spLocks noChangeArrowheads="1"/>
              </p:cNvSpPr>
              <p:nvPr/>
            </p:nvSpPr>
            <p:spPr bwMode="auto">
              <a:xfrm>
                <a:off x="1437" y="2241"/>
                <a:ext cx="90" cy="99"/>
              </a:xfrm>
              <a:prstGeom prst="ellipse">
                <a:avLst/>
              </a:prstGeom>
              <a:solidFill>
                <a:srgbClr val="D4CF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" name="Oval 1174"/>
              <p:cNvSpPr>
                <a:spLocks noChangeArrowheads="1"/>
              </p:cNvSpPr>
              <p:nvPr/>
            </p:nvSpPr>
            <p:spPr bwMode="auto">
              <a:xfrm>
                <a:off x="1449" y="2255"/>
                <a:ext cx="50" cy="53"/>
              </a:xfrm>
              <a:prstGeom prst="ellipse">
                <a:avLst/>
              </a:prstGeom>
              <a:solidFill>
                <a:srgbClr val="DDD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" name="Oval 1175"/>
              <p:cNvSpPr>
                <a:spLocks noChangeArrowheads="1"/>
              </p:cNvSpPr>
              <p:nvPr/>
            </p:nvSpPr>
            <p:spPr bwMode="auto">
              <a:xfrm>
                <a:off x="1459" y="2265"/>
                <a:ext cx="18" cy="19"/>
              </a:xfrm>
              <a:prstGeom prst="ellipse">
                <a:avLst/>
              </a:pr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" name="Freeform 1176"/>
              <p:cNvSpPr>
                <a:spLocks/>
              </p:cNvSpPr>
              <p:nvPr/>
            </p:nvSpPr>
            <p:spPr bwMode="auto">
              <a:xfrm>
                <a:off x="1452" y="2252"/>
                <a:ext cx="70" cy="83"/>
              </a:xfrm>
              <a:custGeom>
                <a:avLst/>
                <a:gdLst>
                  <a:gd name="T0" fmla="*/ 120 w 28"/>
                  <a:gd name="T1" fmla="*/ 0 h 31"/>
                  <a:gd name="T2" fmla="*/ 150 w 28"/>
                  <a:gd name="T3" fmla="*/ 86 h 31"/>
                  <a:gd name="T4" fmla="*/ 50 w 28"/>
                  <a:gd name="T5" fmla="*/ 201 h 31"/>
                  <a:gd name="T6" fmla="*/ 0 w 28"/>
                  <a:gd name="T7" fmla="*/ 179 h 31"/>
                  <a:gd name="T8" fmla="*/ 75 w 28"/>
                  <a:gd name="T9" fmla="*/ 222 h 31"/>
                  <a:gd name="T10" fmla="*/ 175 w 28"/>
                  <a:gd name="T11" fmla="*/ 107 h 31"/>
                  <a:gd name="T12" fmla="*/ 120 w 28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9" y="0"/>
                    </a:moveTo>
                    <a:cubicBezTo>
                      <a:pt x="24" y="5"/>
                      <a:pt x="24" y="8"/>
                      <a:pt x="24" y="12"/>
                    </a:cubicBezTo>
                    <a:cubicBezTo>
                      <a:pt x="24" y="23"/>
                      <a:pt x="17" y="28"/>
                      <a:pt x="8" y="28"/>
                    </a:cubicBezTo>
                    <a:cubicBezTo>
                      <a:pt x="5" y="28"/>
                      <a:pt x="2" y="26"/>
                      <a:pt x="0" y="25"/>
                    </a:cubicBezTo>
                    <a:cubicBezTo>
                      <a:pt x="3" y="29"/>
                      <a:pt x="7" y="31"/>
                      <a:pt x="12" y="31"/>
                    </a:cubicBezTo>
                    <a:cubicBezTo>
                      <a:pt x="21" y="31"/>
                      <a:pt x="28" y="24"/>
                      <a:pt x="28" y="15"/>
                    </a:cubicBezTo>
                    <a:cubicBezTo>
                      <a:pt x="28" y="8"/>
                      <a:pt x="24" y="3"/>
                      <a:pt x="19" y="0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5" name="Oval 1177"/>
              <p:cNvSpPr>
                <a:spLocks noChangeArrowheads="1"/>
              </p:cNvSpPr>
              <p:nvPr/>
            </p:nvSpPr>
            <p:spPr bwMode="auto">
              <a:xfrm>
                <a:off x="1377" y="2316"/>
                <a:ext cx="92" cy="96"/>
              </a:xfrm>
              <a:prstGeom prst="ellipse">
                <a:avLst/>
              </a:prstGeom>
              <a:solidFill>
                <a:srgbClr val="D4CF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6" name="Oval 1178"/>
              <p:cNvSpPr>
                <a:spLocks noChangeArrowheads="1"/>
              </p:cNvSpPr>
              <p:nvPr/>
            </p:nvSpPr>
            <p:spPr bwMode="auto">
              <a:xfrm>
                <a:off x="1399" y="2345"/>
                <a:ext cx="15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7" name="Freeform 1179"/>
              <p:cNvSpPr>
                <a:spLocks/>
              </p:cNvSpPr>
              <p:nvPr/>
            </p:nvSpPr>
            <p:spPr bwMode="auto">
              <a:xfrm>
                <a:off x="1394" y="2327"/>
                <a:ext cx="70" cy="80"/>
              </a:xfrm>
              <a:custGeom>
                <a:avLst/>
                <a:gdLst>
                  <a:gd name="T0" fmla="*/ 120 w 28"/>
                  <a:gd name="T1" fmla="*/ 0 h 30"/>
                  <a:gd name="T2" fmla="*/ 150 w 28"/>
                  <a:gd name="T3" fmla="*/ 77 h 30"/>
                  <a:gd name="T4" fmla="*/ 45 w 28"/>
                  <a:gd name="T5" fmla="*/ 192 h 30"/>
                  <a:gd name="T6" fmla="*/ 0 w 28"/>
                  <a:gd name="T7" fmla="*/ 179 h 30"/>
                  <a:gd name="T8" fmla="*/ 75 w 28"/>
                  <a:gd name="T9" fmla="*/ 213 h 30"/>
                  <a:gd name="T10" fmla="*/ 175 w 28"/>
                  <a:gd name="T11" fmla="*/ 99 h 30"/>
                  <a:gd name="T12" fmla="*/ 120 w 28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0">
                    <a:moveTo>
                      <a:pt x="19" y="0"/>
                    </a:moveTo>
                    <a:cubicBezTo>
                      <a:pt x="24" y="5"/>
                      <a:pt x="24" y="7"/>
                      <a:pt x="24" y="11"/>
                    </a:cubicBezTo>
                    <a:cubicBezTo>
                      <a:pt x="24" y="22"/>
                      <a:pt x="16" y="27"/>
                      <a:pt x="7" y="27"/>
                    </a:cubicBezTo>
                    <a:cubicBezTo>
                      <a:pt x="5" y="27"/>
                      <a:pt x="2" y="26"/>
                      <a:pt x="0" y="25"/>
                    </a:cubicBezTo>
                    <a:cubicBezTo>
                      <a:pt x="3" y="28"/>
                      <a:pt x="7" y="30"/>
                      <a:pt x="12" y="30"/>
                    </a:cubicBezTo>
                    <a:cubicBezTo>
                      <a:pt x="21" y="30"/>
                      <a:pt x="28" y="23"/>
                      <a:pt x="28" y="14"/>
                    </a:cubicBezTo>
                    <a:cubicBezTo>
                      <a:pt x="28" y="8"/>
                      <a:pt x="24" y="2"/>
                      <a:pt x="19" y="0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8" name="Oval 1180"/>
              <p:cNvSpPr>
                <a:spLocks noChangeArrowheads="1"/>
              </p:cNvSpPr>
              <p:nvPr/>
            </p:nvSpPr>
            <p:spPr bwMode="auto">
              <a:xfrm>
                <a:off x="1317" y="2393"/>
                <a:ext cx="92" cy="96"/>
              </a:xfrm>
              <a:prstGeom prst="ellipse">
                <a:avLst/>
              </a:prstGeom>
              <a:solidFill>
                <a:srgbClr val="D4CF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" name="Oval 1181"/>
              <p:cNvSpPr>
                <a:spLocks noChangeArrowheads="1"/>
              </p:cNvSpPr>
              <p:nvPr/>
            </p:nvSpPr>
            <p:spPr bwMode="auto">
              <a:xfrm>
                <a:off x="1332" y="2407"/>
                <a:ext cx="50" cy="50"/>
              </a:xfrm>
              <a:prstGeom prst="ellipse">
                <a:avLst/>
              </a:prstGeom>
              <a:solidFill>
                <a:srgbClr val="FFF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" name="Oval 1182"/>
              <p:cNvSpPr>
                <a:spLocks noChangeArrowheads="1"/>
              </p:cNvSpPr>
              <p:nvPr/>
            </p:nvSpPr>
            <p:spPr bwMode="auto">
              <a:xfrm>
                <a:off x="1342" y="2417"/>
                <a:ext cx="17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" name="Freeform 1183"/>
              <p:cNvSpPr>
                <a:spLocks/>
              </p:cNvSpPr>
              <p:nvPr/>
            </p:nvSpPr>
            <p:spPr bwMode="auto">
              <a:xfrm>
                <a:off x="1334" y="2401"/>
                <a:ext cx="70" cy="83"/>
              </a:xfrm>
              <a:custGeom>
                <a:avLst/>
                <a:gdLst>
                  <a:gd name="T0" fmla="*/ 120 w 28"/>
                  <a:gd name="T1" fmla="*/ 0 h 31"/>
                  <a:gd name="T2" fmla="*/ 150 w 28"/>
                  <a:gd name="T3" fmla="*/ 86 h 31"/>
                  <a:gd name="T4" fmla="*/ 50 w 28"/>
                  <a:gd name="T5" fmla="*/ 201 h 31"/>
                  <a:gd name="T6" fmla="*/ 0 w 28"/>
                  <a:gd name="T7" fmla="*/ 187 h 31"/>
                  <a:gd name="T8" fmla="*/ 75 w 28"/>
                  <a:gd name="T9" fmla="*/ 222 h 31"/>
                  <a:gd name="T10" fmla="*/ 175 w 28"/>
                  <a:gd name="T11" fmla="*/ 107 h 31"/>
                  <a:gd name="T12" fmla="*/ 120 w 28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9" y="0"/>
                    </a:moveTo>
                    <a:cubicBezTo>
                      <a:pt x="24" y="6"/>
                      <a:pt x="24" y="8"/>
                      <a:pt x="24" y="12"/>
                    </a:cubicBezTo>
                    <a:cubicBezTo>
                      <a:pt x="24" y="23"/>
                      <a:pt x="17" y="28"/>
                      <a:pt x="8" y="28"/>
                    </a:cubicBezTo>
                    <a:cubicBezTo>
                      <a:pt x="5" y="28"/>
                      <a:pt x="2" y="27"/>
                      <a:pt x="0" y="26"/>
                    </a:cubicBezTo>
                    <a:cubicBezTo>
                      <a:pt x="3" y="29"/>
                      <a:pt x="7" y="31"/>
                      <a:pt x="12" y="31"/>
                    </a:cubicBezTo>
                    <a:cubicBezTo>
                      <a:pt x="21" y="31"/>
                      <a:pt x="28" y="24"/>
                      <a:pt x="28" y="15"/>
                    </a:cubicBezTo>
                    <a:cubicBezTo>
                      <a:pt x="28" y="9"/>
                      <a:pt x="24" y="3"/>
                      <a:pt x="19" y="0"/>
                    </a:cubicBezTo>
                    <a:close/>
                  </a:path>
                </a:pathLst>
              </a:custGeom>
              <a:solidFill>
                <a:srgbClr val="B2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2" name="Oval 1184"/>
              <p:cNvSpPr>
                <a:spLocks noChangeArrowheads="1"/>
              </p:cNvSpPr>
              <p:nvPr/>
            </p:nvSpPr>
            <p:spPr bwMode="auto">
              <a:xfrm>
                <a:off x="1039" y="2009"/>
                <a:ext cx="93" cy="99"/>
              </a:xfrm>
              <a:prstGeom prst="ellipse">
                <a:avLst/>
              </a:prstGeom>
              <a:solidFill>
                <a:srgbClr val="EDE1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3" name="Oval 1185"/>
              <p:cNvSpPr>
                <a:spLocks noChangeArrowheads="1"/>
              </p:cNvSpPr>
              <p:nvPr/>
            </p:nvSpPr>
            <p:spPr bwMode="auto">
              <a:xfrm>
                <a:off x="1054" y="2023"/>
                <a:ext cx="50" cy="53"/>
              </a:xfrm>
              <a:prstGeom prst="ellipse">
                <a:avLst/>
              </a:prstGeom>
              <a:solidFill>
                <a:srgbClr val="FCF4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4" name="Oval 1186"/>
              <p:cNvSpPr>
                <a:spLocks noChangeArrowheads="1"/>
              </p:cNvSpPr>
              <p:nvPr/>
            </p:nvSpPr>
            <p:spPr bwMode="auto">
              <a:xfrm>
                <a:off x="1064" y="2033"/>
                <a:ext cx="15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" name="Freeform 1187"/>
              <p:cNvSpPr>
                <a:spLocks/>
              </p:cNvSpPr>
              <p:nvPr/>
            </p:nvSpPr>
            <p:spPr bwMode="auto">
              <a:xfrm>
                <a:off x="1054" y="2020"/>
                <a:ext cx="73" cy="83"/>
              </a:xfrm>
              <a:custGeom>
                <a:avLst/>
                <a:gdLst>
                  <a:gd name="T0" fmla="*/ 126 w 29"/>
                  <a:gd name="T1" fmla="*/ 0 h 31"/>
                  <a:gd name="T2" fmla="*/ 159 w 29"/>
                  <a:gd name="T3" fmla="*/ 86 h 31"/>
                  <a:gd name="T4" fmla="*/ 50 w 29"/>
                  <a:gd name="T5" fmla="*/ 201 h 31"/>
                  <a:gd name="T6" fmla="*/ 0 w 29"/>
                  <a:gd name="T7" fmla="*/ 179 h 31"/>
                  <a:gd name="T8" fmla="*/ 83 w 29"/>
                  <a:gd name="T9" fmla="*/ 222 h 31"/>
                  <a:gd name="T10" fmla="*/ 184 w 29"/>
                  <a:gd name="T11" fmla="*/ 107 h 31"/>
                  <a:gd name="T12" fmla="*/ 126 w 29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1">
                    <a:moveTo>
                      <a:pt x="20" y="0"/>
                    </a:moveTo>
                    <a:cubicBezTo>
                      <a:pt x="24" y="5"/>
                      <a:pt x="25" y="8"/>
                      <a:pt x="25" y="12"/>
                    </a:cubicBezTo>
                    <a:cubicBezTo>
                      <a:pt x="25" y="23"/>
                      <a:pt x="17" y="28"/>
                      <a:pt x="8" y="28"/>
                    </a:cubicBezTo>
                    <a:cubicBezTo>
                      <a:pt x="6" y="28"/>
                      <a:pt x="3" y="26"/>
                      <a:pt x="0" y="25"/>
                    </a:cubicBezTo>
                    <a:cubicBezTo>
                      <a:pt x="3" y="29"/>
                      <a:pt x="8" y="31"/>
                      <a:pt x="13" y="31"/>
                    </a:cubicBezTo>
                    <a:cubicBezTo>
                      <a:pt x="21" y="31"/>
                      <a:pt x="29" y="24"/>
                      <a:pt x="29" y="15"/>
                    </a:cubicBezTo>
                    <a:cubicBezTo>
                      <a:pt x="29" y="8"/>
                      <a:pt x="25" y="3"/>
                      <a:pt x="20" y="0"/>
                    </a:cubicBezTo>
                    <a:close/>
                  </a:path>
                </a:pathLst>
              </a:custGeom>
              <a:solidFill>
                <a:srgbClr val="CA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6" name="Oval 1188"/>
              <p:cNvSpPr>
                <a:spLocks noChangeArrowheads="1"/>
              </p:cNvSpPr>
              <p:nvPr/>
            </p:nvSpPr>
            <p:spPr bwMode="auto">
              <a:xfrm>
                <a:off x="1514" y="2009"/>
                <a:ext cx="90" cy="99"/>
              </a:xfrm>
              <a:prstGeom prst="ellipse">
                <a:avLst/>
              </a:prstGeom>
              <a:solidFill>
                <a:srgbClr val="EDE1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7" name="Freeform 1189"/>
              <p:cNvSpPr>
                <a:spLocks/>
              </p:cNvSpPr>
              <p:nvPr/>
            </p:nvSpPr>
            <p:spPr bwMode="auto">
              <a:xfrm>
                <a:off x="1529" y="2020"/>
                <a:ext cx="73" cy="83"/>
              </a:xfrm>
              <a:custGeom>
                <a:avLst/>
                <a:gdLst>
                  <a:gd name="T0" fmla="*/ 121 w 29"/>
                  <a:gd name="T1" fmla="*/ 0 h 31"/>
                  <a:gd name="T2" fmla="*/ 151 w 29"/>
                  <a:gd name="T3" fmla="*/ 86 h 31"/>
                  <a:gd name="T4" fmla="*/ 50 w 29"/>
                  <a:gd name="T5" fmla="*/ 201 h 31"/>
                  <a:gd name="T6" fmla="*/ 0 w 29"/>
                  <a:gd name="T7" fmla="*/ 179 h 31"/>
                  <a:gd name="T8" fmla="*/ 76 w 29"/>
                  <a:gd name="T9" fmla="*/ 222 h 31"/>
                  <a:gd name="T10" fmla="*/ 184 w 29"/>
                  <a:gd name="T11" fmla="*/ 107 h 31"/>
                  <a:gd name="T12" fmla="*/ 121 w 29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1">
                    <a:moveTo>
                      <a:pt x="19" y="0"/>
                    </a:moveTo>
                    <a:cubicBezTo>
                      <a:pt x="24" y="5"/>
                      <a:pt x="24" y="8"/>
                      <a:pt x="24" y="12"/>
                    </a:cubicBezTo>
                    <a:cubicBezTo>
                      <a:pt x="24" y="23"/>
                      <a:pt x="17" y="28"/>
                      <a:pt x="8" y="28"/>
                    </a:cubicBezTo>
                    <a:cubicBezTo>
                      <a:pt x="6" y="28"/>
                      <a:pt x="2" y="26"/>
                      <a:pt x="0" y="25"/>
                    </a:cubicBezTo>
                    <a:cubicBezTo>
                      <a:pt x="3" y="29"/>
                      <a:pt x="7" y="31"/>
                      <a:pt x="12" y="31"/>
                    </a:cubicBezTo>
                    <a:cubicBezTo>
                      <a:pt x="21" y="31"/>
                      <a:pt x="29" y="24"/>
                      <a:pt x="29" y="15"/>
                    </a:cubicBezTo>
                    <a:cubicBezTo>
                      <a:pt x="29" y="8"/>
                      <a:pt x="25" y="3"/>
                      <a:pt x="19" y="0"/>
                    </a:cubicBezTo>
                    <a:close/>
                  </a:path>
                </a:pathLst>
              </a:custGeom>
              <a:solidFill>
                <a:srgbClr val="CA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8" name="Oval 1190"/>
              <p:cNvSpPr>
                <a:spLocks noChangeArrowheads="1"/>
              </p:cNvSpPr>
              <p:nvPr/>
            </p:nvSpPr>
            <p:spPr bwMode="auto">
              <a:xfrm>
                <a:off x="1527" y="2023"/>
                <a:ext cx="50" cy="53"/>
              </a:xfrm>
              <a:prstGeom prst="ellipse">
                <a:avLst/>
              </a:prstGeom>
              <a:solidFill>
                <a:srgbClr val="FCF4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9" name="Oval 1191"/>
              <p:cNvSpPr>
                <a:spLocks noChangeArrowheads="1"/>
              </p:cNvSpPr>
              <p:nvPr/>
            </p:nvSpPr>
            <p:spPr bwMode="auto">
              <a:xfrm>
                <a:off x="1537" y="2033"/>
                <a:ext cx="17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0" name="Oval 1192"/>
              <p:cNvSpPr>
                <a:spLocks noChangeArrowheads="1"/>
              </p:cNvSpPr>
              <p:nvPr/>
            </p:nvSpPr>
            <p:spPr bwMode="auto">
              <a:xfrm>
                <a:off x="1229" y="1855"/>
                <a:ext cx="90" cy="98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1" name="Freeform 1193"/>
              <p:cNvSpPr>
                <a:spLocks/>
              </p:cNvSpPr>
              <p:nvPr/>
            </p:nvSpPr>
            <p:spPr bwMode="auto">
              <a:xfrm>
                <a:off x="1237" y="1873"/>
                <a:ext cx="77" cy="75"/>
              </a:xfrm>
              <a:custGeom>
                <a:avLst/>
                <a:gdLst>
                  <a:gd name="T0" fmla="*/ 0 w 31"/>
                  <a:gd name="T1" fmla="*/ 137 h 28"/>
                  <a:gd name="T2" fmla="*/ 75 w 31"/>
                  <a:gd name="T3" fmla="*/ 171 h 28"/>
                  <a:gd name="T4" fmla="*/ 174 w 31"/>
                  <a:gd name="T5" fmla="*/ 51 h 28"/>
                  <a:gd name="T6" fmla="*/ 161 w 31"/>
                  <a:gd name="T7" fmla="*/ 0 h 28"/>
                  <a:gd name="T8" fmla="*/ 191 w 31"/>
                  <a:gd name="T9" fmla="*/ 86 h 28"/>
                  <a:gd name="T10" fmla="*/ 92 w 31"/>
                  <a:gd name="T11" fmla="*/ 201 h 28"/>
                  <a:gd name="T12" fmla="*/ 0 w 31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6" y="24"/>
                      <a:pt x="8" y="24"/>
                      <a:pt x="12" y="24"/>
                    </a:cubicBezTo>
                    <a:cubicBezTo>
                      <a:pt x="23" y="24"/>
                      <a:pt x="28" y="16"/>
                      <a:pt x="28" y="7"/>
                    </a:cubicBezTo>
                    <a:cubicBezTo>
                      <a:pt x="28" y="5"/>
                      <a:pt x="27" y="2"/>
                      <a:pt x="26" y="0"/>
                    </a:cubicBezTo>
                    <a:cubicBezTo>
                      <a:pt x="29" y="3"/>
                      <a:pt x="31" y="7"/>
                      <a:pt x="31" y="12"/>
                    </a:cubicBezTo>
                    <a:cubicBezTo>
                      <a:pt x="31" y="21"/>
                      <a:pt x="24" y="28"/>
                      <a:pt x="15" y="28"/>
                    </a:cubicBezTo>
                    <a:cubicBezTo>
                      <a:pt x="9" y="28"/>
                      <a:pt x="3" y="24"/>
                      <a:pt x="0" y="19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2" name="Oval 1194"/>
              <p:cNvSpPr>
                <a:spLocks noChangeArrowheads="1"/>
              </p:cNvSpPr>
              <p:nvPr/>
            </p:nvSpPr>
            <p:spPr bwMode="auto">
              <a:xfrm>
                <a:off x="1239" y="1871"/>
                <a:ext cx="50" cy="50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3" name="Oval 1195"/>
              <p:cNvSpPr>
                <a:spLocks noChangeArrowheads="1"/>
              </p:cNvSpPr>
              <p:nvPr/>
            </p:nvSpPr>
            <p:spPr bwMode="auto">
              <a:xfrm>
                <a:off x="1252" y="1879"/>
                <a:ext cx="15" cy="1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" name="Oval 1196"/>
              <p:cNvSpPr>
                <a:spLocks noChangeArrowheads="1"/>
              </p:cNvSpPr>
              <p:nvPr/>
            </p:nvSpPr>
            <p:spPr bwMode="auto">
              <a:xfrm>
                <a:off x="1132" y="1855"/>
                <a:ext cx="92" cy="98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" name="Oval 1197"/>
              <p:cNvSpPr>
                <a:spLocks noChangeArrowheads="1"/>
              </p:cNvSpPr>
              <p:nvPr/>
            </p:nvSpPr>
            <p:spPr bwMode="auto">
              <a:xfrm>
                <a:off x="1144" y="1871"/>
                <a:ext cx="50" cy="53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6" name="Oval 1198"/>
              <p:cNvSpPr>
                <a:spLocks noChangeArrowheads="1"/>
              </p:cNvSpPr>
              <p:nvPr/>
            </p:nvSpPr>
            <p:spPr bwMode="auto">
              <a:xfrm>
                <a:off x="1157" y="1881"/>
                <a:ext cx="15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7" name="Freeform 1199"/>
              <p:cNvSpPr>
                <a:spLocks/>
              </p:cNvSpPr>
              <p:nvPr/>
            </p:nvSpPr>
            <p:spPr bwMode="auto">
              <a:xfrm>
                <a:off x="1142" y="1871"/>
                <a:ext cx="77" cy="77"/>
              </a:xfrm>
              <a:custGeom>
                <a:avLst/>
                <a:gdLst>
                  <a:gd name="T0" fmla="*/ 0 w 31"/>
                  <a:gd name="T1" fmla="*/ 141 h 29"/>
                  <a:gd name="T2" fmla="*/ 75 w 31"/>
                  <a:gd name="T3" fmla="*/ 175 h 29"/>
                  <a:gd name="T4" fmla="*/ 174 w 31"/>
                  <a:gd name="T5" fmla="*/ 56 h 29"/>
                  <a:gd name="T6" fmla="*/ 161 w 31"/>
                  <a:gd name="T7" fmla="*/ 0 h 29"/>
                  <a:gd name="T8" fmla="*/ 191 w 31"/>
                  <a:gd name="T9" fmla="*/ 93 h 29"/>
                  <a:gd name="T10" fmla="*/ 92 w 31"/>
                  <a:gd name="T11" fmla="*/ 204 h 29"/>
                  <a:gd name="T12" fmla="*/ 0 w 31"/>
                  <a:gd name="T13" fmla="*/ 141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9">
                    <a:moveTo>
                      <a:pt x="0" y="20"/>
                    </a:moveTo>
                    <a:cubicBezTo>
                      <a:pt x="6" y="24"/>
                      <a:pt x="8" y="25"/>
                      <a:pt x="12" y="25"/>
                    </a:cubicBezTo>
                    <a:cubicBezTo>
                      <a:pt x="23" y="25"/>
                      <a:pt x="28" y="17"/>
                      <a:pt x="28" y="8"/>
                    </a:cubicBezTo>
                    <a:cubicBezTo>
                      <a:pt x="28" y="6"/>
                      <a:pt x="27" y="3"/>
                      <a:pt x="26" y="0"/>
                    </a:cubicBezTo>
                    <a:cubicBezTo>
                      <a:pt x="29" y="3"/>
                      <a:pt x="31" y="8"/>
                      <a:pt x="31" y="13"/>
                    </a:cubicBezTo>
                    <a:cubicBezTo>
                      <a:pt x="31" y="22"/>
                      <a:pt x="24" y="29"/>
                      <a:pt x="15" y="29"/>
                    </a:cubicBezTo>
                    <a:cubicBezTo>
                      <a:pt x="8" y="29"/>
                      <a:pt x="3" y="25"/>
                      <a:pt x="0" y="2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8" name="Oval 1200"/>
              <p:cNvSpPr>
                <a:spLocks noChangeArrowheads="1"/>
              </p:cNvSpPr>
              <p:nvPr/>
            </p:nvSpPr>
            <p:spPr bwMode="auto">
              <a:xfrm>
                <a:off x="1322" y="1855"/>
                <a:ext cx="92" cy="98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9" name="Oval 1201"/>
              <p:cNvSpPr>
                <a:spLocks noChangeArrowheads="1"/>
              </p:cNvSpPr>
              <p:nvPr/>
            </p:nvSpPr>
            <p:spPr bwMode="auto">
              <a:xfrm>
                <a:off x="1334" y="1871"/>
                <a:ext cx="50" cy="53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" name="Oval 1202"/>
              <p:cNvSpPr>
                <a:spLocks noChangeArrowheads="1"/>
              </p:cNvSpPr>
              <p:nvPr/>
            </p:nvSpPr>
            <p:spPr bwMode="auto">
              <a:xfrm>
                <a:off x="1347" y="1881"/>
                <a:ext cx="15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1" name="Freeform 1203"/>
              <p:cNvSpPr>
                <a:spLocks/>
              </p:cNvSpPr>
              <p:nvPr/>
            </p:nvSpPr>
            <p:spPr bwMode="auto">
              <a:xfrm>
                <a:off x="1332" y="1871"/>
                <a:ext cx="77" cy="77"/>
              </a:xfrm>
              <a:custGeom>
                <a:avLst/>
                <a:gdLst>
                  <a:gd name="T0" fmla="*/ 0 w 31"/>
                  <a:gd name="T1" fmla="*/ 141 h 29"/>
                  <a:gd name="T2" fmla="*/ 75 w 31"/>
                  <a:gd name="T3" fmla="*/ 175 h 29"/>
                  <a:gd name="T4" fmla="*/ 174 w 31"/>
                  <a:gd name="T5" fmla="*/ 56 h 29"/>
                  <a:gd name="T6" fmla="*/ 154 w 31"/>
                  <a:gd name="T7" fmla="*/ 0 h 29"/>
                  <a:gd name="T8" fmla="*/ 191 w 31"/>
                  <a:gd name="T9" fmla="*/ 85 h 29"/>
                  <a:gd name="T10" fmla="*/ 92 w 31"/>
                  <a:gd name="T11" fmla="*/ 204 h 29"/>
                  <a:gd name="T12" fmla="*/ 0 w 31"/>
                  <a:gd name="T13" fmla="*/ 141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9">
                    <a:moveTo>
                      <a:pt x="0" y="20"/>
                    </a:moveTo>
                    <a:cubicBezTo>
                      <a:pt x="6" y="24"/>
                      <a:pt x="8" y="25"/>
                      <a:pt x="12" y="25"/>
                    </a:cubicBezTo>
                    <a:cubicBezTo>
                      <a:pt x="23" y="25"/>
                      <a:pt x="28" y="17"/>
                      <a:pt x="28" y="8"/>
                    </a:cubicBezTo>
                    <a:cubicBezTo>
                      <a:pt x="28" y="6"/>
                      <a:pt x="27" y="2"/>
                      <a:pt x="25" y="0"/>
                    </a:cubicBezTo>
                    <a:cubicBezTo>
                      <a:pt x="29" y="3"/>
                      <a:pt x="31" y="8"/>
                      <a:pt x="31" y="12"/>
                    </a:cubicBezTo>
                    <a:cubicBezTo>
                      <a:pt x="31" y="21"/>
                      <a:pt x="24" y="29"/>
                      <a:pt x="15" y="29"/>
                    </a:cubicBezTo>
                    <a:cubicBezTo>
                      <a:pt x="8" y="29"/>
                      <a:pt x="3" y="25"/>
                      <a:pt x="0" y="2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2" name="Oval 1204"/>
              <p:cNvSpPr>
                <a:spLocks noChangeArrowheads="1"/>
              </p:cNvSpPr>
              <p:nvPr/>
            </p:nvSpPr>
            <p:spPr bwMode="auto">
              <a:xfrm>
                <a:off x="1417" y="1855"/>
                <a:ext cx="92" cy="98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3" name="Oval 1205"/>
              <p:cNvSpPr>
                <a:spLocks noChangeArrowheads="1"/>
              </p:cNvSpPr>
              <p:nvPr/>
            </p:nvSpPr>
            <p:spPr bwMode="auto">
              <a:xfrm>
                <a:off x="1429" y="1871"/>
                <a:ext cx="50" cy="53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4" name="Oval 1206"/>
              <p:cNvSpPr>
                <a:spLocks noChangeArrowheads="1"/>
              </p:cNvSpPr>
              <p:nvPr/>
            </p:nvSpPr>
            <p:spPr bwMode="auto">
              <a:xfrm>
                <a:off x="1442" y="1881"/>
                <a:ext cx="15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5" name="Freeform 1207"/>
              <p:cNvSpPr>
                <a:spLocks/>
              </p:cNvSpPr>
              <p:nvPr/>
            </p:nvSpPr>
            <p:spPr bwMode="auto">
              <a:xfrm>
                <a:off x="1427" y="1871"/>
                <a:ext cx="77" cy="77"/>
              </a:xfrm>
              <a:custGeom>
                <a:avLst/>
                <a:gdLst>
                  <a:gd name="T0" fmla="*/ 0 w 31"/>
                  <a:gd name="T1" fmla="*/ 141 h 29"/>
                  <a:gd name="T2" fmla="*/ 75 w 31"/>
                  <a:gd name="T3" fmla="*/ 175 h 29"/>
                  <a:gd name="T4" fmla="*/ 174 w 31"/>
                  <a:gd name="T5" fmla="*/ 56 h 29"/>
                  <a:gd name="T6" fmla="*/ 154 w 31"/>
                  <a:gd name="T7" fmla="*/ 0 h 29"/>
                  <a:gd name="T8" fmla="*/ 191 w 31"/>
                  <a:gd name="T9" fmla="*/ 93 h 29"/>
                  <a:gd name="T10" fmla="*/ 92 w 31"/>
                  <a:gd name="T11" fmla="*/ 204 h 29"/>
                  <a:gd name="T12" fmla="*/ 0 w 31"/>
                  <a:gd name="T13" fmla="*/ 141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9">
                    <a:moveTo>
                      <a:pt x="0" y="20"/>
                    </a:moveTo>
                    <a:cubicBezTo>
                      <a:pt x="6" y="24"/>
                      <a:pt x="8" y="25"/>
                      <a:pt x="12" y="25"/>
                    </a:cubicBezTo>
                    <a:cubicBezTo>
                      <a:pt x="23" y="25"/>
                      <a:pt x="28" y="17"/>
                      <a:pt x="28" y="8"/>
                    </a:cubicBezTo>
                    <a:cubicBezTo>
                      <a:pt x="28" y="6"/>
                      <a:pt x="26" y="3"/>
                      <a:pt x="25" y="0"/>
                    </a:cubicBezTo>
                    <a:cubicBezTo>
                      <a:pt x="29" y="3"/>
                      <a:pt x="31" y="8"/>
                      <a:pt x="31" y="13"/>
                    </a:cubicBezTo>
                    <a:cubicBezTo>
                      <a:pt x="31" y="22"/>
                      <a:pt x="24" y="29"/>
                      <a:pt x="15" y="29"/>
                    </a:cubicBezTo>
                    <a:cubicBezTo>
                      <a:pt x="8" y="29"/>
                      <a:pt x="3" y="25"/>
                      <a:pt x="0" y="2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6" name="Oval 1208"/>
              <p:cNvSpPr>
                <a:spLocks noChangeArrowheads="1"/>
              </p:cNvSpPr>
              <p:nvPr/>
            </p:nvSpPr>
            <p:spPr bwMode="auto">
              <a:xfrm>
                <a:off x="1557" y="1932"/>
                <a:ext cx="92" cy="99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7" name="Oval 1209"/>
              <p:cNvSpPr>
                <a:spLocks noChangeArrowheads="1"/>
              </p:cNvSpPr>
              <p:nvPr/>
            </p:nvSpPr>
            <p:spPr bwMode="auto">
              <a:xfrm>
                <a:off x="1572" y="1945"/>
                <a:ext cx="50" cy="54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1210"/>
            <p:cNvGrpSpPr>
              <a:grpSpLocks/>
            </p:cNvGrpSpPr>
            <p:nvPr/>
          </p:nvGrpSpPr>
          <p:grpSpPr bwMode="auto">
            <a:xfrm>
              <a:off x="354" y="1351"/>
              <a:ext cx="1945" cy="1256"/>
              <a:chOff x="354" y="1351"/>
              <a:chExt cx="1945" cy="1256"/>
            </a:xfrm>
          </p:grpSpPr>
          <p:sp>
            <p:nvSpPr>
              <p:cNvPr id="448" name="Oval 1211"/>
              <p:cNvSpPr>
                <a:spLocks noChangeArrowheads="1"/>
              </p:cNvSpPr>
              <p:nvPr/>
            </p:nvSpPr>
            <p:spPr bwMode="auto">
              <a:xfrm>
                <a:off x="1582" y="1956"/>
                <a:ext cx="17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" name="Freeform 1212"/>
              <p:cNvSpPr>
                <a:spLocks/>
              </p:cNvSpPr>
              <p:nvPr/>
            </p:nvSpPr>
            <p:spPr bwMode="auto">
              <a:xfrm>
                <a:off x="1572" y="1943"/>
                <a:ext cx="72" cy="82"/>
              </a:xfrm>
              <a:custGeom>
                <a:avLst/>
                <a:gdLst>
                  <a:gd name="T0" fmla="*/ 124 w 29"/>
                  <a:gd name="T1" fmla="*/ 0 h 31"/>
                  <a:gd name="T2" fmla="*/ 154 w 29"/>
                  <a:gd name="T3" fmla="*/ 85 h 31"/>
                  <a:gd name="T4" fmla="*/ 50 w 29"/>
                  <a:gd name="T5" fmla="*/ 196 h 31"/>
                  <a:gd name="T6" fmla="*/ 0 w 29"/>
                  <a:gd name="T7" fmla="*/ 175 h 31"/>
                  <a:gd name="T8" fmla="*/ 79 w 29"/>
                  <a:gd name="T9" fmla="*/ 217 h 31"/>
                  <a:gd name="T10" fmla="*/ 179 w 29"/>
                  <a:gd name="T11" fmla="*/ 106 h 31"/>
                  <a:gd name="T12" fmla="*/ 124 w 29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1">
                    <a:moveTo>
                      <a:pt x="20" y="0"/>
                    </a:moveTo>
                    <a:cubicBezTo>
                      <a:pt x="24" y="5"/>
                      <a:pt x="25" y="8"/>
                      <a:pt x="25" y="12"/>
                    </a:cubicBezTo>
                    <a:cubicBezTo>
                      <a:pt x="25" y="23"/>
                      <a:pt x="17" y="28"/>
                      <a:pt x="8" y="28"/>
                    </a:cubicBezTo>
                    <a:cubicBezTo>
                      <a:pt x="6" y="28"/>
                      <a:pt x="3" y="26"/>
                      <a:pt x="0" y="25"/>
                    </a:cubicBezTo>
                    <a:cubicBezTo>
                      <a:pt x="3" y="29"/>
                      <a:pt x="8" y="31"/>
                      <a:pt x="13" y="31"/>
                    </a:cubicBezTo>
                    <a:cubicBezTo>
                      <a:pt x="22" y="31"/>
                      <a:pt x="29" y="24"/>
                      <a:pt x="29" y="15"/>
                    </a:cubicBezTo>
                    <a:cubicBezTo>
                      <a:pt x="29" y="8"/>
                      <a:pt x="25" y="3"/>
                      <a:pt x="20" y="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213"/>
              <p:cNvSpPr>
                <a:spLocks noChangeArrowheads="1"/>
              </p:cNvSpPr>
              <p:nvPr/>
            </p:nvSpPr>
            <p:spPr bwMode="auto">
              <a:xfrm>
                <a:off x="997" y="1932"/>
                <a:ext cx="92" cy="99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" name="Oval 1214"/>
              <p:cNvSpPr>
                <a:spLocks noChangeArrowheads="1"/>
              </p:cNvSpPr>
              <p:nvPr/>
            </p:nvSpPr>
            <p:spPr bwMode="auto">
              <a:xfrm>
                <a:off x="1012" y="1945"/>
                <a:ext cx="47" cy="54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" name="Oval 1215"/>
              <p:cNvSpPr>
                <a:spLocks noChangeArrowheads="1"/>
              </p:cNvSpPr>
              <p:nvPr/>
            </p:nvSpPr>
            <p:spPr bwMode="auto">
              <a:xfrm>
                <a:off x="1022" y="1956"/>
                <a:ext cx="15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3" name="Freeform 1216"/>
              <p:cNvSpPr>
                <a:spLocks/>
              </p:cNvSpPr>
              <p:nvPr/>
            </p:nvSpPr>
            <p:spPr bwMode="auto">
              <a:xfrm>
                <a:off x="1012" y="1943"/>
                <a:ext cx="72" cy="82"/>
              </a:xfrm>
              <a:custGeom>
                <a:avLst/>
                <a:gdLst>
                  <a:gd name="T0" fmla="*/ 124 w 29"/>
                  <a:gd name="T1" fmla="*/ 0 h 31"/>
                  <a:gd name="T2" fmla="*/ 154 w 29"/>
                  <a:gd name="T3" fmla="*/ 85 h 31"/>
                  <a:gd name="T4" fmla="*/ 50 w 29"/>
                  <a:gd name="T5" fmla="*/ 196 h 31"/>
                  <a:gd name="T6" fmla="*/ 0 w 29"/>
                  <a:gd name="T7" fmla="*/ 175 h 31"/>
                  <a:gd name="T8" fmla="*/ 74 w 29"/>
                  <a:gd name="T9" fmla="*/ 217 h 31"/>
                  <a:gd name="T10" fmla="*/ 179 w 29"/>
                  <a:gd name="T11" fmla="*/ 106 h 31"/>
                  <a:gd name="T12" fmla="*/ 124 w 29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1">
                    <a:moveTo>
                      <a:pt x="20" y="0"/>
                    </a:moveTo>
                    <a:cubicBezTo>
                      <a:pt x="24" y="5"/>
                      <a:pt x="25" y="8"/>
                      <a:pt x="25" y="12"/>
                    </a:cubicBezTo>
                    <a:cubicBezTo>
                      <a:pt x="25" y="23"/>
                      <a:pt x="17" y="28"/>
                      <a:pt x="8" y="28"/>
                    </a:cubicBezTo>
                    <a:cubicBezTo>
                      <a:pt x="6" y="28"/>
                      <a:pt x="2" y="26"/>
                      <a:pt x="0" y="25"/>
                    </a:cubicBezTo>
                    <a:cubicBezTo>
                      <a:pt x="3" y="29"/>
                      <a:pt x="8" y="31"/>
                      <a:pt x="12" y="31"/>
                    </a:cubicBezTo>
                    <a:cubicBezTo>
                      <a:pt x="21" y="31"/>
                      <a:pt x="29" y="24"/>
                      <a:pt x="29" y="15"/>
                    </a:cubicBezTo>
                    <a:cubicBezTo>
                      <a:pt x="29" y="8"/>
                      <a:pt x="25" y="3"/>
                      <a:pt x="20" y="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4" name="Oval 1217"/>
              <p:cNvSpPr>
                <a:spLocks noChangeArrowheads="1"/>
              </p:cNvSpPr>
              <p:nvPr/>
            </p:nvSpPr>
            <p:spPr bwMode="auto">
              <a:xfrm>
                <a:off x="1044" y="1847"/>
                <a:ext cx="90" cy="98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5" name="Oval 1218"/>
              <p:cNvSpPr>
                <a:spLocks noChangeArrowheads="1"/>
              </p:cNvSpPr>
              <p:nvPr/>
            </p:nvSpPr>
            <p:spPr bwMode="auto">
              <a:xfrm>
                <a:off x="1057" y="1860"/>
                <a:ext cx="50" cy="53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" name="Oval 1219"/>
              <p:cNvSpPr>
                <a:spLocks noChangeArrowheads="1"/>
              </p:cNvSpPr>
              <p:nvPr/>
            </p:nvSpPr>
            <p:spPr bwMode="auto">
              <a:xfrm>
                <a:off x="1067" y="1873"/>
                <a:ext cx="17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7" name="Freeform 1220"/>
              <p:cNvSpPr>
                <a:spLocks/>
              </p:cNvSpPr>
              <p:nvPr/>
            </p:nvSpPr>
            <p:spPr bwMode="auto">
              <a:xfrm>
                <a:off x="1059" y="1857"/>
                <a:ext cx="70" cy="83"/>
              </a:xfrm>
              <a:custGeom>
                <a:avLst/>
                <a:gdLst>
                  <a:gd name="T0" fmla="*/ 120 w 28"/>
                  <a:gd name="T1" fmla="*/ 0 h 31"/>
                  <a:gd name="T2" fmla="*/ 150 w 28"/>
                  <a:gd name="T3" fmla="*/ 86 h 31"/>
                  <a:gd name="T4" fmla="*/ 50 w 28"/>
                  <a:gd name="T5" fmla="*/ 201 h 31"/>
                  <a:gd name="T6" fmla="*/ 0 w 28"/>
                  <a:gd name="T7" fmla="*/ 179 h 31"/>
                  <a:gd name="T8" fmla="*/ 75 w 28"/>
                  <a:gd name="T9" fmla="*/ 222 h 31"/>
                  <a:gd name="T10" fmla="*/ 175 w 28"/>
                  <a:gd name="T11" fmla="*/ 107 h 31"/>
                  <a:gd name="T12" fmla="*/ 120 w 28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9" y="0"/>
                    </a:moveTo>
                    <a:cubicBezTo>
                      <a:pt x="24" y="6"/>
                      <a:pt x="24" y="8"/>
                      <a:pt x="24" y="12"/>
                    </a:cubicBezTo>
                    <a:cubicBezTo>
                      <a:pt x="24" y="23"/>
                      <a:pt x="17" y="28"/>
                      <a:pt x="8" y="28"/>
                    </a:cubicBezTo>
                    <a:cubicBezTo>
                      <a:pt x="5" y="28"/>
                      <a:pt x="2" y="26"/>
                      <a:pt x="0" y="25"/>
                    </a:cubicBezTo>
                    <a:cubicBezTo>
                      <a:pt x="3" y="29"/>
                      <a:pt x="7" y="31"/>
                      <a:pt x="12" y="31"/>
                    </a:cubicBezTo>
                    <a:cubicBezTo>
                      <a:pt x="21" y="31"/>
                      <a:pt x="28" y="24"/>
                      <a:pt x="28" y="15"/>
                    </a:cubicBezTo>
                    <a:cubicBezTo>
                      <a:pt x="28" y="8"/>
                      <a:pt x="25" y="3"/>
                      <a:pt x="19" y="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8" name="Oval 1221"/>
              <p:cNvSpPr>
                <a:spLocks noChangeArrowheads="1"/>
              </p:cNvSpPr>
              <p:nvPr/>
            </p:nvSpPr>
            <p:spPr bwMode="auto">
              <a:xfrm>
                <a:off x="1089" y="1761"/>
                <a:ext cx="93" cy="99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9" name="Oval 1222"/>
              <p:cNvSpPr>
                <a:spLocks noChangeArrowheads="1"/>
              </p:cNvSpPr>
              <p:nvPr/>
            </p:nvSpPr>
            <p:spPr bwMode="auto">
              <a:xfrm>
                <a:off x="1104" y="1775"/>
                <a:ext cx="50" cy="53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" name="Oval 1223"/>
              <p:cNvSpPr>
                <a:spLocks noChangeArrowheads="1"/>
              </p:cNvSpPr>
              <p:nvPr/>
            </p:nvSpPr>
            <p:spPr bwMode="auto">
              <a:xfrm>
                <a:off x="1114" y="1785"/>
                <a:ext cx="18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" name="Freeform 1224"/>
              <p:cNvSpPr>
                <a:spLocks/>
              </p:cNvSpPr>
              <p:nvPr/>
            </p:nvSpPr>
            <p:spPr bwMode="auto">
              <a:xfrm>
                <a:off x="1107" y="1772"/>
                <a:ext cx="70" cy="83"/>
              </a:xfrm>
              <a:custGeom>
                <a:avLst/>
                <a:gdLst>
                  <a:gd name="T0" fmla="*/ 120 w 28"/>
                  <a:gd name="T1" fmla="*/ 0 h 31"/>
                  <a:gd name="T2" fmla="*/ 150 w 28"/>
                  <a:gd name="T3" fmla="*/ 86 h 31"/>
                  <a:gd name="T4" fmla="*/ 50 w 28"/>
                  <a:gd name="T5" fmla="*/ 201 h 31"/>
                  <a:gd name="T6" fmla="*/ 0 w 28"/>
                  <a:gd name="T7" fmla="*/ 179 h 31"/>
                  <a:gd name="T8" fmla="*/ 75 w 28"/>
                  <a:gd name="T9" fmla="*/ 222 h 31"/>
                  <a:gd name="T10" fmla="*/ 175 w 28"/>
                  <a:gd name="T11" fmla="*/ 99 h 31"/>
                  <a:gd name="T12" fmla="*/ 120 w 28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9" y="0"/>
                    </a:moveTo>
                    <a:cubicBezTo>
                      <a:pt x="24" y="5"/>
                      <a:pt x="24" y="8"/>
                      <a:pt x="24" y="12"/>
                    </a:cubicBezTo>
                    <a:cubicBezTo>
                      <a:pt x="24" y="23"/>
                      <a:pt x="17" y="28"/>
                      <a:pt x="8" y="28"/>
                    </a:cubicBezTo>
                    <a:cubicBezTo>
                      <a:pt x="5" y="28"/>
                      <a:pt x="2" y="26"/>
                      <a:pt x="0" y="25"/>
                    </a:cubicBezTo>
                    <a:cubicBezTo>
                      <a:pt x="3" y="28"/>
                      <a:pt x="7" y="31"/>
                      <a:pt x="12" y="31"/>
                    </a:cubicBezTo>
                    <a:cubicBezTo>
                      <a:pt x="21" y="31"/>
                      <a:pt x="28" y="23"/>
                      <a:pt x="28" y="14"/>
                    </a:cubicBezTo>
                    <a:cubicBezTo>
                      <a:pt x="28" y="8"/>
                      <a:pt x="24" y="3"/>
                      <a:pt x="19" y="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" name="Oval 1225"/>
              <p:cNvSpPr>
                <a:spLocks noChangeArrowheads="1"/>
              </p:cNvSpPr>
              <p:nvPr/>
            </p:nvSpPr>
            <p:spPr bwMode="auto">
              <a:xfrm>
                <a:off x="1137" y="1676"/>
                <a:ext cx="92" cy="96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" name="Oval 1226"/>
              <p:cNvSpPr>
                <a:spLocks noChangeArrowheads="1"/>
              </p:cNvSpPr>
              <p:nvPr/>
            </p:nvSpPr>
            <p:spPr bwMode="auto">
              <a:xfrm>
                <a:off x="1152" y="1689"/>
                <a:ext cx="50" cy="51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4" name="Oval 1227"/>
              <p:cNvSpPr>
                <a:spLocks noChangeArrowheads="1"/>
              </p:cNvSpPr>
              <p:nvPr/>
            </p:nvSpPr>
            <p:spPr bwMode="auto">
              <a:xfrm>
                <a:off x="1162" y="1700"/>
                <a:ext cx="15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" name="Freeform 1228"/>
              <p:cNvSpPr>
                <a:spLocks/>
              </p:cNvSpPr>
              <p:nvPr/>
            </p:nvSpPr>
            <p:spPr bwMode="auto">
              <a:xfrm>
                <a:off x="1152" y="1687"/>
                <a:ext cx="72" cy="80"/>
              </a:xfrm>
              <a:custGeom>
                <a:avLst/>
                <a:gdLst>
                  <a:gd name="T0" fmla="*/ 124 w 29"/>
                  <a:gd name="T1" fmla="*/ 0 h 30"/>
                  <a:gd name="T2" fmla="*/ 154 w 29"/>
                  <a:gd name="T3" fmla="*/ 77 h 30"/>
                  <a:gd name="T4" fmla="*/ 50 w 29"/>
                  <a:gd name="T5" fmla="*/ 200 h 30"/>
                  <a:gd name="T6" fmla="*/ 0 w 29"/>
                  <a:gd name="T7" fmla="*/ 179 h 30"/>
                  <a:gd name="T8" fmla="*/ 79 w 29"/>
                  <a:gd name="T9" fmla="*/ 213 h 30"/>
                  <a:gd name="T10" fmla="*/ 179 w 29"/>
                  <a:gd name="T11" fmla="*/ 99 h 30"/>
                  <a:gd name="T12" fmla="*/ 124 w 29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0">
                    <a:moveTo>
                      <a:pt x="20" y="0"/>
                    </a:moveTo>
                    <a:cubicBezTo>
                      <a:pt x="24" y="5"/>
                      <a:pt x="25" y="7"/>
                      <a:pt x="25" y="11"/>
                    </a:cubicBezTo>
                    <a:cubicBezTo>
                      <a:pt x="25" y="22"/>
                      <a:pt x="17" y="28"/>
                      <a:pt x="8" y="28"/>
                    </a:cubicBezTo>
                    <a:cubicBezTo>
                      <a:pt x="6" y="28"/>
                      <a:pt x="3" y="26"/>
                      <a:pt x="0" y="25"/>
                    </a:cubicBezTo>
                    <a:cubicBezTo>
                      <a:pt x="3" y="28"/>
                      <a:pt x="8" y="30"/>
                      <a:pt x="13" y="30"/>
                    </a:cubicBezTo>
                    <a:cubicBezTo>
                      <a:pt x="22" y="30"/>
                      <a:pt x="29" y="23"/>
                      <a:pt x="29" y="14"/>
                    </a:cubicBezTo>
                    <a:cubicBezTo>
                      <a:pt x="29" y="8"/>
                      <a:pt x="25" y="2"/>
                      <a:pt x="20" y="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6" name="Oval 1229"/>
              <p:cNvSpPr>
                <a:spLocks noChangeArrowheads="1"/>
              </p:cNvSpPr>
              <p:nvPr/>
            </p:nvSpPr>
            <p:spPr bwMode="auto">
              <a:xfrm>
                <a:off x="1184" y="1591"/>
                <a:ext cx="90" cy="96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7" name="Oval 1230"/>
              <p:cNvSpPr>
                <a:spLocks noChangeArrowheads="1"/>
              </p:cNvSpPr>
              <p:nvPr/>
            </p:nvSpPr>
            <p:spPr bwMode="auto">
              <a:xfrm>
                <a:off x="1199" y="1604"/>
                <a:ext cx="48" cy="51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8" name="Oval 1231"/>
              <p:cNvSpPr>
                <a:spLocks noChangeArrowheads="1"/>
              </p:cNvSpPr>
              <p:nvPr/>
            </p:nvSpPr>
            <p:spPr bwMode="auto">
              <a:xfrm>
                <a:off x="1207" y="1615"/>
                <a:ext cx="17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9" name="Freeform 1232"/>
              <p:cNvSpPr>
                <a:spLocks/>
              </p:cNvSpPr>
              <p:nvPr/>
            </p:nvSpPr>
            <p:spPr bwMode="auto">
              <a:xfrm>
                <a:off x="1199" y="1599"/>
                <a:ext cx="70" cy="82"/>
              </a:xfrm>
              <a:custGeom>
                <a:avLst/>
                <a:gdLst>
                  <a:gd name="T0" fmla="*/ 120 w 28"/>
                  <a:gd name="T1" fmla="*/ 0 h 31"/>
                  <a:gd name="T2" fmla="*/ 150 w 28"/>
                  <a:gd name="T3" fmla="*/ 85 h 31"/>
                  <a:gd name="T4" fmla="*/ 50 w 28"/>
                  <a:gd name="T5" fmla="*/ 196 h 31"/>
                  <a:gd name="T6" fmla="*/ 0 w 28"/>
                  <a:gd name="T7" fmla="*/ 183 h 31"/>
                  <a:gd name="T8" fmla="*/ 75 w 28"/>
                  <a:gd name="T9" fmla="*/ 217 h 31"/>
                  <a:gd name="T10" fmla="*/ 175 w 28"/>
                  <a:gd name="T11" fmla="*/ 106 h 31"/>
                  <a:gd name="T12" fmla="*/ 120 w 28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9" y="0"/>
                    </a:moveTo>
                    <a:cubicBezTo>
                      <a:pt x="24" y="6"/>
                      <a:pt x="24" y="8"/>
                      <a:pt x="24" y="12"/>
                    </a:cubicBezTo>
                    <a:cubicBezTo>
                      <a:pt x="24" y="23"/>
                      <a:pt x="17" y="28"/>
                      <a:pt x="8" y="28"/>
                    </a:cubicBezTo>
                    <a:cubicBezTo>
                      <a:pt x="5" y="28"/>
                      <a:pt x="2" y="27"/>
                      <a:pt x="0" y="26"/>
                    </a:cubicBezTo>
                    <a:cubicBezTo>
                      <a:pt x="3" y="29"/>
                      <a:pt x="7" y="31"/>
                      <a:pt x="12" y="31"/>
                    </a:cubicBezTo>
                    <a:cubicBezTo>
                      <a:pt x="21" y="31"/>
                      <a:pt x="28" y="24"/>
                      <a:pt x="28" y="15"/>
                    </a:cubicBezTo>
                    <a:cubicBezTo>
                      <a:pt x="28" y="9"/>
                      <a:pt x="25" y="3"/>
                      <a:pt x="19" y="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0" name="Oval 1233"/>
              <p:cNvSpPr>
                <a:spLocks noChangeArrowheads="1"/>
              </p:cNvSpPr>
              <p:nvPr/>
            </p:nvSpPr>
            <p:spPr bwMode="auto">
              <a:xfrm>
                <a:off x="1229" y="1503"/>
                <a:ext cx="93" cy="98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" name="Oval 1234"/>
              <p:cNvSpPr>
                <a:spLocks noChangeArrowheads="1"/>
              </p:cNvSpPr>
              <p:nvPr/>
            </p:nvSpPr>
            <p:spPr bwMode="auto">
              <a:xfrm>
                <a:off x="1244" y="1516"/>
                <a:ext cx="50" cy="53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" name="Oval 1235"/>
              <p:cNvSpPr>
                <a:spLocks noChangeArrowheads="1"/>
              </p:cNvSpPr>
              <p:nvPr/>
            </p:nvSpPr>
            <p:spPr bwMode="auto">
              <a:xfrm>
                <a:off x="1254" y="1529"/>
                <a:ext cx="18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" name="Freeform 1236"/>
              <p:cNvSpPr>
                <a:spLocks/>
              </p:cNvSpPr>
              <p:nvPr/>
            </p:nvSpPr>
            <p:spPr bwMode="auto">
              <a:xfrm>
                <a:off x="1247" y="1513"/>
                <a:ext cx="70" cy="83"/>
              </a:xfrm>
              <a:custGeom>
                <a:avLst/>
                <a:gdLst>
                  <a:gd name="T0" fmla="*/ 120 w 28"/>
                  <a:gd name="T1" fmla="*/ 0 h 31"/>
                  <a:gd name="T2" fmla="*/ 150 w 28"/>
                  <a:gd name="T3" fmla="*/ 86 h 31"/>
                  <a:gd name="T4" fmla="*/ 50 w 28"/>
                  <a:gd name="T5" fmla="*/ 201 h 31"/>
                  <a:gd name="T6" fmla="*/ 0 w 28"/>
                  <a:gd name="T7" fmla="*/ 187 h 31"/>
                  <a:gd name="T8" fmla="*/ 75 w 28"/>
                  <a:gd name="T9" fmla="*/ 222 h 31"/>
                  <a:gd name="T10" fmla="*/ 175 w 28"/>
                  <a:gd name="T11" fmla="*/ 107 h 31"/>
                  <a:gd name="T12" fmla="*/ 120 w 28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9" y="0"/>
                    </a:moveTo>
                    <a:cubicBezTo>
                      <a:pt x="24" y="6"/>
                      <a:pt x="24" y="8"/>
                      <a:pt x="24" y="12"/>
                    </a:cubicBezTo>
                    <a:cubicBezTo>
                      <a:pt x="24" y="23"/>
                      <a:pt x="16" y="28"/>
                      <a:pt x="8" y="28"/>
                    </a:cubicBezTo>
                    <a:cubicBezTo>
                      <a:pt x="5" y="28"/>
                      <a:pt x="2" y="27"/>
                      <a:pt x="0" y="26"/>
                    </a:cubicBezTo>
                    <a:cubicBezTo>
                      <a:pt x="3" y="29"/>
                      <a:pt x="7" y="31"/>
                      <a:pt x="12" y="31"/>
                    </a:cubicBezTo>
                    <a:cubicBezTo>
                      <a:pt x="21" y="31"/>
                      <a:pt x="28" y="24"/>
                      <a:pt x="28" y="15"/>
                    </a:cubicBezTo>
                    <a:cubicBezTo>
                      <a:pt x="28" y="8"/>
                      <a:pt x="24" y="3"/>
                      <a:pt x="19" y="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" name="Oval 1237"/>
              <p:cNvSpPr>
                <a:spLocks noChangeArrowheads="1"/>
              </p:cNvSpPr>
              <p:nvPr/>
            </p:nvSpPr>
            <p:spPr bwMode="auto">
              <a:xfrm>
                <a:off x="1277" y="1417"/>
                <a:ext cx="92" cy="99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" name="Oval 1238"/>
              <p:cNvSpPr>
                <a:spLocks noChangeArrowheads="1"/>
              </p:cNvSpPr>
              <p:nvPr/>
            </p:nvSpPr>
            <p:spPr bwMode="auto">
              <a:xfrm>
                <a:off x="1292" y="1431"/>
                <a:ext cx="47" cy="53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" name="Oval 1239"/>
              <p:cNvSpPr>
                <a:spLocks noChangeArrowheads="1"/>
              </p:cNvSpPr>
              <p:nvPr/>
            </p:nvSpPr>
            <p:spPr bwMode="auto">
              <a:xfrm>
                <a:off x="1302" y="1444"/>
                <a:ext cx="15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Freeform 1240"/>
              <p:cNvSpPr>
                <a:spLocks/>
              </p:cNvSpPr>
              <p:nvPr/>
            </p:nvSpPr>
            <p:spPr bwMode="auto">
              <a:xfrm>
                <a:off x="1292" y="1428"/>
                <a:ext cx="72" cy="83"/>
              </a:xfrm>
              <a:custGeom>
                <a:avLst/>
                <a:gdLst>
                  <a:gd name="T0" fmla="*/ 124 w 29"/>
                  <a:gd name="T1" fmla="*/ 0 h 31"/>
                  <a:gd name="T2" fmla="*/ 154 w 29"/>
                  <a:gd name="T3" fmla="*/ 86 h 31"/>
                  <a:gd name="T4" fmla="*/ 50 w 29"/>
                  <a:gd name="T5" fmla="*/ 201 h 31"/>
                  <a:gd name="T6" fmla="*/ 0 w 29"/>
                  <a:gd name="T7" fmla="*/ 179 h 31"/>
                  <a:gd name="T8" fmla="*/ 74 w 29"/>
                  <a:gd name="T9" fmla="*/ 222 h 31"/>
                  <a:gd name="T10" fmla="*/ 179 w 29"/>
                  <a:gd name="T11" fmla="*/ 107 h 31"/>
                  <a:gd name="T12" fmla="*/ 124 w 29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1">
                    <a:moveTo>
                      <a:pt x="20" y="0"/>
                    </a:moveTo>
                    <a:cubicBezTo>
                      <a:pt x="24" y="6"/>
                      <a:pt x="25" y="8"/>
                      <a:pt x="25" y="12"/>
                    </a:cubicBezTo>
                    <a:cubicBezTo>
                      <a:pt x="25" y="23"/>
                      <a:pt x="17" y="28"/>
                      <a:pt x="8" y="28"/>
                    </a:cubicBezTo>
                    <a:cubicBezTo>
                      <a:pt x="6" y="28"/>
                      <a:pt x="2" y="27"/>
                      <a:pt x="0" y="25"/>
                    </a:cubicBezTo>
                    <a:cubicBezTo>
                      <a:pt x="3" y="29"/>
                      <a:pt x="8" y="31"/>
                      <a:pt x="12" y="31"/>
                    </a:cubicBezTo>
                    <a:cubicBezTo>
                      <a:pt x="21" y="31"/>
                      <a:pt x="29" y="24"/>
                      <a:pt x="29" y="15"/>
                    </a:cubicBezTo>
                    <a:cubicBezTo>
                      <a:pt x="29" y="8"/>
                      <a:pt x="25" y="3"/>
                      <a:pt x="20" y="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Oval 1241"/>
              <p:cNvSpPr>
                <a:spLocks noChangeArrowheads="1"/>
              </p:cNvSpPr>
              <p:nvPr/>
            </p:nvSpPr>
            <p:spPr bwMode="auto">
              <a:xfrm>
                <a:off x="1509" y="1847"/>
                <a:ext cx="93" cy="98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9" name="Oval 1242"/>
              <p:cNvSpPr>
                <a:spLocks noChangeArrowheads="1"/>
              </p:cNvSpPr>
              <p:nvPr/>
            </p:nvSpPr>
            <p:spPr bwMode="auto">
              <a:xfrm>
                <a:off x="1524" y="1860"/>
                <a:ext cx="50" cy="53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0" name="Oval 1243"/>
              <p:cNvSpPr>
                <a:spLocks noChangeArrowheads="1"/>
              </p:cNvSpPr>
              <p:nvPr/>
            </p:nvSpPr>
            <p:spPr bwMode="auto">
              <a:xfrm>
                <a:off x="1534" y="1873"/>
                <a:ext cx="18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" name="Freeform 1244"/>
              <p:cNvSpPr>
                <a:spLocks/>
              </p:cNvSpPr>
              <p:nvPr/>
            </p:nvSpPr>
            <p:spPr bwMode="auto">
              <a:xfrm>
                <a:off x="1527" y="1857"/>
                <a:ext cx="70" cy="83"/>
              </a:xfrm>
              <a:custGeom>
                <a:avLst/>
                <a:gdLst>
                  <a:gd name="T0" fmla="*/ 120 w 28"/>
                  <a:gd name="T1" fmla="*/ 0 h 31"/>
                  <a:gd name="T2" fmla="*/ 150 w 28"/>
                  <a:gd name="T3" fmla="*/ 86 h 31"/>
                  <a:gd name="T4" fmla="*/ 50 w 28"/>
                  <a:gd name="T5" fmla="*/ 201 h 31"/>
                  <a:gd name="T6" fmla="*/ 0 w 28"/>
                  <a:gd name="T7" fmla="*/ 179 h 31"/>
                  <a:gd name="T8" fmla="*/ 75 w 28"/>
                  <a:gd name="T9" fmla="*/ 222 h 31"/>
                  <a:gd name="T10" fmla="*/ 175 w 28"/>
                  <a:gd name="T11" fmla="*/ 107 h 31"/>
                  <a:gd name="T12" fmla="*/ 120 w 28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9" y="0"/>
                    </a:moveTo>
                    <a:cubicBezTo>
                      <a:pt x="24" y="6"/>
                      <a:pt x="24" y="8"/>
                      <a:pt x="24" y="12"/>
                    </a:cubicBezTo>
                    <a:cubicBezTo>
                      <a:pt x="24" y="23"/>
                      <a:pt x="17" y="28"/>
                      <a:pt x="8" y="28"/>
                    </a:cubicBezTo>
                    <a:cubicBezTo>
                      <a:pt x="5" y="28"/>
                      <a:pt x="2" y="26"/>
                      <a:pt x="0" y="25"/>
                    </a:cubicBezTo>
                    <a:cubicBezTo>
                      <a:pt x="3" y="29"/>
                      <a:pt x="7" y="31"/>
                      <a:pt x="12" y="31"/>
                    </a:cubicBezTo>
                    <a:cubicBezTo>
                      <a:pt x="21" y="31"/>
                      <a:pt x="28" y="24"/>
                      <a:pt x="28" y="15"/>
                    </a:cubicBezTo>
                    <a:cubicBezTo>
                      <a:pt x="28" y="8"/>
                      <a:pt x="24" y="3"/>
                      <a:pt x="19" y="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" name="Oval 1245"/>
              <p:cNvSpPr>
                <a:spLocks noChangeArrowheads="1"/>
              </p:cNvSpPr>
              <p:nvPr/>
            </p:nvSpPr>
            <p:spPr bwMode="auto">
              <a:xfrm>
                <a:off x="1464" y="1761"/>
                <a:ext cx="90" cy="99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" name="Oval 1246"/>
              <p:cNvSpPr>
                <a:spLocks noChangeArrowheads="1"/>
              </p:cNvSpPr>
              <p:nvPr/>
            </p:nvSpPr>
            <p:spPr bwMode="auto">
              <a:xfrm>
                <a:off x="1477" y="1775"/>
                <a:ext cx="50" cy="53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" name="Oval 1247"/>
              <p:cNvSpPr>
                <a:spLocks noChangeArrowheads="1"/>
              </p:cNvSpPr>
              <p:nvPr/>
            </p:nvSpPr>
            <p:spPr bwMode="auto">
              <a:xfrm>
                <a:off x="1487" y="1785"/>
                <a:ext cx="17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5" name="Freeform 1248"/>
              <p:cNvSpPr>
                <a:spLocks/>
              </p:cNvSpPr>
              <p:nvPr/>
            </p:nvSpPr>
            <p:spPr bwMode="auto">
              <a:xfrm>
                <a:off x="1479" y="1772"/>
                <a:ext cx="70" cy="83"/>
              </a:xfrm>
              <a:custGeom>
                <a:avLst/>
                <a:gdLst>
                  <a:gd name="T0" fmla="*/ 120 w 28"/>
                  <a:gd name="T1" fmla="*/ 0 h 31"/>
                  <a:gd name="T2" fmla="*/ 150 w 28"/>
                  <a:gd name="T3" fmla="*/ 86 h 31"/>
                  <a:gd name="T4" fmla="*/ 50 w 28"/>
                  <a:gd name="T5" fmla="*/ 201 h 31"/>
                  <a:gd name="T6" fmla="*/ 0 w 28"/>
                  <a:gd name="T7" fmla="*/ 179 h 31"/>
                  <a:gd name="T8" fmla="*/ 75 w 28"/>
                  <a:gd name="T9" fmla="*/ 222 h 31"/>
                  <a:gd name="T10" fmla="*/ 175 w 28"/>
                  <a:gd name="T11" fmla="*/ 99 h 31"/>
                  <a:gd name="T12" fmla="*/ 120 w 28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9" y="0"/>
                    </a:moveTo>
                    <a:cubicBezTo>
                      <a:pt x="24" y="5"/>
                      <a:pt x="24" y="8"/>
                      <a:pt x="24" y="12"/>
                    </a:cubicBezTo>
                    <a:cubicBezTo>
                      <a:pt x="24" y="23"/>
                      <a:pt x="17" y="28"/>
                      <a:pt x="8" y="28"/>
                    </a:cubicBezTo>
                    <a:cubicBezTo>
                      <a:pt x="5" y="28"/>
                      <a:pt x="2" y="26"/>
                      <a:pt x="0" y="25"/>
                    </a:cubicBezTo>
                    <a:cubicBezTo>
                      <a:pt x="3" y="28"/>
                      <a:pt x="7" y="31"/>
                      <a:pt x="12" y="31"/>
                    </a:cubicBezTo>
                    <a:cubicBezTo>
                      <a:pt x="21" y="31"/>
                      <a:pt x="28" y="23"/>
                      <a:pt x="28" y="14"/>
                    </a:cubicBezTo>
                    <a:cubicBezTo>
                      <a:pt x="28" y="8"/>
                      <a:pt x="25" y="3"/>
                      <a:pt x="19" y="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6" name="Oval 1249"/>
              <p:cNvSpPr>
                <a:spLocks noChangeArrowheads="1"/>
              </p:cNvSpPr>
              <p:nvPr/>
            </p:nvSpPr>
            <p:spPr bwMode="auto">
              <a:xfrm>
                <a:off x="1417" y="1676"/>
                <a:ext cx="92" cy="96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Oval 1250"/>
              <p:cNvSpPr>
                <a:spLocks noChangeArrowheads="1"/>
              </p:cNvSpPr>
              <p:nvPr/>
            </p:nvSpPr>
            <p:spPr bwMode="auto">
              <a:xfrm>
                <a:off x="1432" y="1689"/>
                <a:ext cx="47" cy="51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8" name="Oval 1251"/>
              <p:cNvSpPr>
                <a:spLocks noChangeArrowheads="1"/>
              </p:cNvSpPr>
              <p:nvPr/>
            </p:nvSpPr>
            <p:spPr bwMode="auto">
              <a:xfrm>
                <a:off x="1442" y="1700"/>
                <a:ext cx="15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9" name="Freeform 1252"/>
              <p:cNvSpPr>
                <a:spLocks/>
              </p:cNvSpPr>
              <p:nvPr/>
            </p:nvSpPr>
            <p:spPr bwMode="auto">
              <a:xfrm>
                <a:off x="1432" y="1687"/>
                <a:ext cx="72" cy="80"/>
              </a:xfrm>
              <a:custGeom>
                <a:avLst/>
                <a:gdLst>
                  <a:gd name="T0" fmla="*/ 117 w 29"/>
                  <a:gd name="T1" fmla="*/ 0 h 30"/>
                  <a:gd name="T2" fmla="*/ 154 w 29"/>
                  <a:gd name="T3" fmla="*/ 77 h 30"/>
                  <a:gd name="T4" fmla="*/ 50 w 29"/>
                  <a:gd name="T5" fmla="*/ 200 h 30"/>
                  <a:gd name="T6" fmla="*/ 0 w 29"/>
                  <a:gd name="T7" fmla="*/ 179 h 30"/>
                  <a:gd name="T8" fmla="*/ 74 w 29"/>
                  <a:gd name="T9" fmla="*/ 213 h 30"/>
                  <a:gd name="T10" fmla="*/ 179 w 29"/>
                  <a:gd name="T11" fmla="*/ 99 h 30"/>
                  <a:gd name="T12" fmla="*/ 117 w 29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0">
                    <a:moveTo>
                      <a:pt x="19" y="0"/>
                    </a:moveTo>
                    <a:cubicBezTo>
                      <a:pt x="24" y="5"/>
                      <a:pt x="25" y="7"/>
                      <a:pt x="25" y="11"/>
                    </a:cubicBezTo>
                    <a:cubicBezTo>
                      <a:pt x="25" y="22"/>
                      <a:pt x="17" y="28"/>
                      <a:pt x="8" y="28"/>
                    </a:cubicBezTo>
                    <a:cubicBezTo>
                      <a:pt x="6" y="28"/>
                      <a:pt x="2" y="26"/>
                      <a:pt x="0" y="25"/>
                    </a:cubicBezTo>
                    <a:cubicBezTo>
                      <a:pt x="3" y="28"/>
                      <a:pt x="8" y="30"/>
                      <a:pt x="12" y="30"/>
                    </a:cubicBezTo>
                    <a:cubicBezTo>
                      <a:pt x="21" y="30"/>
                      <a:pt x="29" y="23"/>
                      <a:pt x="29" y="14"/>
                    </a:cubicBezTo>
                    <a:cubicBezTo>
                      <a:pt x="29" y="8"/>
                      <a:pt x="25" y="2"/>
                      <a:pt x="19" y="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253"/>
              <p:cNvSpPr>
                <a:spLocks noChangeArrowheads="1"/>
              </p:cNvSpPr>
              <p:nvPr/>
            </p:nvSpPr>
            <p:spPr bwMode="auto">
              <a:xfrm>
                <a:off x="1369" y="1591"/>
                <a:ext cx="93" cy="96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" name="Oval 1254"/>
              <p:cNvSpPr>
                <a:spLocks noChangeArrowheads="1"/>
              </p:cNvSpPr>
              <p:nvPr/>
            </p:nvSpPr>
            <p:spPr bwMode="auto">
              <a:xfrm>
                <a:off x="1384" y="1604"/>
                <a:ext cx="50" cy="51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" name="Oval 1255"/>
              <p:cNvSpPr>
                <a:spLocks noChangeArrowheads="1"/>
              </p:cNvSpPr>
              <p:nvPr/>
            </p:nvSpPr>
            <p:spPr bwMode="auto">
              <a:xfrm>
                <a:off x="1394" y="1615"/>
                <a:ext cx="15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" name="Freeform 1256"/>
              <p:cNvSpPr>
                <a:spLocks/>
              </p:cNvSpPr>
              <p:nvPr/>
            </p:nvSpPr>
            <p:spPr bwMode="auto">
              <a:xfrm>
                <a:off x="1387" y="1599"/>
                <a:ext cx="70" cy="82"/>
              </a:xfrm>
              <a:custGeom>
                <a:avLst/>
                <a:gdLst>
                  <a:gd name="T0" fmla="*/ 120 w 28"/>
                  <a:gd name="T1" fmla="*/ 0 h 31"/>
                  <a:gd name="T2" fmla="*/ 150 w 28"/>
                  <a:gd name="T3" fmla="*/ 85 h 31"/>
                  <a:gd name="T4" fmla="*/ 45 w 28"/>
                  <a:gd name="T5" fmla="*/ 196 h 31"/>
                  <a:gd name="T6" fmla="*/ 0 w 28"/>
                  <a:gd name="T7" fmla="*/ 183 h 31"/>
                  <a:gd name="T8" fmla="*/ 75 w 28"/>
                  <a:gd name="T9" fmla="*/ 217 h 31"/>
                  <a:gd name="T10" fmla="*/ 175 w 28"/>
                  <a:gd name="T11" fmla="*/ 106 h 31"/>
                  <a:gd name="T12" fmla="*/ 120 w 28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9" y="0"/>
                    </a:moveTo>
                    <a:cubicBezTo>
                      <a:pt x="24" y="6"/>
                      <a:pt x="24" y="8"/>
                      <a:pt x="24" y="12"/>
                    </a:cubicBezTo>
                    <a:cubicBezTo>
                      <a:pt x="24" y="23"/>
                      <a:pt x="16" y="28"/>
                      <a:pt x="7" y="28"/>
                    </a:cubicBezTo>
                    <a:cubicBezTo>
                      <a:pt x="5" y="28"/>
                      <a:pt x="2" y="27"/>
                      <a:pt x="0" y="26"/>
                    </a:cubicBezTo>
                    <a:cubicBezTo>
                      <a:pt x="3" y="29"/>
                      <a:pt x="7" y="31"/>
                      <a:pt x="12" y="31"/>
                    </a:cubicBezTo>
                    <a:cubicBezTo>
                      <a:pt x="21" y="31"/>
                      <a:pt x="28" y="24"/>
                      <a:pt x="28" y="15"/>
                    </a:cubicBezTo>
                    <a:cubicBezTo>
                      <a:pt x="28" y="9"/>
                      <a:pt x="24" y="3"/>
                      <a:pt x="19" y="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" name="Oval 1257"/>
              <p:cNvSpPr>
                <a:spLocks noChangeArrowheads="1"/>
              </p:cNvSpPr>
              <p:nvPr/>
            </p:nvSpPr>
            <p:spPr bwMode="auto">
              <a:xfrm>
                <a:off x="1324" y="1503"/>
                <a:ext cx="90" cy="98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" name="Oval 1258"/>
              <p:cNvSpPr>
                <a:spLocks noChangeArrowheads="1"/>
              </p:cNvSpPr>
              <p:nvPr/>
            </p:nvSpPr>
            <p:spPr bwMode="auto">
              <a:xfrm>
                <a:off x="1339" y="1516"/>
                <a:ext cx="48" cy="53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6" name="Oval 1259"/>
              <p:cNvSpPr>
                <a:spLocks noChangeArrowheads="1"/>
              </p:cNvSpPr>
              <p:nvPr/>
            </p:nvSpPr>
            <p:spPr bwMode="auto">
              <a:xfrm>
                <a:off x="1347" y="1529"/>
                <a:ext cx="17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7" name="Freeform 1260"/>
              <p:cNvSpPr>
                <a:spLocks/>
              </p:cNvSpPr>
              <p:nvPr/>
            </p:nvSpPr>
            <p:spPr bwMode="auto">
              <a:xfrm>
                <a:off x="1339" y="1513"/>
                <a:ext cx="70" cy="83"/>
              </a:xfrm>
              <a:custGeom>
                <a:avLst/>
                <a:gdLst>
                  <a:gd name="T0" fmla="*/ 120 w 28"/>
                  <a:gd name="T1" fmla="*/ 0 h 31"/>
                  <a:gd name="T2" fmla="*/ 150 w 28"/>
                  <a:gd name="T3" fmla="*/ 86 h 31"/>
                  <a:gd name="T4" fmla="*/ 50 w 28"/>
                  <a:gd name="T5" fmla="*/ 201 h 31"/>
                  <a:gd name="T6" fmla="*/ 0 w 28"/>
                  <a:gd name="T7" fmla="*/ 187 h 31"/>
                  <a:gd name="T8" fmla="*/ 75 w 28"/>
                  <a:gd name="T9" fmla="*/ 222 h 31"/>
                  <a:gd name="T10" fmla="*/ 175 w 28"/>
                  <a:gd name="T11" fmla="*/ 107 h 31"/>
                  <a:gd name="T12" fmla="*/ 120 w 28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9" y="0"/>
                    </a:moveTo>
                    <a:cubicBezTo>
                      <a:pt x="24" y="6"/>
                      <a:pt x="24" y="8"/>
                      <a:pt x="24" y="12"/>
                    </a:cubicBezTo>
                    <a:cubicBezTo>
                      <a:pt x="24" y="23"/>
                      <a:pt x="17" y="28"/>
                      <a:pt x="8" y="28"/>
                    </a:cubicBezTo>
                    <a:cubicBezTo>
                      <a:pt x="5" y="28"/>
                      <a:pt x="2" y="27"/>
                      <a:pt x="0" y="26"/>
                    </a:cubicBezTo>
                    <a:cubicBezTo>
                      <a:pt x="3" y="29"/>
                      <a:pt x="7" y="31"/>
                      <a:pt x="12" y="31"/>
                    </a:cubicBezTo>
                    <a:cubicBezTo>
                      <a:pt x="21" y="31"/>
                      <a:pt x="28" y="24"/>
                      <a:pt x="28" y="15"/>
                    </a:cubicBezTo>
                    <a:cubicBezTo>
                      <a:pt x="28" y="8"/>
                      <a:pt x="25" y="3"/>
                      <a:pt x="19" y="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8" name="Oval 1261"/>
              <p:cNvSpPr>
                <a:spLocks noChangeArrowheads="1"/>
              </p:cNvSpPr>
              <p:nvPr/>
            </p:nvSpPr>
            <p:spPr bwMode="auto">
              <a:xfrm>
                <a:off x="1277" y="2447"/>
                <a:ext cx="92" cy="98"/>
              </a:xfrm>
              <a:prstGeom prst="ellipse">
                <a:avLst/>
              </a:prstGeom>
              <a:solidFill>
                <a:srgbClr val="EDE1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9" name="Oval 1262"/>
              <p:cNvSpPr>
                <a:spLocks noChangeArrowheads="1"/>
              </p:cNvSpPr>
              <p:nvPr/>
            </p:nvSpPr>
            <p:spPr bwMode="auto">
              <a:xfrm>
                <a:off x="1292" y="2460"/>
                <a:ext cx="50" cy="53"/>
              </a:xfrm>
              <a:prstGeom prst="ellipse">
                <a:avLst/>
              </a:prstGeom>
              <a:solidFill>
                <a:srgbClr val="FCF4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0" name="Oval 1263"/>
              <p:cNvSpPr>
                <a:spLocks noChangeArrowheads="1"/>
              </p:cNvSpPr>
              <p:nvPr/>
            </p:nvSpPr>
            <p:spPr bwMode="auto">
              <a:xfrm>
                <a:off x="1302" y="2473"/>
                <a:ext cx="17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" name="Freeform 1264"/>
              <p:cNvSpPr>
                <a:spLocks/>
              </p:cNvSpPr>
              <p:nvPr/>
            </p:nvSpPr>
            <p:spPr bwMode="auto">
              <a:xfrm>
                <a:off x="1294" y="2457"/>
                <a:ext cx="70" cy="83"/>
              </a:xfrm>
              <a:custGeom>
                <a:avLst/>
                <a:gdLst>
                  <a:gd name="T0" fmla="*/ 120 w 28"/>
                  <a:gd name="T1" fmla="*/ 0 h 31"/>
                  <a:gd name="T2" fmla="*/ 150 w 28"/>
                  <a:gd name="T3" fmla="*/ 86 h 31"/>
                  <a:gd name="T4" fmla="*/ 45 w 28"/>
                  <a:gd name="T5" fmla="*/ 201 h 31"/>
                  <a:gd name="T6" fmla="*/ 0 w 28"/>
                  <a:gd name="T7" fmla="*/ 179 h 31"/>
                  <a:gd name="T8" fmla="*/ 75 w 28"/>
                  <a:gd name="T9" fmla="*/ 222 h 31"/>
                  <a:gd name="T10" fmla="*/ 175 w 28"/>
                  <a:gd name="T11" fmla="*/ 107 h 31"/>
                  <a:gd name="T12" fmla="*/ 120 w 28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9" y="0"/>
                    </a:moveTo>
                    <a:cubicBezTo>
                      <a:pt x="24" y="6"/>
                      <a:pt x="24" y="8"/>
                      <a:pt x="24" y="12"/>
                    </a:cubicBezTo>
                    <a:cubicBezTo>
                      <a:pt x="24" y="23"/>
                      <a:pt x="16" y="28"/>
                      <a:pt x="7" y="28"/>
                    </a:cubicBezTo>
                    <a:cubicBezTo>
                      <a:pt x="5" y="28"/>
                      <a:pt x="2" y="26"/>
                      <a:pt x="0" y="25"/>
                    </a:cubicBezTo>
                    <a:cubicBezTo>
                      <a:pt x="2" y="29"/>
                      <a:pt x="7" y="31"/>
                      <a:pt x="12" y="31"/>
                    </a:cubicBezTo>
                    <a:cubicBezTo>
                      <a:pt x="21" y="31"/>
                      <a:pt x="28" y="24"/>
                      <a:pt x="28" y="15"/>
                    </a:cubicBezTo>
                    <a:cubicBezTo>
                      <a:pt x="28" y="8"/>
                      <a:pt x="24" y="3"/>
                      <a:pt x="19" y="0"/>
                    </a:cubicBezTo>
                    <a:close/>
                  </a:path>
                </a:pathLst>
              </a:custGeom>
              <a:solidFill>
                <a:srgbClr val="CA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" name="Oval 1265"/>
              <p:cNvSpPr>
                <a:spLocks noChangeArrowheads="1"/>
              </p:cNvSpPr>
              <p:nvPr/>
            </p:nvSpPr>
            <p:spPr bwMode="auto">
              <a:xfrm>
                <a:off x="1372" y="2273"/>
                <a:ext cx="90" cy="99"/>
              </a:xfrm>
              <a:prstGeom prst="ellipse">
                <a:avLst/>
              </a:prstGeom>
              <a:solidFill>
                <a:srgbClr val="EDE1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" name="Freeform 1266"/>
              <p:cNvSpPr>
                <a:spLocks/>
              </p:cNvSpPr>
              <p:nvPr/>
            </p:nvSpPr>
            <p:spPr bwMode="auto">
              <a:xfrm>
                <a:off x="1387" y="2284"/>
                <a:ext cx="70" cy="83"/>
              </a:xfrm>
              <a:custGeom>
                <a:avLst/>
                <a:gdLst>
                  <a:gd name="T0" fmla="*/ 120 w 28"/>
                  <a:gd name="T1" fmla="*/ 0 h 31"/>
                  <a:gd name="T2" fmla="*/ 150 w 28"/>
                  <a:gd name="T3" fmla="*/ 86 h 31"/>
                  <a:gd name="T4" fmla="*/ 50 w 28"/>
                  <a:gd name="T5" fmla="*/ 201 h 31"/>
                  <a:gd name="T6" fmla="*/ 0 w 28"/>
                  <a:gd name="T7" fmla="*/ 179 h 31"/>
                  <a:gd name="T8" fmla="*/ 75 w 28"/>
                  <a:gd name="T9" fmla="*/ 222 h 31"/>
                  <a:gd name="T10" fmla="*/ 175 w 28"/>
                  <a:gd name="T11" fmla="*/ 107 h 31"/>
                  <a:gd name="T12" fmla="*/ 120 w 28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9" y="0"/>
                    </a:moveTo>
                    <a:cubicBezTo>
                      <a:pt x="24" y="5"/>
                      <a:pt x="24" y="8"/>
                      <a:pt x="24" y="12"/>
                    </a:cubicBezTo>
                    <a:cubicBezTo>
                      <a:pt x="24" y="23"/>
                      <a:pt x="17" y="28"/>
                      <a:pt x="8" y="28"/>
                    </a:cubicBezTo>
                    <a:cubicBezTo>
                      <a:pt x="5" y="28"/>
                      <a:pt x="2" y="26"/>
                      <a:pt x="0" y="25"/>
                    </a:cubicBezTo>
                    <a:cubicBezTo>
                      <a:pt x="3" y="29"/>
                      <a:pt x="7" y="31"/>
                      <a:pt x="12" y="31"/>
                    </a:cubicBezTo>
                    <a:cubicBezTo>
                      <a:pt x="21" y="31"/>
                      <a:pt x="28" y="24"/>
                      <a:pt x="28" y="15"/>
                    </a:cubicBezTo>
                    <a:cubicBezTo>
                      <a:pt x="28" y="8"/>
                      <a:pt x="25" y="3"/>
                      <a:pt x="19" y="0"/>
                    </a:cubicBezTo>
                    <a:close/>
                  </a:path>
                </a:pathLst>
              </a:custGeom>
              <a:solidFill>
                <a:srgbClr val="CA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" name="Oval 1267"/>
              <p:cNvSpPr>
                <a:spLocks noChangeArrowheads="1"/>
              </p:cNvSpPr>
              <p:nvPr/>
            </p:nvSpPr>
            <p:spPr bwMode="auto">
              <a:xfrm>
                <a:off x="1384" y="2287"/>
                <a:ext cx="50" cy="53"/>
              </a:xfrm>
              <a:prstGeom prst="ellipse">
                <a:avLst/>
              </a:prstGeom>
              <a:solidFill>
                <a:srgbClr val="FCF4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" name="Oval 1268"/>
              <p:cNvSpPr>
                <a:spLocks noChangeArrowheads="1"/>
              </p:cNvSpPr>
              <p:nvPr/>
            </p:nvSpPr>
            <p:spPr bwMode="auto">
              <a:xfrm>
                <a:off x="1394" y="2297"/>
                <a:ext cx="18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6" name="Oval 1269"/>
              <p:cNvSpPr>
                <a:spLocks noChangeArrowheads="1"/>
              </p:cNvSpPr>
              <p:nvPr/>
            </p:nvSpPr>
            <p:spPr bwMode="auto">
              <a:xfrm>
                <a:off x="1184" y="2273"/>
                <a:ext cx="90" cy="99"/>
              </a:xfrm>
              <a:prstGeom prst="ellipse">
                <a:avLst/>
              </a:prstGeom>
              <a:solidFill>
                <a:srgbClr val="EDE1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7" name="Oval 1270"/>
              <p:cNvSpPr>
                <a:spLocks noChangeArrowheads="1"/>
              </p:cNvSpPr>
              <p:nvPr/>
            </p:nvSpPr>
            <p:spPr bwMode="auto">
              <a:xfrm>
                <a:off x="1197" y="2287"/>
                <a:ext cx="50" cy="53"/>
              </a:xfrm>
              <a:prstGeom prst="ellipse">
                <a:avLst/>
              </a:prstGeom>
              <a:solidFill>
                <a:srgbClr val="FCF4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8" name="Oval 1271"/>
              <p:cNvSpPr>
                <a:spLocks noChangeArrowheads="1"/>
              </p:cNvSpPr>
              <p:nvPr/>
            </p:nvSpPr>
            <p:spPr bwMode="auto">
              <a:xfrm>
                <a:off x="1207" y="2297"/>
                <a:ext cx="17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9" name="Freeform 1272"/>
              <p:cNvSpPr>
                <a:spLocks/>
              </p:cNvSpPr>
              <p:nvPr/>
            </p:nvSpPr>
            <p:spPr bwMode="auto">
              <a:xfrm>
                <a:off x="1199" y="2284"/>
                <a:ext cx="70" cy="83"/>
              </a:xfrm>
              <a:custGeom>
                <a:avLst/>
                <a:gdLst>
                  <a:gd name="T0" fmla="*/ 120 w 28"/>
                  <a:gd name="T1" fmla="*/ 0 h 31"/>
                  <a:gd name="T2" fmla="*/ 150 w 28"/>
                  <a:gd name="T3" fmla="*/ 86 h 31"/>
                  <a:gd name="T4" fmla="*/ 50 w 28"/>
                  <a:gd name="T5" fmla="*/ 201 h 31"/>
                  <a:gd name="T6" fmla="*/ 0 w 28"/>
                  <a:gd name="T7" fmla="*/ 179 h 31"/>
                  <a:gd name="T8" fmla="*/ 75 w 28"/>
                  <a:gd name="T9" fmla="*/ 222 h 31"/>
                  <a:gd name="T10" fmla="*/ 175 w 28"/>
                  <a:gd name="T11" fmla="*/ 107 h 31"/>
                  <a:gd name="T12" fmla="*/ 120 w 28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9" y="0"/>
                    </a:moveTo>
                    <a:cubicBezTo>
                      <a:pt x="24" y="5"/>
                      <a:pt x="24" y="8"/>
                      <a:pt x="24" y="12"/>
                    </a:cubicBezTo>
                    <a:cubicBezTo>
                      <a:pt x="24" y="23"/>
                      <a:pt x="17" y="28"/>
                      <a:pt x="8" y="28"/>
                    </a:cubicBezTo>
                    <a:cubicBezTo>
                      <a:pt x="5" y="28"/>
                      <a:pt x="2" y="26"/>
                      <a:pt x="0" y="25"/>
                    </a:cubicBezTo>
                    <a:cubicBezTo>
                      <a:pt x="3" y="29"/>
                      <a:pt x="7" y="31"/>
                      <a:pt x="12" y="31"/>
                    </a:cubicBezTo>
                    <a:cubicBezTo>
                      <a:pt x="21" y="31"/>
                      <a:pt x="28" y="24"/>
                      <a:pt x="28" y="15"/>
                    </a:cubicBezTo>
                    <a:cubicBezTo>
                      <a:pt x="28" y="8"/>
                      <a:pt x="24" y="3"/>
                      <a:pt x="19" y="0"/>
                    </a:cubicBezTo>
                    <a:close/>
                  </a:path>
                </a:pathLst>
              </a:custGeom>
              <a:solidFill>
                <a:srgbClr val="CA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0" name="Oval 1273"/>
              <p:cNvSpPr>
                <a:spLocks noChangeArrowheads="1"/>
              </p:cNvSpPr>
              <p:nvPr/>
            </p:nvSpPr>
            <p:spPr bwMode="auto">
              <a:xfrm>
                <a:off x="1322" y="2364"/>
                <a:ext cx="90" cy="96"/>
              </a:xfrm>
              <a:prstGeom prst="ellipse">
                <a:avLst/>
              </a:prstGeom>
              <a:solidFill>
                <a:srgbClr val="EDE1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1" name="Oval 1274"/>
              <p:cNvSpPr>
                <a:spLocks noChangeArrowheads="1"/>
              </p:cNvSpPr>
              <p:nvPr/>
            </p:nvSpPr>
            <p:spPr bwMode="auto">
              <a:xfrm>
                <a:off x="1337" y="2377"/>
                <a:ext cx="50" cy="51"/>
              </a:xfrm>
              <a:prstGeom prst="ellipse">
                <a:avLst/>
              </a:prstGeom>
              <a:solidFill>
                <a:srgbClr val="FCF4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" name="Oval 1275"/>
              <p:cNvSpPr>
                <a:spLocks noChangeArrowheads="1"/>
              </p:cNvSpPr>
              <p:nvPr/>
            </p:nvSpPr>
            <p:spPr bwMode="auto">
              <a:xfrm>
                <a:off x="1347" y="2388"/>
                <a:ext cx="17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" name="Freeform 1276"/>
              <p:cNvSpPr>
                <a:spLocks/>
              </p:cNvSpPr>
              <p:nvPr/>
            </p:nvSpPr>
            <p:spPr bwMode="auto">
              <a:xfrm>
                <a:off x="1337" y="2372"/>
                <a:ext cx="72" cy="83"/>
              </a:xfrm>
              <a:custGeom>
                <a:avLst/>
                <a:gdLst>
                  <a:gd name="T0" fmla="*/ 117 w 29"/>
                  <a:gd name="T1" fmla="*/ 0 h 31"/>
                  <a:gd name="T2" fmla="*/ 149 w 29"/>
                  <a:gd name="T3" fmla="*/ 86 h 31"/>
                  <a:gd name="T4" fmla="*/ 50 w 29"/>
                  <a:gd name="T5" fmla="*/ 201 h 31"/>
                  <a:gd name="T6" fmla="*/ 0 w 29"/>
                  <a:gd name="T7" fmla="*/ 187 h 31"/>
                  <a:gd name="T8" fmla="*/ 74 w 29"/>
                  <a:gd name="T9" fmla="*/ 222 h 31"/>
                  <a:gd name="T10" fmla="*/ 179 w 29"/>
                  <a:gd name="T11" fmla="*/ 107 h 31"/>
                  <a:gd name="T12" fmla="*/ 117 w 29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1">
                    <a:moveTo>
                      <a:pt x="19" y="0"/>
                    </a:moveTo>
                    <a:cubicBezTo>
                      <a:pt x="24" y="6"/>
                      <a:pt x="24" y="8"/>
                      <a:pt x="24" y="12"/>
                    </a:cubicBezTo>
                    <a:cubicBezTo>
                      <a:pt x="24" y="23"/>
                      <a:pt x="17" y="28"/>
                      <a:pt x="8" y="28"/>
                    </a:cubicBezTo>
                    <a:cubicBezTo>
                      <a:pt x="6" y="28"/>
                      <a:pt x="2" y="27"/>
                      <a:pt x="0" y="26"/>
                    </a:cubicBezTo>
                    <a:cubicBezTo>
                      <a:pt x="3" y="29"/>
                      <a:pt x="7" y="31"/>
                      <a:pt x="12" y="31"/>
                    </a:cubicBezTo>
                    <a:cubicBezTo>
                      <a:pt x="21" y="31"/>
                      <a:pt x="29" y="24"/>
                      <a:pt x="29" y="15"/>
                    </a:cubicBezTo>
                    <a:cubicBezTo>
                      <a:pt x="29" y="9"/>
                      <a:pt x="25" y="3"/>
                      <a:pt x="19" y="0"/>
                    </a:cubicBezTo>
                    <a:close/>
                  </a:path>
                </a:pathLst>
              </a:custGeom>
              <a:solidFill>
                <a:srgbClr val="CA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" name="Oval 1277"/>
              <p:cNvSpPr>
                <a:spLocks noChangeArrowheads="1"/>
              </p:cNvSpPr>
              <p:nvPr/>
            </p:nvSpPr>
            <p:spPr bwMode="auto">
              <a:xfrm>
                <a:off x="1232" y="2364"/>
                <a:ext cx="92" cy="96"/>
              </a:xfrm>
              <a:prstGeom prst="ellipse">
                <a:avLst/>
              </a:prstGeom>
              <a:solidFill>
                <a:srgbClr val="EDE1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Oval 1278"/>
              <p:cNvSpPr>
                <a:spLocks noChangeArrowheads="1"/>
              </p:cNvSpPr>
              <p:nvPr/>
            </p:nvSpPr>
            <p:spPr bwMode="auto">
              <a:xfrm>
                <a:off x="1247" y="2377"/>
                <a:ext cx="50" cy="51"/>
              </a:xfrm>
              <a:prstGeom prst="ellipse">
                <a:avLst/>
              </a:prstGeom>
              <a:solidFill>
                <a:srgbClr val="FCF4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" name="Oval 1279"/>
              <p:cNvSpPr>
                <a:spLocks noChangeArrowheads="1"/>
              </p:cNvSpPr>
              <p:nvPr/>
            </p:nvSpPr>
            <p:spPr bwMode="auto">
              <a:xfrm>
                <a:off x="1257" y="2388"/>
                <a:ext cx="17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Freeform 1280"/>
              <p:cNvSpPr>
                <a:spLocks/>
              </p:cNvSpPr>
              <p:nvPr/>
            </p:nvSpPr>
            <p:spPr bwMode="auto">
              <a:xfrm>
                <a:off x="1249" y="2372"/>
                <a:ext cx="70" cy="83"/>
              </a:xfrm>
              <a:custGeom>
                <a:avLst/>
                <a:gdLst>
                  <a:gd name="T0" fmla="*/ 120 w 28"/>
                  <a:gd name="T1" fmla="*/ 0 h 31"/>
                  <a:gd name="T2" fmla="*/ 150 w 28"/>
                  <a:gd name="T3" fmla="*/ 86 h 31"/>
                  <a:gd name="T4" fmla="*/ 45 w 28"/>
                  <a:gd name="T5" fmla="*/ 201 h 31"/>
                  <a:gd name="T6" fmla="*/ 0 w 28"/>
                  <a:gd name="T7" fmla="*/ 187 h 31"/>
                  <a:gd name="T8" fmla="*/ 75 w 28"/>
                  <a:gd name="T9" fmla="*/ 222 h 31"/>
                  <a:gd name="T10" fmla="*/ 175 w 28"/>
                  <a:gd name="T11" fmla="*/ 107 h 31"/>
                  <a:gd name="T12" fmla="*/ 120 w 28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9" y="0"/>
                    </a:moveTo>
                    <a:cubicBezTo>
                      <a:pt x="24" y="6"/>
                      <a:pt x="24" y="8"/>
                      <a:pt x="24" y="12"/>
                    </a:cubicBezTo>
                    <a:cubicBezTo>
                      <a:pt x="24" y="23"/>
                      <a:pt x="16" y="28"/>
                      <a:pt x="7" y="28"/>
                    </a:cubicBezTo>
                    <a:cubicBezTo>
                      <a:pt x="5" y="28"/>
                      <a:pt x="2" y="27"/>
                      <a:pt x="0" y="26"/>
                    </a:cubicBezTo>
                    <a:cubicBezTo>
                      <a:pt x="2" y="29"/>
                      <a:pt x="7" y="31"/>
                      <a:pt x="12" y="31"/>
                    </a:cubicBezTo>
                    <a:cubicBezTo>
                      <a:pt x="21" y="31"/>
                      <a:pt x="28" y="24"/>
                      <a:pt x="28" y="15"/>
                    </a:cubicBezTo>
                    <a:cubicBezTo>
                      <a:pt x="28" y="9"/>
                      <a:pt x="24" y="3"/>
                      <a:pt x="19" y="0"/>
                    </a:cubicBezTo>
                    <a:close/>
                  </a:path>
                </a:pathLst>
              </a:custGeom>
              <a:solidFill>
                <a:srgbClr val="CA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Oval 1281"/>
              <p:cNvSpPr>
                <a:spLocks noChangeArrowheads="1"/>
              </p:cNvSpPr>
              <p:nvPr/>
            </p:nvSpPr>
            <p:spPr bwMode="auto">
              <a:xfrm>
                <a:off x="1134" y="2185"/>
                <a:ext cx="93" cy="99"/>
              </a:xfrm>
              <a:prstGeom prst="ellipse">
                <a:avLst/>
              </a:prstGeom>
              <a:solidFill>
                <a:srgbClr val="EDE1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Oval 1282"/>
              <p:cNvSpPr>
                <a:spLocks noChangeArrowheads="1"/>
              </p:cNvSpPr>
              <p:nvPr/>
            </p:nvSpPr>
            <p:spPr bwMode="auto">
              <a:xfrm>
                <a:off x="1149" y="2199"/>
                <a:ext cx="50" cy="53"/>
              </a:xfrm>
              <a:prstGeom prst="ellipse">
                <a:avLst/>
              </a:prstGeom>
              <a:solidFill>
                <a:srgbClr val="FCF4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0" name="Oval 1283"/>
              <p:cNvSpPr>
                <a:spLocks noChangeArrowheads="1"/>
              </p:cNvSpPr>
              <p:nvPr/>
            </p:nvSpPr>
            <p:spPr bwMode="auto">
              <a:xfrm>
                <a:off x="1159" y="2212"/>
                <a:ext cx="15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1" name="Freeform 1284"/>
              <p:cNvSpPr>
                <a:spLocks/>
              </p:cNvSpPr>
              <p:nvPr/>
            </p:nvSpPr>
            <p:spPr bwMode="auto">
              <a:xfrm>
                <a:off x="1149" y="2196"/>
                <a:ext cx="73" cy="83"/>
              </a:xfrm>
              <a:custGeom>
                <a:avLst/>
                <a:gdLst>
                  <a:gd name="T0" fmla="*/ 121 w 29"/>
                  <a:gd name="T1" fmla="*/ 0 h 31"/>
                  <a:gd name="T2" fmla="*/ 159 w 29"/>
                  <a:gd name="T3" fmla="*/ 86 h 31"/>
                  <a:gd name="T4" fmla="*/ 50 w 29"/>
                  <a:gd name="T5" fmla="*/ 201 h 31"/>
                  <a:gd name="T6" fmla="*/ 0 w 29"/>
                  <a:gd name="T7" fmla="*/ 179 h 31"/>
                  <a:gd name="T8" fmla="*/ 76 w 29"/>
                  <a:gd name="T9" fmla="*/ 222 h 31"/>
                  <a:gd name="T10" fmla="*/ 184 w 29"/>
                  <a:gd name="T11" fmla="*/ 107 h 31"/>
                  <a:gd name="T12" fmla="*/ 121 w 29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1">
                    <a:moveTo>
                      <a:pt x="19" y="0"/>
                    </a:moveTo>
                    <a:cubicBezTo>
                      <a:pt x="24" y="6"/>
                      <a:pt x="25" y="8"/>
                      <a:pt x="25" y="12"/>
                    </a:cubicBezTo>
                    <a:cubicBezTo>
                      <a:pt x="25" y="23"/>
                      <a:pt x="17" y="28"/>
                      <a:pt x="8" y="28"/>
                    </a:cubicBezTo>
                    <a:cubicBezTo>
                      <a:pt x="6" y="28"/>
                      <a:pt x="2" y="26"/>
                      <a:pt x="0" y="25"/>
                    </a:cubicBezTo>
                    <a:cubicBezTo>
                      <a:pt x="3" y="29"/>
                      <a:pt x="8" y="31"/>
                      <a:pt x="12" y="31"/>
                    </a:cubicBezTo>
                    <a:cubicBezTo>
                      <a:pt x="21" y="31"/>
                      <a:pt x="29" y="24"/>
                      <a:pt x="29" y="15"/>
                    </a:cubicBezTo>
                    <a:cubicBezTo>
                      <a:pt x="29" y="8"/>
                      <a:pt x="25" y="3"/>
                      <a:pt x="19" y="0"/>
                    </a:cubicBezTo>
                    <a:close/>
                  </a:path>
                </a:pathLst>
              </a:custGeom>
              <a:solidFill>
                <a:srgbClr val="CA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" name="Oval 1285"/>
              <p:cNvSpPr>
                <a:spLocks noChangeArrowheads="1"/>
              </p:cNvSpPr>
              <p:nvPr/>
            </p:nvSpPr>
            <p:spPr bwMode="auto">
              <a:xfrm>
                <a:off x="1419" y="2185"/>
                <a:ext cx="93" cy="99"/>
              </a:xfrm>
              <a:prstGeom prst="ellipse">
                <a:avLst/>
              </a:prstGeom>
              <a:solidFill>
                <a:srgbClr val="EDE1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" name="Oval 1286"/>
              <p:cNvSpPr>
                <a:spLocks noChangeArrowheads="1"/>
              </p:cNvSpPr>
              <p:nvPr/>
            </p:nvSpPr>
            <p:spPr bwMode="auto">
              <a:xfrm>
                <a:off x="1434" y="2199"/>
                <a:ext cx="50" cy="53"/>
              </a:xfrm>
              <a:prstGeom prst="ellipse">
                <a:avLst/>
              </a:prstGeom>
              <a:solidFill>
                <a:srgbClr val="FCF4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" name="Oval 1287"/>
              <p:cNvSpPr>
                <a:spLocks noChangeArrowheads="1"/>
              </p:cNvSpPr>
              <p:nvPr/>
            </p:nvSpPr>
            <p:spPr bwMode="auto">
              <a:xfrm>
                <a:off x="1444" y="2212"/>
                <a:ext cx="15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" name="Freeform 1288"/>
              <p:cNvSpPr>
                <a:spLocks/>
              </p:cNvSpPr>
              <p:nvPr/>
            </p:nvSpPr>
            <p:spPr bwMode="auto">
              <a:xfrm>
                <a:off x="1434" y="2196"/>
                <a:ext cx="73" cy="83"/>
              </a:xfrm>
              <a:custGeom>
                <a:avLst/>
                <a:gdLst>
                  <a:gd name="T0" fmla="*/ 126 w 29"/>
                  <a:gd name="T1" fmla="*/ 0 h 31"/>
                  <a:gd name="T2" fmla="*/ 159 w 29"/>
                  <a:gd name="T3" fmla="*/ 86 h 31"/>
                  <a:gd name="T4" fmla="*/ 50 w 29"/>
                  <a:gd name="T5" fmla="*/ 201 h 31"/>
                  <a:gd name="T6" fmla="*/ 0 w 29"/>
                  <a:gd name="T7" fmla="*/ 179 h 31"/>
                  <a:gd name="T8" fmla="*/ 76 w 29"/>
                  <a:gd name="T9" fmla="*/ 222 h 31"/>
                  <a:gd name="T10" fmla="*/ 184 w 29"/>
                  <a:gd name="T11" fmla="*/ 107 h 31"/>
                  <a:gd name="T12" fmla="*/ 126 w 29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31">
                    <a:moveTo>
                      <a:pt x="20" y="0"/>
                    </a:moveTo>
                    <a:cubicBezTo>
                      <a:pt x="24" y="6"/>
                      <a:pt x="25" y="8"/>
                      <a:pt x="25" y="12"/>
                    </a:cubicBezTo>
                    <a:cubicBezTo>
                      <a:pt x="25" y="23"/>
                      <a:pt x="17" y="28"/>
                      <a:pt x="8" y="28"/>
                    </a:cubicBezTo>
                    <a:cubicBezTo>
                      <a:pt x="6" y="28"/>
                      <a:pt x="2" y="26"/>
                      <a:pt x="0" y="25"/>
                    </a:cubicBezTo>
                    <a:cubicBezTo>
                      <a:pt x="3" y="29"/>
                      <a:pt x="8" y="31"/>
                      <a:pt x="12" y="31"/>
                    </a:cubicBezTo>
                    <a:cubicBezTo>
                      <a:pt x="21" y="31"/>
                      <a:pt x="29" y="24"/>
                      <a:pt x="29" y="15"/>
                    </a:cubicBezTo>
                    <a:cubicBezTo>
                      <a:pt x="29" y="8"/>
                      <a:pt x="25" y="3"/>
                      <a:pt x="20" y="0"/>
                    </a:cubicBezTo>
                    <a:close/>
                  </a:path>
                </a:pathLst>
              </a:custGeom>
              <a:solidFill>
                <a:srgbClr val="CA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" name="Oval 1289"/>
              <p:cNvSpPr>
                <a:spLocks noChangeArrowheads="1"/>
              </p:cNvSpPr>
              <p:nvPr/>
            </p:nvSpPr>
            <p:spPr bwMode="auto">
              <a:xfrm>
                <a:off x="1087" y="2097"/>
                <a:ext cx="90" cy="96"/>
              </a:xfrm>
              <a:prstGeom prst="ellipse">
                <a:avLst/>
              </a:prstGeom>
              <a:solidFill>
                <a:srgbClr val="EDE1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" name="Oval 1290"/>
              <p:cNvSpPr>
                <a:spLocks noChangeArrowheads="1"/>
              </p:cNvSpPr>
              <p:nvPr/>
            </p:nvSpPr>
            <p:spPr bwMode="auto">
              <a:xfrm>
                <a:off x="1099" y="2111"/>
                <a:ext cx="50" cy="50"/>
              </a:xfrm>
              <a:prstGeom prst="ellipse">
                <a:avLst/>
              </a:prstGeom>
              <a:solidFill>
                <a:srgbClr val="FCF4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" name="Oval 1291"/>
              <p:cNvSpPr>
                <a:spLocks noChangeArrowheads="1"/>
              </p:cNvSpPr>
              <p:nvPr/>
            </p:nvSpPr>
            <p:spPr bwMode="auto">
              <a:xfrm>
                <a:off x="1109" y="2121"/>
                <a:ext cx="18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" name="Freeform 1292"/>
              <p:cNvSpPr>
                <a:spLocks/>
              </p:cNvSpPr>
              <p:nvPr/>
            </p:nvSpPr>
            <p:spPr bwMode="auto">
              <a:xfrm>
                <a:off x="1102" y="2108"/>
                <a:ext cx="70" cy="80"/>
              </a:xfrm>
              <a:custGeom>
                <a:avLst/>
                <a:gdLst>
                  <a:gd name="T0" fmla="*/ 120 w 28"/>
                  <a:gd name="T1" fmla="*/ 0 h 30"/>
                  <a:gd name="T2" fmla="*/ 150 w 28"/>
                  <a:gd name="T3" fmla="*/ 77 h 30"/>
                  <a:gd name="T4" fmla="*/ 50 w 28"/>
                  <a:gd name="T5" fmla="*/ 200 h 30"/>
                  <a:gd name="T6" fmla="*/ 0 w 28"/>
                  <a:gd name="T7" fmla="*/ 179 h 30"/>
                  <a:gd name="T8" fmla="*/ 75 w 28"/>
                  <a:gd name="T9" fmla="*/ 213 h 30"/>
                  <a:gd name="T10" fmla="*/ 175 w 28"/>
                  <a:gd name="T11" fmla="*/ 99 h 30"/>
                  <a:gd name="T12" fmla="*/ 120 w 28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0">
                    <a:moveTo>
                      <a:pt x="19" y="0"/>
                    </a:moveTo>
                    <a:cubicBezTo>
                      <a:pt x="24" y="5"/>
                      <a:pt x="24" y="7"/>
                      <a:pt x="24" y="11"/>
                    </a:cubicBezTo>
                    <a:cubicBezTo>
                      <a:pt x="24" y="22"/>
                      <a:pt x="17" y="28"/>
                      <a:pt x="8" y="28"/>
                    </a:cubicBezTo>
                    <a:cubicBezTo>
                      <a:pt x="5" y="28"/>
                      <a:pt x="2" y="26"/>
                      <a:pt x="0" y="25"/>
                    </a:cubicBezTo>
                    <a:cubicBezTo>
                      <a:pt x="3" y="28"/>
                      <a:pt x="7" y="30"/>
                      <a:pt x="12" y="30"/>
                    </a:cubicBezTo>
                    <a:cubicBezTo>
                      <a:pt x="21" y="30"/>
                      <a:pt x="28" y="23"/>
                      <a:pt x="28" y="14"/>
                    </a:cubicBezTo>
                    <a:cubicBezTo>
                      <a:pt x="28" y="8"/>
                      <a:pt x="24" y="2"/>
                      <a:pt x="19" y="0"/>
                    </a:cubicBezTo>
                    <a:close/>
                  </a:path>
                </a:pathLst>
              </a:custGeom>
              <a:solidFill>
                <a:srgbClr val="CA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Oval 1293"/>
              <p:cNvSpPr>
                <a:spLocks noChangeArrowheads="1"/>
              </p:cNvSpPr>
              <p:nvPr/>
            </p:nvSpPr>
            <p:spPr bwMode="auto">
              <a:xfrm>
                <a:off x="1274" y="1932"/>
                <a:ext cx="93" cy="99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" name="Freeform 1294"/>
              <p:cNvSpPr>
                <a:spLocks/>
              </p:cNvSpPr>
              <p:nvPr/>
            </p:nvSpPr>
            <p:spPr bwMode="auto">
              <a:xfrm>
                <a:off x="1284" y="1951"/>
                <a:ext cx="78" cy="74"/>
              </a:xfrm>
              <a:custGeom>
                <a:avLst/>
                <a:gdLst>
                  <a:gd name="T0" fmla="*/ 0 w 31"/>
                  <a:gd name="T1" fmla="*/ 132 h 28"/>
                  <a:gd name="T2" fmla="*/ 75 w 31"/>
                  <a:gd name="T3" fmla="*/ 167 h 28"/>
                  <a:gd name="T4" fmla="*/ 176 w 31"/>
                  <a:gd name="T5" fmla="*/ 56 h 28"/>
                  <a:gd name="T6" fmla="*/ 164 w 31"/>
                  <a:gd name="T7" fmla="*/ 0 h 28"/>
                  <a:gd name="T8" fmla="*/ 196 w 31"/>
                  <a:gd name="T9" fmla="*/ 85 h 28"/>
                  <a:gd name="T10" fmla="*/ 96 w 31"/>
                  <a:gd name="T11" fmla="*/ 196 h 28"/>
                  <a:gd name="T12" fmla="*/ 0 w 31"/>
                  <a:gd name="T13" fmla="*/ 132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6" y="24"/>
                      <a:pt x="8" y="24"/>
                      <a:pt x="12" y="24"/>
                    </a:cubicBezTo>
                    <a:cubicBezTo>
                      <a:pt x="23" y="24"/>
                      <a:pt x="28" y="16"/>
                      <a:pt x="28" y="8"/>
                    </a:cubicBezTo>
                    <a:cubicBezTo>
                      <a:pt x="28" y="5"/>
                      <a:pt x="27" y="2"/>
                      <a:pt x="26" y="0"/>
                    </a:cubicBezTo>
                    <a:cubicBezTo>
                      <a:pt x="29" y="3"/>
                      <a:pt x="31" y="7"/>
                      <a:pt x="31" y="12"/>
                    </a:cubicBezTo>
                    <a:cubicBezTo>
                      <a:pt x="31" y="21"/>
                      <a:pt x="24" y="28"/>
                      <a:pt x="15" y="28"/>
                    </a:cubicBezTo>
                    <a:cubicBezTo>
                      <a:pt x="8" y="28"/>
                      <a:pt x="3" y="24"/>
                      <a:pt x="0" y="19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" name="Oval 1295"/>
              <p:cNvSpPr>
                <a:spLocks noChangeArrowheads="1"/>
              </p:cNvSpPr>
              <p:nvPr/>
            </p:nvSpPr>
            <p:spPr bwMode="auto">
              <a:xfrm>
                <a:off x="1287" y="1948"/>
                <a:ext cx="50" cy="51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" name="Oval 1296"/>
              <p:cNvSpPr>
                <a:spLocks noChangeArrowheads="1"/>
              </p:cNvSpPr>
              <p:nvPr/>
            </p:nvSpPr>
            <p:spPr bwMode="auto">
              <a:xfrm>
                <a:off x="1299" y="1959"/>
                <a:ext cx="15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" name="Oval 1297"/>
              <p:cNvSpPr>
                <a:spLocks noChangeArrowheads="1"/>
              </p:cNvSpPr>
              <p:nvPr/>
            </p:nvSpPr>
            <p:spPr bwMode="auto">
              <a:xfrm>
                <a:off x="1369" y="1932"/>
                <a:ext cx="93" cy="99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" name="Oval 1298"/>
              <p:cNvSpPr>
                <a:spLocks noChangeArrowheads="1"/>
              </p:cNvSpPr>
              <p:nvPr/>
            </p:nvSpPr>
            <p:spPr bwMode="auto">
              <a:xfrm>
                <a:off x="1382" y="1948"/>
                <a:ext cx="50" cy="53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6" name="Oval 1299"/>
              <p:cNvSpPr>
                <a:spLocks noChangeArrowheads="1"/>
              </p:cNvSpPr>
              <p:nvPr/>
            </p:nvSpPr>
            <p:spPr bwMode="auto">
              <a:xfrm>
                <a:off x="1392" y="1959"/>
                <a:ext cx="17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7" name="Freeform 1300"/>
              <p:cNvSpPr>
                <a:spLocks/>
              </p:cNvSpPr>
              <p:nvPr/>
            </p:nvSpPr>
            <p:spPr bwMode="auto">
              <a:xfrm>
                <a:off x="1379" y="1948"/>
                <a:ext cx="78" cy="77"/>
              </a:xfrm>
              <a:custGeom>
                <a:avLst/>
                <a:gdLst>
                  <a:gd name="T0" fmla="*/ 0 w 31"/>
                  <a:gd name="T1" fmla="*/ 141 h 29"/>
                  <a:gd name="T2" fmla="*/ 75 w 31"/>
                  <a:gd name="T3" fmla="*/ 175 h 29"/>
                  <a:gd name="T4" fmla="*/ 176 w 31"/>
                  <a:gd name="T5" fmla="*/ 56 h 29"/>
                  <a:gd name="T6" fmla="*/ 159 w 31"/>
                  <a:gd name="T7" fmla="*/ 0 h 29"/>
                  <a:gd name="T8" fmla="*/ 196 w 31"/>
                  <a:gd name="T9" fmla="*/ 93 h 29"/>
                  <a:gd name="T10" fmla="*/ 88 w 31"/>
                  <a:gd name="T11" fmla="*/ 204 h 29"/>
                  <a:gd name="T12" fmla="*/ 0 w 31"/>
                  <a:gd name="T13" fmla="*/ 141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9">
                    <a:moveTo>
                      <a:pt x="0" y="20"/>
                    </a:moveTo>
                    <a:cubicBezTo>
                      <a:pt x="5" y="24"/>
                      <a:pt x="7" y="25"/>
                      <a:pt x="12" y="25"/>
                    </a:cubicBezTo>
                    <a:cubicBezTo>
                      <a:pt x="23" y="25"/>
                      <a:pt x="28" y="17"/>
                      <a:pt x="28" y="8"/>
                    </a:cubicBezTo>
                    <a:cubicBezTo>
                      <a:pt x="28" y="6"/>
                      <a:pt x="26" y="3"/>
                      <a:pt x="25" y="0"/>
                    </a:cubicBezTo>
                    <a:cubicBezTo>
                      <a:pt x="28" y="3"/>
                      <a:pt x="31" y="8"/>
                      <a:pt x="31" y="13"/>
                    </a:cubicBezTo>
                    <a:cubicBezTo>
                      <a:pt x="31" y="22"/>
                      <a:pt x="23" y="29"/>
                      <a:pt x="14" y="29"/>
                    </a:cubicBezTo>
                    <a:cubicBezTo>
                      <a:pt x="8" y="29"/>
                      <a:pt x="2" y="25"/>
                      <a:pt x="0" y="2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8" name="Oval 1301"/>
              <p:cNvSpPr>
                <a:spLocks noChangeArrowheads="1"/>
              </p:cNvSpPr>
              <p:nvPr/>
            </p:nvSpPr>
            <p:spPr bwMode="auto">
              <a:xfrm>
                <a:off x="1462" y="1932"/>
                <a:ext cx="92" cy="99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9" name="Oval 1302"/>
              <p:cNvSpPr>
                <a:spLocks noChangeArrowheads="1"/>
              </p:cNvSpPr>
              <p:nvPr/>
            </p:nvSpPr>
            <p:spPr bwMode="auto">
              <a:xfrm>
                <a:off x="1474" y="1948"/>
                <a:ext cx="50" cy="53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0" name="Oval 1303"/>
              <p:cNvSpPr>
                <a:spLocks noChangeArrowheads="1"/>
              </p:cNvSpPr>
              <p:nvPr/>
            </p:nvSpPr>
            <p:spPr bwMode="auto">
              <a:xfrm>
                <a:off x="1487" y="1959"/>
                <a:ext cx="15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1" name="Freeform 1304"/>
              <p:cNvSpPr>
                <a:spLocks/>
              </p:cNvSpPr>
              <p:nvPr/>
            </p:nvSpPr>
            <p:spPr bwMode="auto">
              <a:xfrm>
                <a:off x="1472" y="1948"/>
                <a:ext cx="77" cy="77"/>
              </a:xfrm>
              <a:custGeom>
                <a:avLst/>
                <a:gdLst>
                  <a:gd name="T0" fmla="*/ 0 w 31"/>
                  <a:gd name="T1" fmla="*/ 141 h 29"/>
                  <a:gd name="T2" fmla="*/ 75 w 31"/>
                  <a:gd name="T3" fmla="*/ 175 h 29"/>
                  <a:gd name="T4" fmla="*/ 174 w 31"/>
                  <a:gd name="T5" fmla="*/ 56 h 29"/>
                  <a:gd name="T6" fmla="*/ 154 w 31"/>
                  <a:gd name="T7" fmla="*/ 0 h 29"/>
                  <a:gd name="T8" fmla="*/ 191 w 31"/>
                  <a:gd name="T9" fmla="*/ 93 h 29"/>
                  <a:gd name="T10" fmla="*/ 92 w 31"/>
                  <a:gd name="T11" fmla="*/ 204 h 29"/>
                  <a:gd name="T12" fmla="*/ 0 w 31"/>
                  <a:gd name="T13" fmla="*/ 141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9">
                    <a:moveTo>
                      <a:pt x="0" y="20"/>
                    </a:moveTo>
                    <a:cubicBezTo>
                      <a:pt x="6" y="24"/>
                      <a:pt x="8" y="25"/>
                      <a:pt x="12" y="25"/>
                    </a:cubicBezTo>
                    <a:cubicBezTo>
                      <a:pt x="23" y="25"/>
                      <a:pt x="28" y="17"/>
                      <a:pt x="28" y="8"/>
                    </a:cubicBezTo>
                    <a:cubicBezTo>
                      <a:pt x="28" y="6"/>
                      <a:pt x="26" y="3"/>
                      <a:pt x="25" y="0"/>
                    </a:cubicBezTo>
                    <a:cubicBezTo>
                      <a:pt x="29" y="3"/>
                      <a:pt x="31" y="8"/>
                      <a:pt x="31" y="13"/>
                    </a:cubicBezTo>
                    <a:cubicBezTo>
                      <a:pt x="31" y="21"/>
                      <a:pt x="24" y="29"/>
                      <a:pt x="15" y="29"/>
                    </a:cubicBezTo>
                    <a:cubicBezTo>
                      <a:pt x="8" y="29"/>
                      <a:pt x="3" y="25"/>
                      <a:pt x="0" y="2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" name="Oval 1305"/>
              <p:cNvSpPr>
                <a:spLocks noChangeArrowheads="1"/>
              </p:cNvSpPr>
              <p:nvPr/>
            </p:nvSpPr>
            <p:spPr bwMode="auto">
              <a:xfrm>
                <a:off x="1089" y="1932"/>
                <a:ext cx="90" cy="99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" name="Oval 1306"/>
              <p:cNvSpPr>
                <a:spLocks noChangeArrowheads="1"/>
              </p:cNvSpPr>
              <p:nvPr/>
            </p:nvSpPr>
            <p:spPr bwMode="auto">
              <a:xfrm>
                <a:off x="1102" y="1948"/>
                <a:ext cx="47" cy="53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4" name="Oval 1307"/>
              <p:cNvSpPr>
                <a:spLocks noChangeArrowheads="1"/>
              </p:cNvSpPr>
              <p:nvPr/>
            </p:nvSpPr>
            <p:spPr bwMode="auto">
              <a:xfrm>
                <a:off x="1112" y="1959"/>
                <a:ext cx="17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" name="Freeform 1308"/>
              <p:cNvSpPr>
                <a:spLocks/>
              </p:cNvSpPr>
              <p:nvPr/>
            </p:nvSpPr>
            <p:spPr bwMode="auto">
              <a:xfrm>
                <a:off x="1099" y="1948"/>
                <a:ext cx="75" cy="77"/>
              </a:xfrm>
              <a:custGeom>
                <a:avLst/>
                <a:gdLst>
                  <a:gd name="T0" fmla="*/ 0 w 30"/>
                  <a:gd name="T1" fmla="*/ 141 h 29"/>
                  <a:gd name="T2" fmla="*/ 70 w 30"/>
                  <a:gd name="T3" fmla="*/ 175 h 29"/>
                  <a:gd name="T4" fmla="*/ 175 w 30"/>
                  <a:gd name="T5" fmla="*/ 56 h 29"/>
                  <a:gd name="T6" fmla="*/ 158 w 30"/>
                  <a:gd name="T7" fmla="*/ 0 h 29"/>
                  <a:gd name="T8" fmla="*/ 188 w 30"/>
                  <a:gd name="T9" fmla="*/ 93 h 29"/>
                  <a:gd name="T10" fmla="*/ 88 w 30"/>
                  <a:gd name="T11" fmla="*/ 204 h 29"/>
                  <a:gd name="T12" fmla="*/ 0 w 30"/>
                  <a:gd name="T13" fmla="*/ 141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29">
                    <a:moveTo>
                      <a:pt x="0" y="20"/>
                    </a:moveTo>
                    <a:cubicBezTo>
                      <a:pt x="5" y="24"/>
                      <a:pt x="7" y="25"/>
                      <a:pt x="11" y="25"/>
                    </a:cubicBezTo>
                    <a:cubicBezTo>
                      <a:pt x="22" y="25"/>
                      <a:pt x="28" y="17"/>
                      <a:pt x="28" y="8"/>
                    </a:cubicBezTo>
                    <a:cubicBezTo>
                      <a:pt x="28" y="6"/>
                      <a:pt x="26" y="3"/>
                      <a:pt x="25" y="0"/>
                    </a:cubicBezTo>
                    <a:cubicBezTo>
                      <a:pt x="28" y="3"/>
                      <a:pt x="30" y="8"/>
                      <a:pt x="30" y="13"/>
                    </a:cubicBezTo>
                    <a:cubicBezTo>
                      <a:pt x="30" y="21"/>
                      <a:pt x="23" y="29"/>
                      <a:pt x="14" y="29"/>
                    </a:cubicBezTo>
                    <a:cubicBezTo>
                      <a:pt x="8" y="29"/>
                      <a:pt x="2" y="25"/>
                      <a:pt x="0" y="2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6" name="Oval 1309"/>
              <p:cNvSpPr>
                <a:spLocks noChangeArrowheads="1"/>
              </p:cNvSpPr>
              <p:nvPr/>
            </p:nvSpPr>
            <p:spPr bwMode="auto">
              <a:xfrm>
                <a:off x="1182" y="1932"/>
                <a:ext cx="92" cy="99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7" name="Oval 1310"/>
              <p:cNvSpPr>
                <a:spLocks noChangeArrowheads="1"/>
              </p:cNvSpPr>
              <p:nvPr/>
            </p:nvSpPr>
            <p:spPr bwMode="auto">
              <a:xfrm>
                <a:off x="1194" y="1948"/>
                <a:ext cx="50" cy="53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8" name="Oval 1311"/>
              <p:cNvSpPr>
                <a:spLocks noChangeArrowheads="1"/>
              </p:cNvSpPr>
              <p:nvPr/>
            </p:nvSpPr>
            <p:spPr bwMode="auto">
              <a:xfrm>
                <a:off x="1204" y="1959"/>
                <a:ext cx="18" cy="1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9" name="Freeform 1312"/>
              <p:cNvSpPr>
                <a:spLocks/>
              </p:cNvSpPr>
              <p:nvPr/>
            </p:nvSpPr>
            <p:spPr bwMode="auto">
              <a:xfrm>
                <a:off x="1192" y="1948"/>
                <a:ext cx="77" cy="77"/>
              </a:xfrm>
              <a:custGeom>
                <a:avLst/>
                <a:gdLst>
                  <a:gd name="T0" fmla="*/ 0 w 31"/>
                  <a:gd name="T1" fmla="*/ 141 h 29"/>
                  <a:gd name="T2" fmla="*/ 75 w 31"/>
                  <a:gd name="T3" fmla="*/ 175 h 29"/>
                  <a:gd name="T4" fmla="*/ 174 w 31"/>
                  <a:gd name="T5" fmla="*/ 56 h 29"/>
                  <a:gd name="T6" fmla="*/ 154 w 31"/>
                  <a:gd name="T7" fmla="*/ 0 h 29"/>
                  <a:gd name="T8" fmla="*/ 191 w 31"/>
                  <a:gd name="T9" fmla="*/ 93 h 29"/>
                  <a:gd name="T10" fmla="*/ 87 w 31"/>
                  <a:gd name="T11" fmla="*/ 204 h 29"/>
                  <a:gd name="T12" fmla="*/ 0 w 31"/>
                  <a:gd name="T13" fmla="*/ 141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9">
                    <a:moveTo>
                      <a:pt x="0" y="20"/>
                    </a:moveTo>
                    <a:cubicBezTo>
                      <a:pt x="5" y="24"/>
                      <a:pt x="8" y="25"/>
                      <a:pt x="12" y="25"/>
                    </a:cubicBezTo>
                    <a:cubicBezTo>
                      <a:pt x="23" y="25"/>
                      <a:pt x="28" y="17"/>
                      <a:pt x="28" y="8"/>
                    </a:cubicBezTo>
                    <a:cubicBezTo>
                      <a:pt x="28" y="6"/>
                      <a:pt x="26" y="3"/>
                      <a:pt x="25" y="0"/>
                    </a:cubicBezTo>
                    <a:cubicBezTo>
                      <a:pt x="29" y="3"/>
                      <a:pt x="31" y="8"/>
                      <a:pt x="31" y="13"/>
                    </a:cubicBezTo>
                    <a:cubicBezTo>
                      <a:pt x="31" y="22"/>
                      <a:pt x="23" y="29"/>
                      <a:pt x="14" y="29"/>
                    </a:cubicBezTo>
                    <a:cubicBezTo>
                      <a:pt x="8" y="29"/>
                      <a:pt x="3" y="25"/>
                      <a:pt x="0" y="2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0" name="Oval 1313"/>
              <p:cNvSpPr>
                <a:spLocks noChangeArrowheads="1"/>
              </p:cNvSpPr>
              <p:nvPr/>
            </p:nvSpPr>
            <p:spPr bwMode="auto">
              <a:xfrm>
                <a:off x="1274" y="1591"/>
                <a:ext cx="93" cy="98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1" name="Oval 1314"/>
              <p:cNvSpPr>
                <a:spLocks noChangeArrowheads="1"/>
              </p:cNvSpPr>
              <p:nvPr/>
            </p:nvSpPr>
            <p:spPr bwMode="auto">
              <a:xfrm>
                <a:off x="1287" y="1607"/>
                <a:ext cx="50" cy="53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2" name="Oval 1315"/>
              <p:cNvSpPr>
                <a:spLocks noChangeArrowheads="1"/>
              </p:cNvSpPr>
              <p:nvPr/>
            </p:nvSpPr>
            <p:spPr bwMode="auto">
              <a:xfrm>
                <a:off x="1299" y="1617"/>
                <a:ext cx="15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" name="Freeform 1316"/>
              <p:cNvSpPr>
                <a:spLocks/>
              </p:cNvSpPr>
              <p:nvPr/>
            </p:nvSpPr>
            <p:spPr bwMode="auto">
              <a:xfrm>
                <a:off x="1284" y="1607"/>
                <a:ext cx="78" cy="77"/>
              </a:xfrm>
              <a:custGeom>
                <a:avLst/>
                <a:gdLst>
                  <a:gd name="T0" fmla="*/ 0 w 31"/>
                  <a:gd name="T1" fmla="*/ 141 h 29"/>
                  <a:gd name="T2" fmla="*/ 75 w 31"/>
                  <a:gd name="T3" fmla="*/ 175 h 29"/>
                  <a:gd name="T4" fmla="*/ 176 w 31"/>
                  <a:gd name="T5" fmla="*/ 56 h 29"/>
                  <a:gd name="T6" fmla="*/ 164 w 31"/>
                  <a:gd name="T7" fmla="*/ 0 h 29"/>
                  <a:gd name="T8" fmla="*/ 196 w 31"/>
                  <a:gd name="T9" fmla="*/ 93 h 29"/>
                  <a:gd name="T10" fmla="*/ 96 w 31"/>
                  <a:gd name="T11" fmla="*/ 204 h 29"/>
                  <a:gd name="T12" fmla="*/ 0 w 31"/>
                  <a:gd name="T13" fmla="*/ 141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9">
                    <a:moveTo>
                      <a:pt x="0" y="20"/>
                    </a:moveTo>
                    <a:cubicBezTo>
                      <a:pt x="6" y="24"/>
                      <a:pt x="8" y="25"/>
                      <a:pt x="12" y="25"/>
                    </a:cubicBezTo>
                    <a:cubicBezTo>
                      <a:pt x="23" y="25"/>
                      <a:pt x="28" y="17"/>
                      <a:pt x="28" y="8"/>
                    </a:cubicBezTo>
                    <a:cubicBezTo>
                      <a:pt x="28" y="6"/>
                      <a:pt x="27" y="3"/>
                      <a:pt x="26" y="0"/>
                    </a:cubicBezTo>
                    <a:cubicBezTo>
                      <a:pt x="29" y="3"/>
                      <a:pt x="31" y="8"/>
                      <a:pt x="31" y="13"/>
                    </a:cubicBezTo>
                    <a:cubicBezTo>
                      <a:pt x="31" y="22"/>
                      <a:pt x="24" y="29"/>
                      <a:pt x="15" y="29"/>
                    </a:cubicBezTo>
                    <a:cubicBezTo>
                      <a:pt x="8" y="29"/>
                      <a:pt x="3" y="25"/>
                      <a:pt x="0" y="2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" name="Oval 1317"/>
              <p:cNvSpPr>
                <a:spLocks noChangeArrowheads="1"/>
              </p:cNvSpPr>
              <p:nvPr/>
            </p:nvSpPr>
            <p:spPr bwMode="auto">
              <a:xfrm>
                <a:off x="1324" y="1679"/>
                <a:ext cx="90" cy="98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" name="Freeform 1318"/>
              <p:cNvSpPr>
                <a:spLocks/>
              </p:cNvSpPr>
              <p:nvPr/>
            </p:nvSpPr>
            <p:spPr bwMode="auto">
              <a:xfrm>
                <a:off x="1334" y="1695"/>
                <a:ext cx="75" cy="77"/>
              </a:xfrm>
              <a:custGeom>
                <a:avLst/>
                <a:gdLst>
                  <a:gd name="T0" fmla="*/ 0 w 30"/>
                  <a:gd name="T1" fmla="*/ 141 h 29"/>
                  <a:gd name="T2" fmla="*/ 70 w 30"/>
                  <a:gd name="T3" fmla="*/ 175 h 29"/>
                  <a:gd name="T4" fmla="*/ 175 w 30"/>
                  <a:gd name="T5" fmla="*/ 56 h 29"/>
                  <a:gd name="T6" fmla="*/ 158 w 30"/>
                  <a:gd name="T7" fmla="*/ 0 h 29"/>
                  <a:gd name="T8" fmla="*/ 188 w 30"/>
                  <a:gd name="T9" fmla="*/ 93 h 29"/>
                  <a:gd name="T10" fmla="*/ 88 w 30"/>
                  <a:gd name="T11" fmla="*/ 204 h 29"/>
                  <a:gd name="T12" fmla="*/ 0 w 30"/>
                  <a:gd name="T13" fmla="*/ 141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29">
                    <a:moveTo>
                      <a:pt x="0" y="20"/>
                    </a:moveTo>
                    <a:cubicBezTo>
                      <a:pt x="5" y="24"/>
                      <a:pt x="7" y="25"/>
                      <a:pt x="11" y="25"/>
                    </a:cubicBezTo>
                    <a:cubicBezTo>
                      <a:pt x="22" y="25"/>
                      <a:pt x="28" y="17"/>
                      <a:pt x="28" y="8"/>
                    </a:cubicBezTo>
                    <a:cubicBezTo>
                      <a:pt x="28" y="6"/>
                      <a:pt x="26" y="3"/>
                      <a:pt x="25" y="0"/>
                    </a:cubicBezTo>
                    <a:cubicBezTo>
                      <a:pt x="28" y="3"/>
                      <a:pt x="30" y="8"/>
                      <a:pt x="30" y="13"/>
                    </a:cubicBezTo>
                    <a:cubicBezTo>
                      <a:pt x="30" y="22"/>
                      <a:pt x="23" y="29"/>
                      <a:pt x="14" y="29"/>
                    </a:cubicBezTo>
                    <a:cubicBezTo>
                      <a:pt x="8" y="29"/>
                      <a:pt x="2" y="25"/>
                      <a:pt x="0" y="2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6" name="Oval 1319"/>
              <p:cNvSpPr>
                <a:spLocks noChangeArrowheads="1"/>
              </p:cNvSpPr>
              <p:nvPr/>
            </p:nvSpPr>
            <p:spPr bwMode="auto">
              <a:xfrm>
                <a:off x="1337" y="1695"/>
                <a:ext cx="47" cy="50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7" name="Oval 1320"/>
              <p:cNvSpPr>
                <a:spLocks noChangeArrowheads="1"/>
              </p:cNvSpPr>
              <p:nvPr/>
            </p:nvSpPr>
            <p:spPr bwMode="auto">
              <a:xfrm>
                <a:off x="1347" y="1703"/>
                <a:ext cx="17" cy="1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8" name="Oval 1321"/>
              <p:cNvSpPr>
                <a:spLocks noChangeArrowheads="1"/>
              </p:cNvSpPr>
              <p:nvPr/>
            </p:nvSpPr>
            <p:spPr bwMode="auto">
              <a:xfrm>
                <a:off x="1229" y="1679"/>
                <a:ext cx="90" cy="98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9" name="Oval 1322"/>
              <p:cNvSpPr>
                <a:spLocks noChangeArrowheads="1"/>
              </p:cNvSpPr>
              <p:nvPr/>
            </p:nvSpPr>
            <p:spPr bwMode="auto">
              <a:xfrm>
                <a:off x="1242" y="1695"/>
                <a:ext cx="47" cy="53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0" name="Oval 1323"/>
              <p:cNvSpPr>
                <a:spLocks noChangeArrowheads="1"/>
              </p:cNvSpPr>
              <p:nvPr/>
            </p:nvSpPr>
            <p:spPr bwMode="auto">
              <a:xfrm>
                <a:off x="1252" y="1705"/>
                <a:ext cx="17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1" name="Freeform 1324"/>
              <p:cNvSpPr>
                <a:spLocks/>
              </p:cNvSpPr>
              <p:nvPr/>
            </p:nvSpPr>
            <p:spPr bwMode="auto">
              <a:xfrm>
                <a:off x="1237" y="1695"/>
                <a:ext cx="77" cy="77"/>
              </a:xfrm>
              <a:custGeom>
                <a:avLst/>
                <a:gdLst>
                  <a:gd name="T0" fmla="*/ 0 w 31"/>
                  <a:gd name="T1" fmla="*/ 141 h 29"/>
                  <a:gd name="T2" fmla="*/ 75 w 31"/>
                  <a:gd name="T3" fmla="*/ 175 h 29"/>
                  <a:gd name="T4" fmla="*/ 174 w 31"/>
                  <a:gd name="T5" fmla="*/ 56 h 29"/>
                  <a:gd name="T6" fmla="*/ 161 w 31"/>
                  <a:gd name="T7" fmla="*/ 0 h 29"/>
                  <a:gd name="T8" fmla="*/ 191 w 31"/>
                  <a:gd name="T9" fmla="*/ 85 h 29"/>
                  <a:gd name="T10" fmla="*/ 92 w 31"/>
                  <a:gd name="T11" fmla="*/ 204 h 29"/>
                  <a:gd name="T12" fmla="*/ 0 w 31"/>
                  <a:gd name="T13" fmla="*/ 141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9">
                    <a:moveTo>
                      <a:pt x="0" y="20"/>
                    </a:moveTo>
                    <a:cubicBezTo>
                      <a:pt x="6" y="24"/>
                      <a:pt x="8" y="25"/>
                      <a:pt x="12" y="25"/>
                    </a:cubicBezTo>
                    <a:cubicBezTo>
                      <a:pt x="23" y="25"/>
                      <a:pt x="28" y="17"/>
                      <a:pt x="28" y="8"/>
                    </a:cubicBezTo>
                    <a:cubicBezTo>
                      <a:pt x="28" y="6"/>
                      <a:pt x="27" y="2"/>
                      <a:pt x="26" y="0"/>
                    </a:cubicBezTo>
                    <a:cubicBezTo>
                      <a:pt x="29" y="3"/>
                      <a:pt x="31" y="8"/>
                      <a:pt x="31" y="12"/>
                    </a:cubicBezTo>
                    <a:cubicBezTo>
                      <a:pt x="31" y="21"/>
                      <a:pt x="24" y="29"/>
                      <a:pt x="15" y="29"/>
                    </a:cubicBezTo>
                    <a:cubicBezTo>
                      <a:pt x="9" y="29"/>
                      <a:pt x="3" y="25"/>
                      <a:pt x="0" y="20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2" name="Oval 1325"/>
              <p:cNvSpPr>
                <a:spLocks noChangeArrowheads="1"/>
              </p:cNvSpPr>
              <p:nvPr/>
            </p:nvSpPr>
            <p:spPr bwMode="auto">
              <a:xfrm>
                <a:off x="1274" y="1769"/>
                <a:ext cx="93" cy="96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" name="Freeform 1326"/>
              <p:cNvSpPr>
                <a:spLocks/>
              </p:cNvSpPr>
              <p:nvPr/>
            </p:nvSpPr>
            <p:spPr bwMode="auto">
              <a:xfrm>
                <a:off x="1284" y="1785"/>
                <a:ext cx="78" cy="75"/>
              </a:xfrm>
              <a:custGeom>
                <a:avLst/>
                <a:gdLst>
                  <a:gd name="T0" fmla="*/ 0 w 31"/>
                  <a:gd name="T1" fmla="*/ 137 h 28"/>
                  <a:gd name="T2" fmla="*/ 75 w 31"/>
                  <a:gd name="T3" fmla="*/ 171 h 28"/>
                  <a:gd name="T4" fmla="*/ 176 w 31"/>
                  <a:gd name="T5" fmla="*/ 56 h 28"/>
                  <a:gd name="T6" fmla="*/ 159 w 31"/>
                  <a:gd name="T7" fmla="*/ 0 h 28"/>
                  <a:gd name="T8" fmla="*/ 196 w 31"/>
                  <a:gd name="T9" fmla="*/ 86 h 28"/>
                  <a:gd name="T10" fmla="*/ 96 w 31"/>
                  <a:gd name="T11" fmla="*/ 201 h 28"/>
                  <a:gd name="T12" fmla="*/ 0 w 31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6" y="24"/>
                      <a:pt x="8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5"/>
                      <a:pt x="26" y="2"/>
                      <a:pt x="25" y="0"/>
                    </a:cubicBezTo>
                    <a:cubicBezTo>
                      <a:pt x="29" y="3"/>
                      <a:pt x="31" y="7"/>
                      <a:pt x="31" y="12"/>
                    </a:cubicBezTo>
                    <a:cubicBezTo>
                      <a:pt x="31" y="21"/>
                      <a:pt x="24" y="28"/>
                      <a:pt x="15" y="28"/>
                    </a:cubicBezTo>
                    <a:cubicBezTo>
                      <a:pt x="8" y="28"/>
                      <a:pt x="3" y="25"/>
                      <a:pt x="0" y="19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4" name="Oval 1327"/>
              <p:cNvSpPr>
                <a:spLocks noChangeArrowheads="1"/>
              </p:cNvSpPr>
              <p:nvPr/>
            </p:nvSpPr>
            <p:spPr bwMode="auto">
              <a:xfrm>
                <a:off x="1287" y="1783"/>
                <a:ext cx="50" cy="53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5" name="Oval 1328"/>
              <p:cNvSpPr>
                <a:spLocks noChangeArrowheads="1"/>
              </p:cNvSpPr>
              <p:nvPr/>
            </p:nvSpPr>
            <p:spPr bwMode="auto">
              <a:xfrm>
                <a:off x="1299" y="1793"/>
                <a:ext cx="15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6" name="Oval 1329"/>
              <p:cNvSpPr>
                <a:spLocks noChangeArrowheads="1"/>
              </p:cNvSpPr>
              <p:nvPr/>
            </p:nvSpPr>
            <p:spPr bwMode="auto">
              <a:xfrm>
                <a:off x="1179" y="1769"/>
                <a:ext cx="90" cy="96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7" name="Oval 1330"/>
              <p:cNvSpPr>
                <a:spLocks noChangeArrowheads="1"/>
              </p:cNvSpPr>
              <p:nvPr/>
            </p:nvSpPr>
            <p:spPr bwMode="auto">
              <a:xfrm>
                <a:off x="1192" y="1785"/>
                <a:ext cx="47" cy="51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8" name="Oval 1331"/>
              <p:cNvSpPr>
                <a:spLocks noChangeArrowheads="1"/>
              </p:cNvSpPr>
              <p:nvPr/>
            </p:nvSpPr>
            <p:spPr bwMode="auto">
              <a:xfrm>
                <a:off x="1202" y="1796"/>
                <a:ext cx="17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9" name="Freeform 1332"/>
              <p:cNvSpPr>
                <a:spLocks/>
              </p:cNvSpPr>
              <p:nvPr/>
            </p:nvSpPr>
            <p:spPr bwMode="auto">
              <a:xfrm>
                <a:off x="1189" y="1785"/>
                <a:ext cx="75" cy="75"/>
              </a:xfrm>
              <a:custGeom>
                <a:avLst/>
                <a:gdLst>
                  <a:gd name="T0" fmla="*/ 0 w 30"/>
                  <a:gd name="T1" fmla="*/ 137 h 28"/>
                  <a:gd name="T2" fmla="*/ 70 w 30"/>
                  <a:gd name="T3" fmla="*/ 171 h 28"/>
                  <a:gd name="T4" fmla="*/ 170 w 30"/>
                  <a:gd name="T5" fmla="*/ 56 h 28"/>
                  <a:gd name="T6" fmla="*/ 158 w 30"/>
                  <a:gd name="T7" fmla="*/ 0 h 28"/>
                  <a:gd name="T8" fmla="*/ 188 w 30"/>
                  <a:gd name="T9" fmla="*/ 86 h 28"/>
                  <a:gd name="T10" fmla="*/ 88 w 30"/>
                  <a:gd name="T11" fmla="*/ 201 h 28"/>
                  <a:gd name="T12" fmla="*/ 0 w 30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0" y="19"/>
                    </a:moveTo>
                    <a:cubicBezTo>
                      <a:pt x="5" y="24"/>
                      <a:pt x="7" y="24"/>
                      <a:pt x="11" y="24"/>
                    </a:cubicBezTo>
                    <a:cubicBezTo>
                      <a:pt x="22" y="24"/>
                      <a:pt x="27" y="17"/>
                      <a:pt x="27" y="8"/>
                    </a:cubicBezTo>
                    <a:cubicBezTo>
                      <a:pt x="27" y="5"/>
                      <a:pt x="26" y="2"/>
                      <a:pt x="25" y="0"/>
                    </a:cubicBezTo>
                    <a:cubicBezTo>
                      <a:pt x="28" y="3"/>
                      <a:pt x="30" y="7"/>
                      <a:pt x="30" y="12"/>
                    </a:cubicBezTo>
                    <a:cubicBezTo>
                      <a:pt x="30" y="21"/>
                      <a:pt x="23" y="28"/>
                      <a:pt x="14" y="28"/>
                    </a:cubicBezTo>
                    <a:cubicBezTo>
                      <a:pt x="8" y="28"/>
                      <a:pt x="2" y="25"/>
                      <a:pt x="0" y="19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0" name="Oval 1333"/>
              <p:cNvSpPr>
                <a:spLocks noChangeArrowheads="1"/>
              </p:cNvSpPr>
              <p:nvPr/>
            </p:nvSpPr>
            <p:spPr bwMode="auto">
              <a:xfrm>
                <a:off x="1372" y="1769"/>
                <a:ext cx="92" cy="96"/>
              </a:xfrm>
              <a:prstGeom prst="ellipse">
                <a:avLst/>
              </a:prstGeom>
              <a:solidFill>
                <a:srgbClr val="F5E5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1" name="Oval 1334"/>
              <p:cNvSpPr>
                <a:spLocks noChangeArrowheads="1"/>
              </p:cNvSpPr>
              <p:nvPr/>
            </p:nvSpPr>
            <p:spPr bwMode="auto">
              <a:xfrm>
                <a:off x="1384" y="1783"/>
                <a:ext cx="50" cy="53"/>
              </a:xfrm>
              <a:prstGeom prst="ellipse">
                <a:avLst/>
              </a:prstGeom>
              <a:solidFill>
                <a:srgbClr val="FEF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2" name="Oval 1335"/>
              <p:cNvSpPr>
                <a:spLocks noChangeArrowheads="1"/>
              </p:cNvSpPr>
              <p:nvPr/>
            </p:nvSpPr>
            <p:spPr bwMode="auto">
              <a:xfrm>
                <a:off x="1397" y="1793"/>
                <a:ext cx="15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" name="Freeform 1336"/>
              <p:cNvSpPr>
                <a:spLocks/>
              </p:cNvSpPr>
              <p:nvPr/>
            </p:nvSpPr>
            <p:spPr bwMode="auto">
              <a:xfrm>
                <a:off x="1382" y="1785"/>
                <a:ext cx="77" cy="75"/>
              </a:xfrm>
              <a:custGeom>
                <a:avLst/>
                <a:gdLst>
                  <a:gd name="T0" fmla="*/ 0 w 31"/>
                  <a:gd name="T1" fmla="*/ 137 h 28"/>
                  <a:gd name="T2" fmla="*/ 75 w 31"/>
                  <a:gd name="T3" fmla="*/ 171 h 28"/>
                  <a:gd name="T4" fmla="*/ 174 w 31"/>
                  <a:gd name="T5" fmla="*/ 56 h 28"/>
                  <a:gd name="T6" fmla="*/ 154 w 31"/>
                  <a:gd name="T7" fmla="*/ 0 h 28"/>
                  <a:gd name="T8" fmla="*/ 191 w 31"/>
                  <a:gd name="T9" fmla="*/ 86 h 28"/>
                  <a:gd name="T10" fmla="*/ 92 w 31"/>
                  <a:gd name="T11" fmla="*/ 201 h 28"/>
                  <a:gd name="T12" fmla="*/ 0 w 31"/>
                  <a:gd name="T13" fmla="*/ 13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28">
                    <a:moveTo>
                      <a:pt x="0" y="19"/>
                    </a:moveTo>
                    <a:cubicBezTo>
                      <a:pt x="6" y="24"/>
                      <a:pt x="8" y="24"/>
                      <a:pt x="12" y="24"/>
                    </a:cubicBezTo>
                    <a:cubicBezTo>
                      <a:pt x="23" y="24"/>
                      <a:pt x="28" y="17"/>
                      <a:pt x="28" y="8"/>
                    </a:cubicBezTo>
                    <a:cubicBezTo>
                      <a:pt x="28" y="5"/>
                      <a:pt x="27" y="2"/>
                      <a:pt x="25" y="0"/>
                    </a:cubicBezTo>
                    <a:cubicBezTo>
                      <a:pt x="29" y="3"/>
                      <a:pt x="31" y="7"/>
                      <a:pt x="31" y="12"/>
                    </a:cubicBezTo>
                    <a:cubicBezTo>
                      <a:pt x="31" y="21"/>
                      <a:pt x="24" y="28"/>
                      <a:pt x="15" y="28"/>
                    </a:cubicBezTo>
                    <a:cubicBezTo>
                      <a:pt x="8" y="28"/>
                      <a:pt x="3" y="24"/>
                      <a:pt x="0" y="19"/>
                    </a:cubicBezTo>
                    <a:close/>
                  </a:path>
                </a:pathLst>
              </a:custGeom>
              <a:solidFill>
                <a:srgbClr val="D2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" name="Oval 1337"/>
              <p:cNvSpPr>
                <a:spLocks noChangeArrowheads="1"/>
              </p:cNvSpPr>
              <p:nvPr/>
            </p:nvSpPr>
            <p:spPr bwMode="auto">
              <a:xfrm>
                <a:off x="1469" y="2097"/>
                <a:ext cx="90" cy="96"/>
              </a:xfrm>
              <a:prstGeom prst="ellipse">
                <a:avLst/>
              </a:prstGeom>
              <a:solidFill>
                <a:srgbClr val="EDE100"/>
              </a:solidFill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" name="Oval 1338"/>
              <p:cNvSpPr>
                <a:spLocks noChangeArrowheads="1"/>
              </p:cNvSpPr>
              <p:nvPr/>
            </p:nvSpPr>
            <p:spPr bwMode="auto">
              <a:xfrm>
                <a:off x="1484" y="2111"/>
                <a:ext cx="50" cy="50"/>
              </a:xfrm>
              <a:prstGeom prst="ellipse">
                <a:avLst/>
              </a:prstGeom>
              <a:solidFill>
                <a:srgbClr val="FCF4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6" name="Oval 1339"/>
              <p:cNvSpPr>
                <a:spLocks noChangeArrowheads="1"/>
              </p:cNvSpPr>
              <p:nvPr/>
            </p:nvSpPr>
            <p:spPr bwMode="auto">
              <a:xfrm>
                <a:off x="1494" y="2121"/>
                <a:ext cx="15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" name="Freeform 1340"/>
              <p:cNvSpPr>
                <a:spLocks/>
              </p:cNvSpPr>
              <p:nvPr/>
            </p:nvSpPr>
            <p:spPr bwMode="auto">
              <a:xfrm>
                <a:off x="1484" y="2108"/>
                <a:ext cx="70" cy="80"/>
              </a:xfrm>
              <a:custGeom>
                <a:avLst/>
                <a:gdLst>
                  <a:gd name="T0" fmla="*/ 120 w 28"/>
                  <a:gd name="T1" fmla="*/ 0 h 30"/>
                  <a:gd name="T2" fmla="*/ 150 w 28"/>
                  <a:gd name="T3" fmla="*/ 77 h 30"/>
                  <a:gd name="T4" fmla="*/ 50 w 28"/>
                  <a:gd name="T5" fmla="*/ 200 h 30"/>
                  <a:gd name="T6" fmla="*/ 0 w 28"/>
                  <a:gd name="T7" fmla="*/ 179 h 30"/>
                  <a:gd name="T8" fmla="*/ 75 w 28"/>
                  <a:gd name="T9" fmla="*/ 213 h 30"/>
                  <a:gd name="T10" fmla="*/ 175 w 28"/>
                  <a:gd name="T11" fmla="*/ 99 h 30"/>
                  <a:gd name="T12" fmla="*/ 120 w 28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30">
                    <a:moveTo>
                      <a:pt x="19" y="0"/>
                    </a:moveTo>
                    <a:cubicBezTo>
                      <a:pt x="24" y="5"/>
                      <a:pt x="24" y="7"/>
                      <a:pt x="24" y="11"/>
                    </a:cubicBezTo>
                    <a:cubicBezTo>
                      <a:pt x="24" y="22"/>
                      <a:pt x="17" y="28"/>
                      <a:pt x="8" y="28"/>
                    </a:cubicBezTo>
                    <a:cubicBezTo>
                      <a:pt x="5" y="28"/>
                      <a:pt x="2" y="26"/>
                      <a:pt x="0" y="25"/>
                    </a:cubicBezTo>
                    <a:cubicBezTo>
                      <a:pt x="3" y="28"/>
                      <a:pt x="7" y="30"/>
                      <a:pt x="12" y="30"/>
                    </a:cubicBezTo>
                    <a:cubicBezTo>
                      <a:pt x="21" y="30"/>
                      <a:pt x="28" y="23"/>
                      <a:pt x="28" y="14"/>
                    </a:cubicBezTo>
                    <a:cubicBezTo>
                      <a:pt x="28" y="8"/>
                      <a:pt x="25" y="2"/>
                      <a:pt x="19" y="0"/>
                    </a:cubicBezTo>
                    <a:close/>
                  </a:path>
                </a:pathLst>
              </a:custGeom>
              <a:solidFill>
                <a:srgbClr val="CA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" name="Freeform 1341"/>
              <p:cNvSpPr>
                <a:spLocks/>
              </p:cNvSpPr>
              <p:nvPr/>
            </p:nvSpPr>
            <p:spPr bwMode="auto">
              <a:xfrm>
                <a:off x="1787" y="1647"/>
                <a:ext cx="57" cy="64"/>
              </a:xfrm>
              <a:custGeom>
                <a:avLst/>
                <a:gdLst>
                  <a:gd name="T0" fmla="*/ 124 w 23"/>
                  <a:gd name="T1" fmla="*/ 51 h 24"/>
                  <a:gd name="T2" fmla="*/ 30 w 23"/>
                  <a:gd name="T3" fmla="*/ 21 h 24"/>
                  <a:gd name="T4" fmla="*/ 0 w 23"/>
                  <a:gd name="T5" fmla="*/ 85 h 24"/>
                  <a:gd name="T6" fmla="*/ 37 w 23"/>
                  <a:gd name="T7" fmla="*/ 157 h 24"/>
                  <a:gd name="T8" fmla="*/ 37 w 23"/>
                  <a:gd name="T9" fmla="*/ 157 h 24"/>
                  <a:gd name="T10" fmla="*/ 99 w 23"/>
                  <a:gd name="T11" fmla="*/ 157 h 24"/>
                  <a:gd name="T12" fmla="*/ 124 w 23"/>
                  <a:gd name="T13" fmla="*/ 51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4">
                    <a:moveTo>
                      <a:pt x="20" y="7"/>
                    </a:moveTo>
                    <a:cubicBezTo>
                      <a:pt x="17" y="2"/>
                      <a:pt x="10" y="0"/>
                      <a:pt x="5" y="3"/>
                    </a:cubicBezTo>
                    <a:cubicBezTo>
                      <a:pt x="2" y="5"/>
                      <a:pt x="0" y="8"/>
                      <a:pt x="0" y="12"/>
                    </a:cubicBezTo>
                    <a:cubicBezTo>
                      <a:pt x="3" y="14"/>
                      <a:pt x="5" y="18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9" y="24"/>
                      <a:pt x="13" y="24"/>
                      <a:pt x="16" y="22"/>
                    </a:cubicBezTo>
                    <a:cubicBezTo>
                      <a:pt x="21" y="19"/>
                      <a:pt x="23" y="12"/>
                      <a:pt x="20" y="7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" name="Freeform 1342"/>
              <p:cNvSpPr>
                <a:spLocks/>
              </p:cNvSpPr>
              <p:nvPr/>
            </p:nvSpPr>
            <p:spPr bwMode="auto">
              <a:xfrm>
                <a:off x="2154" y="1351"/>
                <a:ext cx="145" cy="154"/>
              </a:xfrm>
              <a:custGeom>
                <a:avLst/>
                <a:gdLst>
                  <a:gd name="T0" fmla="*/ 25 w 58"/>
                  <a:gd name="T1" fmla="*/ 154 h 58"/>
                  <a:gd name="T2" fmla="*/ 225 w 58"/>
                  <a:gd name="T3" fmla="*/ 29 h 58"/>
                  <a:gd name="T4" fmla="*/ 338 w 58"/>
                  <a:gd name="T5" fmla="*/ 255 h 58"/>
                  <a:gd name="T6" fmla="*/ 138 w 58"/>
                  <a:gd name="T7" fmla="*/ 380 h 58"/>
                  <a:gd name="T8" fmla="*/ 25 w 58"/>
                  <a:gd name="T9" fmla="*/ 154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4" y="22"/>
                    </a:moveTo>
                    <a:cubicBezTo>
                      <a:pt x="8" y="8"/>
                      <a:pt x="22" y="0"/>
                      <a:pt x="36" y="4"/>
                    </a:cubicBezTo>
                    <a:cubicBezTo>
                      <a:pt x="50" y="8"/>
                      <a:pt x="58" y="22"/>
                      <a:pt x="54" y="36"/>
                    </a:cubicBezTo>
                    <a:cubicBezTo>
                      <a:pt x="50" y="50"/>
                      <a:pt x="36" y="58"/>
                      <a:pt x="22" y="54"/>
                    </a:cubicBezTo>
                    <a:cubicBezTo>
                      <a:pt x="8" y="50"/>
                      <a:pt x="0" y="36"/>
                      <a:pt x="4" y="22"/>
                    </a:cubicBezTo>
                    <a:close/>
                  </a:path>
                </a:pathLst>
              </a:custGeom>
              <a:solidFill>
                <a:srgbClr val="FFD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" name="Freeform 1343"/>
              <p:cNvSpPr>
                <a:spLocks/>
              </p:cNvSpPr>
              <p:nvPr/>
            </p:nvSpPr>
            <p:spPr bwMode="auto">
              <a:xfrm>
                <a:off x="2117" y="1444"/>
                <a:ext cx="62" cy="67"/>
              </a:xfrm>
              <a:custGeom>
                <a:avLst/>
                <a:gdLst>
                  <a:gd name="T0" fmla="*/ 42 w 25"/>
                  <a:gd name="T1" fmla="*/ 21 h 25"/>
                  <a:gd name="T2" fmla="*/ 136 w 25"/>
                  <a:gd name="T3" fmla="*/ 51 h 25"/>
                  <a:gd name="T4" fmla="*/ 112 w 25"/>
                  <a:gd name="T5" fmla="*/ 158 h 25"/>
                  <a:gd name="T6" fmla="*/ 17 w 25"/>
                  <a:gd name="T7" fmla="*/ 129 h 25"/>
                  <a:gd name="T8" fmla="*/ 42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3"/>
                    </a:moveTo>
                    <a:cubicBezTo>
                      <a:pt x="12" y="0"/>
                      <a:pt x="19" y="2"/>
                      <a:pt x="22" y="7"/>
                    </a:cubicBezTo>
                    <a:cubicBezTo>
                      <a:pt x="25" y="12"/>
                      <a:pt x="23" y="19"/>
                      <a:pt x="18" y="22"/>
                    </a:cubicBezTo>
                    <a:cubicBezTo>
                      <a:pt x="12" y="25"/>
                      <a:pt x="6" y="23"/>
                      <a:pt x="3" y="18"/>
                    </a:cubicBezTo>
                    <a:cubicBezTo>
                      <a:pt x="0" y="12"/>
                      <a:pt x="1" y="6"/>
                      <a:pt x="7" y="3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1" name="Freeform 1344"/>
              <p:cNvSpPr>
                <a:spLocks/>
              </p:cNvSpPr>
              <p:nvPr/>
            </p:nvSpPr>
            <p:spPr bwMode="auto">
              <a:xfrm>
                <a:off x="2067" y="1473"/>
                <a:ext cx="65" cy="67"/>
              </a:xfrm>
              <a:custGeom>
                <a:avLst/>
                <a:gdLst>
                  <a:gd name="T0" fmla="*/ 50 w 26"/>
                  <a:gd name="T1" fmla="*/ 21 h 25"/>
                  <a:gd name="T2" fmla="*/ 145 w 26"/>
                  <a:gd name="T3" fmla="*/ 51 h 25"/>
                  <a:gd name="T4" fmla="*/ 113 w 26"/>
                  <a:gd name="T5" fmla="*/ 158 h 25"/>
                  <a:gd name="T6" fmla="*/ 20 w 26"/>
                  <a:gd name="T7" fmla="*/ 129 h 25"/>
                  <a:gd name="T8" fmla="*/ 50 w 26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25">
                    <a:moveTo>
                      <a:pt x="8" y="3"/>
                    </a:moveTo>
                    <a:cubicBezTo>
                      <a:pt x="13" y="0"/>
                      <a:pt x="20" y="1"/>
                      <a:pt x="23" y="7"/>
                    </a:cubicBezTo>
                    <a:cubicBezTo>
                      <a:pt x="26" y="12"/>
                      <a:pt x="24" y="19"/>
                      <a:pt x="18" y="22"/>
                    </a:cubicBezTo>
                    <a:cubicBezTo>
                      <a:pt x="13" y="25"/>
                      <a:pt x="6" y="23"/>
                      <a:pt x="3" y="18"/>
                    </a:cubicBezTo>
                    <a:cubicBezTo>
                      <a:pt x="0" y="12"/>
                      <a:pt x="2" y="6"/>
                      <a:pt x="8" y="3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2" name="Freeform 1345"/>
              <p:cNvSpPr>
                <a:spLocks/>
              </p:cNvSpPr>
              <p:nvPr/>
            </p:nvSpPr>
            <p:spPr bwMode="auto">
              <a:xfrm>
                <a:off x="2019" y="1500"/>
                <a:ext cx="63" cy="69"/>
              </a:xfrm>
              <a:custGeom>
                <a:avLst/>
                <a:gdLst>
                  <a:gd name="T0" fmla="*/ 45 w 25"/>
                  <a:gd name="T1" fmla="*/ 21 h 26"/>
                  <a:gd name="T2" fmla="*/ 139 w 25"/>
                  <a:gd name="T3" fmla="*/ 56 h 26"/>
                  <a:gd name="T4" fmla="*/ 113 w 25"/>
                  <a:gd name="T5" fmla="*/ 162 h 26"/>
                  <a:gd name="T6" fmla="*/ 20 w 25"/>
                  <a:gd name="T7" fmla="*/ 127 h 26"/>
                  <a:gd name="T8" fmla="*/ 45 w 25"/>
                  <a:gd name="T9" fmla="*/ 21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6">
                    <a:moveTo>
                      <a:pt x="7" y="3"/>
                    </a:moveTo>
                    <a:cubicBezTo>
                      <a:pt x="13" y="0"/>
                      <a:pt x="19" y="2"/>
                      <a:pt x="22" y="8"/>
                    </a:cubicBezTo>
                    <a:cubicBezTo>
                      <a:pt x="25" y="13"/>
                      <a:pt x="24" y="20"/>
                      <a:pt x="18" y="23"/>
                    </a:cubicBezTo>
                    <a:cubicBezTo>
                      <a:pt x="13" y="26"/>
                      <a:pt x="6" y="24"/>
                      <a:pt x="3" y="18"/>
                    </a:cubicBezTo>
                    <a:cubicBezTo>
                      <a:pt x="0" y="13"/>
                      <a:pt x="2" y="6"/>
                      <a:pt x="7" y="3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" name="Freeform 1346"/>
              <p:cNvSpPr>
                <a:spLocks/>
              </p:cNvSpPr>
              <p:nvPr/>
            </p:nvSpPr>
            <p:spPr bwMode="auto">
              <a:xfrm>
                <a:off x="1972" y="1529"/>
                <a:ext cx="62" cy="67"/>
              </a:xfrm>
              <a:custGeom>
                <a:avLst/>
                <a:gdLst>
                  <a:gd name="T0" fmla="*/ 42 w 25"/>
                  <a:gd name="T1" fmla="*/ 21 h 25"/>
                  <a:gd name="T2" fmla="*/ 136 w 25"/>
                  <a:gd name="T3" fmla="*/ 51 h 25"/>
                  <a:gd name="T4" fmla="*/ 112 w 25"/>
                  <a:gd name="T5" fmla="*/ 158 h 25"/>
                  <a:gd name="T6" fmla="*/ 17 w 25"/>
                  <a:gd name="T7" fmla="*/ 129 h 25"/>
                  <a:gd name="T8" fmla="*/ 42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3"/>
                    </a:moveTo>
                    <a:cubicBezTo>
                      <a:pt x="13" y="0"/>
                      <a:pt x="19" y="2"/>
                      <a:pt x="22" y="7"/>
                    </a:cubicBezTo>
                    <a:cubicBezTo>
                      <a:pt x="25" y="13"/>
                      <a:pt x="23" y="19"/>
                      <a:pt x="18" y="22"/>
                    </a:cubicBezTo>
                    <a:cubicBezTo>
                      <a:pt x="13" y="25"/>
                      <a:pt x="6" y="24"/>
                      <a:pt x="3" y="18"/>
                    </a:cubicBezTo>
                    <a:cubicBezTo>
                      <a:pt x="0" y="13"/>
                      <a:pt x="2" y="6"/>
                      <a:pt x="7" y="3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" name="Freeform 1347"/>
              <p:cNvSpPr>
                <a:spLocks/>
              </p:cNvSpPr>
              <p:nvPr/>
            </p:nvSpPr>
            <p:spPr bwMode="auto">
              <a:xfrm>
                <a:off x="1924" y="1559"/>
                <a:ext cx="63" cy="66"/>
              </a:xfrm>
              <a:custGeom>
                <a:avLst/>
                <a:gdLst>
                  <a:gd name="T0" fmla="*/ 45 w 25"/>
                  <a:gd name="T1" fmla="*/ 21 h 25"/>
                  <a:gd name="T2" fmla="*/ 139 w 25"/>
                  <a:gd name="T3" fmla="*/ 48 h 25"/>
                  <a:gd name="T4" fmla="*/ 113 w 25"/>
                  <a:gd name="T5" fmla="*/ 153 h 25"/>
                  <a:gd name="T6" fmla="*/ 20 w 25"/>
                  <a:gd name="T7" fmla="*/ 127 h 25"/>
                  <a:gd name="T8" fmla="*/ 45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3"/>
                    </a:moveTo>
                    <a:cubicBezTo>
                      <a:pt x="13" y="0"/>
                      <a:pt x="19" y="2"/>
                      <a:pt x="22" y="7"/>
                    </a:cubicBezTo>
                    <a:cubicBezTo>
                      <a:pt x="25" y="12"/>
                      <a:pt x="24" y="19"/>
                      <a:pt x="18" y="22"/>
                    </a:cubicBezTo>
                    <a:cubicBezTo>
                      <a:pt x="13" y="25"/>
                      <a:pt x="6" y="23"/>
                      <a:pt x="3" y="18"/>
                    </a:cubicBezTo>
                    <a:cubicBezTo>
                      <a:pt x="0" y="13"/>
                      <a:pt x="2" y="6"/>
                      <a:pt x="7" y="3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5" name="Freeform 1348"/>
              <p:cNvSpPr>
                <a:spLocks/>
              </p:cNvSpPr>
              <p:nvPr/>
            </p:nvSpPr>
            <p:spPr bwMode="auto">
              <a:xfrm>
                <a:off x="1877" y="1588"/>
                <a:ext cx="62" cy="67"/>
              </a:xfrm>
              <a:custGeom>
                <a:avLst/>
                <a:gdLst>
                  <a:gd name="T0" fmla="*/ 42 w 25"/>
                  <a:gd name="T1" fmla="*/ 21 h 25"/>
                  <a:gd name="T2" fmla="*/ 136 w 25"/>
                  <a:gd name="T3" fmla="*/ 51 h 25"/>
                  <a:gd name="T4" fmla="*/ 112 w 25"/>
                  <a:gd name="T5" fmla="*/ 158 h 25"/>
                  <a:gd name="T6" fmla="*/ 17 w 25"/>
                  <a:gd name="T7" fmla="*/ 129 h 25"/>
                  <a:gd name="T8" fmla="*/ 42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3"/>
                    </a:moveTo>
                    <a:cubicBezTo>
                      <a:pt x="13" y="0"/>
                      <a:pt x="19" y="2"/>
                      <a:pt x="22" y="7"/>
                    </a:cubicBezTo>
                    <a:cubicBezTo>
                      <a:pt x="25" y="12"/>
                      <a:pt x="24" y="19"/>
                      <a:pt x="18" y="22"/>
                    </a:cubicBezTo>
                    <a:cubicBezTo>
                      <a:pt x="13" y="25"/>
                      <a:pt x="6" y="23"/>
                      <a:pt x="3" y="18"/>
                    </a:cubicBezTo>
                    <a:cubicBezTo>
                      <a:pt x="0" y="13"/>
                      <a:pt x="2" y="6"/>
                      <a:pt x="7" y="3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6" name="Freeform 1349"/>
              <p:cNvSpPr>
                <a:spLocks/>
              </p:cNvSpPr>
              <p:nvPr/>
            </p:nvSpPr>
            <p:spPr bwMode="auto">
              <a:xfrm>
                <a:off x="1829" y="1617"/>
                <a:ext cx="63" cy="67"/>
              </a:xfrm>
              <a:custGeom>
                <a:avLst/>
                <a:gdLst>
                  <a:gd name="T0" fmla="*/ 45 w 25"/>
                  <a:gd name="T1" fmla="*/ 21 h 25"/>
                  <a:gd name="T2" fmla="*/ 139 w 25"/>
                  <a:gd name="T3" fmla="*/ 51 h 25"/>
                  <a:gd name="T4" fmla="*/ 113 w 25"/>
                  <a:gd name="T5" fmla="*/ 158 h 25"/>
                  <a:gd name="T6" fmla="*/ 20 w 25"/>
                  <a:gd name="T7" fmla="*/ 129 h 25"/>
                  <a:gd name="T8" fmla="*/ 45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3"/>
                    </a:moveTo>
                    <a:cubicBezTo>
                      <a:pt x="12" y="0"/>
                      <a:pt x="19" y="2"/>
                      <a:pt x="22" y="7"/>
                    </a:cubicBezTo>
                    <a:cubicBezTo>
                      <a:pt x="25" y="12"/>
                      <a:pt x="23" y="19"/>
                      <a:pt x="18" y="22"/>
                    </a:cubicBezTo>
                    <a:cubicBezTo>
                      <a:pt x="13" y="25"/>
                      <a:pt x="6" y="23"/>
                      <a:pt x="3" y="18"/>
                    </a:cubicBezTo>
                    <a:cubicBezTo>
                      <a:pt x="0" y="13"/>
                      <a:pt x="2" y="6"/>
                      <a:pt x="7" y="3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7" name="Freeform 1350"/>
              <p:cNvSpPr>
                <a:spLocks/>
              </p:cNvSpPr>
              <p:nvPr/>
            </p:nvSpPr>
            <p:spPr bwMode="auto">
              <a:xfrm>
                <a:off x="2182" y="1369"/>
                <a:ext cx="75" cy="80"/>
              </a:xfrm>
              <a:custGeom>
                <a:avLst/>
                <a:gdLst>
                  <a:gd name="T0" fmla="*/ 120 w 30"/>
                  <a:gd name="T1" fmla="*/ 13 h 30"/>
                  <a:gd name="T2" fmla="*/ 13 w 30"/>
                  <a:gd name="T3" fmla="*/ 85 h 30"/>
                  <a:gd name="T4" fmla="*/ 70 w 30"/>
                  <a:gd name="T5" fmla="*/ 200 h 30"/>
                  <a:gd name="T6" fmla="*/ 175 w 30"/>
                  <a:gd name="T7" fmla="*/ 136 h 30"/>
                  <a:gd name="T8" fmla="*/ 120 w 30"/>
                  <a:gd name="T9" fmla="*/ 13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" h="30">
                    <a:moveTo>
                      <a:pt x="19" y="2"/>
                    </a:moveTo>
                    <a:cubicBezTo>
                      <a:pt x="11" y="0"/>
                      <a:pt x="4" y="4"/>
                      <a:pt x="2" y="12"/>
                    </a:cubicBezTo>
                    <a:cubicBezTo>
                      <a:pt x="0" y="19"/>
                      <a:pt x="4" y="26"/>
                      <a:pt x="11" y="28"/>
                    </a:cubicBezTo>
                    <a:cubicBezTo>
                      <a:pt x="19" y="30"/>
                      <a:pt x="26" y="26"/>
                      <a:pt x="28" y="19"/>
                    </a:cubicBezTo>
                    <a:cubicBezTo>
                      <a:pt x="30" y="11"/>
                      <a:pt x="26" y="4"/>
                      <a:pt x="19" y="2"/>
                    </a:cubicBezTo>
                    <a:close/>
                  </a:path>
                </a:pathLst>
              </a:custGeom>
              <a:solidFill>
                <a:srgbClr val="FFF1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8" name="Freeform 1351"/>
              <p:cNvSpPr>
                <a:spLocks/>
              </p:cNvSpPr>
              <p:nvPr/>
            </p:nvSpPr>
            <p:spPr bwMode="auto">
              <a:xfrm>
                <a:off x="2202" y="1385"/>
                <a:ext cx="25" cy="27"/>
              </a:xfrm>
              <a:custGeom>
                <a:avLst/>
                <a:gdLst>
                  <a:gd name="T0" fmla="*/ 38 w 10"/>
                  <a:gd name="T1" fmla="*/ 0 h 10"/>
                  <a:gd name="T2" fmla="*/ 8 w 10"/>
                  <a:gd name="T3" fmla="*/ 30 h 10"/>
                  <a:gd name="T4" fmla="*/ 25 w 10"/>
                  <a:gd name="T5" fmla="*/ 65 h 10"/>
                  <a:gd name="T6" fmla="*/ 58 w 10"/>
                  <a:gd name="T7" fmla="*/ 43 h 10"/>
                  <a:gd name="T8" fmla="*/ 38 w 10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4" y="0"/>
                      <a:pt x="1" y="1"/>
                      <a:pt x="1" y="4"/>
                    </a:cubicBezTo>
                    <a:cubicBezTo>
                      <a:pt x="0" y="6"/>
                      <a:pt x="1" y="9"/>
                      <a:pt x="4" y="9"/>
                    </a:cubicBezTo>
                    <a:cubicBezTo>
                      <a:pt x="6" y="10"/>
                      <a:pt x="9" y="8"/>
                      <a:pt x="9" y="6"/>
                    </a:cubicBezTo>
                    <a:cubicBezTo>
                      <a:pt x="10" y="4"/>
                      <a:pt x="9" y="1"/>
                      <a:pt x="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9" name="Freeform 1352"/>
              <p:cNvSpPr>
                <a:spLocks/>
              </p:cNvSpPr>
              <p:nvPr/>
            </p:nvSpPr>
            <p:spPr bwMode="auto">
              <a:xfrm>
                <a:off x="2132" y="1452"/>
                <a:ext cx="32" cy="35"/>
              </a:xfrm>
              <a:custGeom>
                <a:avLst/>
                <a:gdLst>
                  <a:gd name="T0" fmla="*/ 66 w 13"/>
                  <a:gd name="T1" fmla="*/ 30 h 13"/>
                  <a:gd name="T2" fmla="*/ 17 w 13"/>
                  <a:gd name="T3" fmla="*/ 13 h 13"/>
                  <a:gd name="T4" fmla="*/ 5 w 13"/>
                  <a:gd name="T5" fmla="*/ 73 h 13"/>
                  <a:gd name="T6" fmla="*/ 54 w 13"/>
                  <a:gd name="T7" fmla="*/ 86 h 13"/>
                  <a:gd name="T8" fmla="*/ 66 w 13"/>
                  <a:gd name="T9" fmla="*/ 3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1" y="4"/>
                    </a:moveTo>
                    <a:cubicBezTo>
                      <a:pt x="10" y="1"/>
                      <a:pt x="6" y="0"/>
                      <a:pt x="3" y="2"/>
                    </a:cubicBezTo>
                    <a:cubicBezTo>
                      <a:pt x="1" y="3"/>
                      <a:pt x="0" y="7"/>
                      <a:pt x="1" y="10"/>
                    </a:cubicBezTo>
                    <a:cubicBezTo>
                      <a:pt x="3" y="12"/>
                      <a:pt x="6" y="13"/>
                      <a:pt x="9" y="12"/>
                    </a:cubicBezTo>
                    <a:cubicBezTo>
                      <a:pt x="12" y="10"/>
                      <a:pt x="13" y="7"/>
                      <a:pt x="11" y="4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0" name="Freeform 1353"/>
              <p:cNvSpPr>
                <a:spLocks/>
              </p:cNvSpPr>
              <p:nvPr/>
            </p:nvSpPr>
            <p:spPr bwMode="auto">
              <a:xfrm>
                <a:off x="2144" y="1460"/>
                <a:ext cx="10" cy="11"/>
              </a:xfrm>
              <a:custGeom>
                <a:avLst/>
                <a:gdLst>
                  <a:gd name="T0" fmla="*/ 25 w 4"/>
                  <a:gd name="T1" fmla="*/ 8 h 4"/>
                  <a:gd name="T2" fmla="*/ 8 w 4"/>
                  <a:gd name="T3" fmla="*/ 0 h 4"/>
                  <a:gd name="T4" fmla="*/ 0 w 4"/>
                  <a:gd name="T5" fmla="*/ 22 h 4"/>
                  <a:gd name="T6" fmla="*/ 20 w 4"/>
                  <a:gd name="T7" fmla="*/ 30 h 4"/>
                  <a:gd name="T8" fmla="*/ 25 w 4"/>
                  <a:gd name="T9" fmla="*/ 8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4" y="3"/>
                      <a:pt x="4" y="2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1" name="Freeform 1354"/>
              <p:cNvSpPr>
                <a:spLocks/>
              </p:cNvSpPr>
              <p:nvPr/>
            </p:nvSpPr>
            <p:spPr bwMode="auto">
              <a:xfrm>
                <a:off x="2082" y="1481"/>
                <a:ext cx="35" cy="35"/>
              </a:xfrm>
              <a:custGeom>
                <a:avLst/>
                <a:gdLst>
                  <a:gd name="T0" fmla="*/ 75 w 14"/>
                  <a:gd name="T1" fmla="*/ 30 h 13"/>
                  <a:gd name="T2" fmla="*/ 25 w 14"/>
                  <a:gd name="T3" fmla="*/ 13 h 13"/>
                  <a:gd name="T4" fmla="*/ 13 w 14"/>
                  <a:gd name="T5" fmla="*/ 73 h 13"/>
                  <a:gd name="T6" fmla="*/ 63 w 14"/>
                  <a:gd name="T7" fmla="*/ 86 h 13"/>
                  <a:gd name="T8" fmla="*/ 75 w 14"/>
                  <a:gd name="T9" fmla="*/ 3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2" y="4"/>
                    </a:moveTo>
                    <a:cubicBezTo>
                      <a:pt x="10" y="1"/>
                      <a:pt x="7" y="0"/>
                      <a:pt x="4" y="2"/>
                    </a:cubicBezTo>
                    <a:cubicBezTo>
                      <a:pt x="1" y="3"/>
                      <a:pt x="0" y="7"/>
                      <a:pt x="2" y="10"/>
                    </a:cubicBezTo>
                    <a:cubicBezTo>
                      <a:pt x="4" y="12"/>
                      <a:pt x="7" y="13"/>
                      <a:pt x="10" y="12"/>
                    </a:cubicBezTo>
                    <a:cubicBezTo>
                      <a:pt x="13" y="10"/>
                      <a:pt x="14" y="7"/>
                      <a:pt x="12" y="4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2" name="Freeform 1355"/>
              <p:cNvSpPr>
                <a:spLocks/>
              </p:cNvSpPr>
              <p:nvPr/>
            </p:nvSpPr>
            <p:spPr bwMode="auto">
              <a:xfrm>
                <a:off x="2097" y="1489"/>
                <a:ext cx="10" cy="11"/>
              </a:xfrm>
              <a:custGeom>
                <a:avLst/>
                <a:gdLst>
                  <a:gd name="T0" fmla="*/ 20 w 4"/>
                  <a:gd name="T1" fmla="*/ 8 h 4"/>
                  <a:gd name="T2" fmla="*/ 8 w 4"/>
                  <a:gd name="T3" fmla="*/ 0 h 4"/>
                  <a:gd name="T4" fmla="*/ 0 w 4"/>
                  <a:gd name="T5" fmla="*/ 22 h 4"/>
                  <a:gd name="T6" fmla="*/ 20 w 4"/>
                  <a:gd name="T7" fmla="*/ 30 h 4"/>
                  <a:gd name="T8" fmla="*/ 20 w 4"/>
                  <a:gd name="T9" fmla="*/ 8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1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4" y="3"/>
                      <a:pt x="4" y="2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3" name="Freeform 1356"/>
              <p:cNvSpPr>
                <a:spLocks/>
              </p:cNvSpPr>
              <p:nvPr/>
            </p:nvSpPr>
            <p:spPr bwMode="auto">
              <a:xfrm>
                <a:off x="2032" y="1513"/>
                <a:ext cx="35" cy="35"/>
              </a:xfrm>
              <a:custGeom>
                <a:avLst/>
                <a:gdLst>
                  <a:gd name="T0" fmla="*/ 75 w 14"/>
                  <a:gd name="T1" fmla="*/ 22 h 13"/>
                  <a:gd name="T2" fmla="*/ 25 w 14"/>
                  <a:gd name="T3" fmla="*/ 8 h 13"/>
                  <a:gd name="T4" fmla="*/ 13 w 14"/>
                  <a:gd name="T5" fmla="*/ 65 h 13"/>
                  <a:gd name="T6" fmla="*/ 63 w 14"/>
                  <a:gd name="T7" fmla="*/ 81 h 13"/>
                  <a:gd name="T8" fmla="*/ 75 w 14"/>
                  <a:gd name="T9" fmla="*/ 22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2" y="3"/>
                    </a:moveTo>
                    <a:cubicBezTo>
                      <a:pt x="10" y="0"/>
                      <a:pt x="7" y="0"/>
                      <a:pt x="4" y="1"/>
                    </a:cubicBezTo>
                    <a:cubicBezTo>
                      <a:pt x="1" y="3"/>
                      <a:pt x="0" y="6"/>
                      <a:pt x="2" y="9"/>
                    </a:cubicBezTo>
                    <a:cubicBezTo>
                      <a:pt x="4" y="12"/>
                      <a:pt x="7" y="13"/>
                      <a:pt x="10" y="11"/>
                    </a:cubicBezTo>
                    <a:cubicBezTo>
                      <a:pt x="13" y="10"/>
                      <a:pt x="14" y="6"/>
                      <a:pt x="12" y="3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4" name="Freeform 1357"/>
              <p:cNvSpPr>
                <a:spLocks/>
              </p:cNvSpPr>
              <p:nvPr/>
            </p:nvSpPr>
            <p:spPr bwMode="auto">
              <a:xfrm>
                <a:off x="2047" y="1519"/>
                <a:ext cx="10" cy="10"/>
              </a:xfrm>
              <a:custGeom>
                <a:avLst/>
                <a:gdLst>
                  <a:gd name="T0" fmla="*/ 20 w 4"/>
                  <a:gd name="T1" fmla="*/ 8 h 4"/>
                  <a:gd name="T2" fmla="*/ 8 w 4"/>
                  <a:gd name="T3" fmla="*/ 8 h 4"/>
                  <a:gd name="T4" fmla="*/ 0 w 4"/>
                  <a:gd name="T5" fmla="*/ 20 h 4"/>
                  <a:gd name="T6" fmla="*/ 20 w 4"/>
                  <a:gd name="T7" fmla="*/ 25 h 4"/>
                  <a:gd name="T8" fmla="*/ 20 w 4"/>
                  <a:gd name="T9" fmla="*/ 8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1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4" y="3"/>
                      <a:pt x="4" y="2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5" name="Freeform 1358"/>
              <p:cNvSpPr>
                <a:spLocks/>
              </p:cNvSpPr>
              <p:nvPr/>
            </p:nvSpPr>
            <p:spPr bwMode="auto">
              <a:xfrm>
                <a:off x="1984" y="1540"/>
                <a:ext cx="33" cy="37"/>
              </a:xfrm>
              <a:custGeom>
                <a:avLst/>
                <a:gdLst>
                  <a:gd name="T0" fmla="*/ 76 w 13"/>
                  <a:gd name="T1" fmla="*/ 29 h 14"/>
                  <a:gd name="T2" fmla="*/ 25 w 13"/>
                  <a:gd name="T3" fmla="*/ 13 h 14"/>
                  <a:gd name="T4" fmla="*/ 13 w 13"/>
                  <a:gd name="T5" fmla="*/ 69 h 14"/>
                  <a:gd name="T6" fmla="*/ 63 w 13"/>
                  <a:gd name="T7" fmla="*/ 85 h 14"/>
                  <a:gd name="T8" fmla="*/ 76 w 13"/>
                  <a:gd name="T9" fmla="*/ 29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2" y="4"/>
                    </a:moveTo>
                    <a:cubicBezTo>
                      <a:pt x="10" y="1"/>
                      <a:pt x="7" y="0"/>
                      <a:pt x="4" y="2"/>
                    </a:cubicBezTo>
                    <a:cubicBezTo>
                      <a:pt x="1" y="4"/>
                      <a:pt x="0" y="7"/>
                      <a:pt x="2" y="10"/>
                    </a:cubicBezTo>
                    <a:cubicBezTo>
                      <a:pt x="3" y="13"/>
                      <a:pt x="7" y="14"/>
                      <a:pt x="10" y="12"/>
                    </a:cubicBezTo>
                    <a:cubicBezTo>
                      <a:pt x="12" y="11"/>
                      <a:pt x="13" y="7"/>
                      <a:pt x="12" y="4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6" name="Freeform 1359"/>
              <p:cNvSpPr>
                <a:spLocks/>
              </p:cNvSpPr>
              <p:nvPr/>
            </p:nvSpPr>
            <p:spPr bwMode="auto">
              <a:xfrm>
                <a:off x="1997" y="1548"/>
                <a:ext cx="12" cy="11"/>
              </a:xfrm>
              <a:custGeom>
                <a:avLst/>
                <a:gdLst>
                  <a:gd name="T0" fmla="*/ 24 w 5"/>
                  <a:gd name="T1" fmla="*/ 8 h 4"/>
                  <a:gd name="T2" fmla="*/ 12 w 5"/>
                  <a:gd name="T3" fmla="*/ 8 h 4"/>
                  <a:gd name="T4" fmla="*/ 5 w 5"/>
                  <a:gd name="T5" fmla="*/ 22 h 4"/>
                  <a:gd name="T6" fmla="*/ 17 w 5"/>
                  <a:gd name="T7" fmla="*/ 30 h 4"/>
                  <a:gd name="T8" fmla="*/ 24 w 5"/>
                  <a:gd name="T9" fmla="*/ 8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4" y="0"/>
                      <a:pt x="2" y="0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1" y="4"/>
                      <a:pt x="3" y="4"/>
                      <a:pt x="3" y="4"/>
                    </a:cubicBezTo>
                    <a:cubicBezTo>
                      <a:pt x="4" y="3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7" name="Freeform 1360"/>
              <p:cNvSpPr>
                <a:spLocks/>
              </p:cNvSpPr>
              <p:nvPr/>
            </p:nvSpPr>
            <p:spPr bwMode="auto">
              <a:xfrm>
                <a:off x="1939" y="1569"/>
                <a:ext cx="35" cy="35"/>
              </a:xfrm>
              <a:custGeom>
                <a:avLst/>
                <a:gdLst>
                  <a:gd name="T0" fmla="*/ 75 w 14"/>
                  <a:gd name="T1" fmla="*/ 22 h 13"/>
                  <a:gd name="T2" fmla="*/ 25 w 14"/>
                  <a:gd name="T3" fmla="*/ 8 h 13"/>
                  <a:gd name="T4" fmla="*/ 13 w 14"/>
                  <a:gd name="T5" fmla="*/ 65 h 13"/>
                  <a:gd name="T6" fmla="*/ 63 w 14"/>
                  <a:gd name="T7" fmla="*/ 81 h 13"/>
                  <a:gd name="T8" fmla="*/ 75 w 14"/>
                  <a:gd name="T9" fmla="*/ 22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2" y="3"/>
                    </a:moveTo>
                    <a:cubicBezTo>
                      <a:pt x="10" y="1"/>
                      <a:pt x="7" y="0"/>
                      <a:pt x="4" y="1"/>
                    </a:cubicBezTo>
                    <a:cubicBezTo>
                      <a:pt x="1" y="3"/>
                      <a:pt x="0" y="6"/>
                      <a:pt x="2" y="9"/>
                    </a:cubicBezTo>
                    <a:cubicBezTo>
                      <a:pt x="4" y="12"/>
                      <a:pt x="7" y="13"/>
                      <a:pt x="10" y="11"/>
                    </a:cubicBezTo>
                    <a:cubicBezTo>
                      <a:pt x="13" y="10"/>
                      <a:pt x="14" y="6"/>
                      <a:pt x="12" y="3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8" name="Freeform 1361"/>
              <p:cNvSpPr>
                <a:spLocks/>
              </p:cNvSpPr>
              <p:nvPr/>
            </p:nvSpPr>
            <p:spPr bwMode="auto">
              <a:xfrm>
                <a:off x="1952" y="1575"/>
                <a:ext cx="12" cy="13"/>
              </a:xfrm>
              <a:custGeom>
                <a:avLst/>
                <a:gdLst>
                  <a:gd name="T0" fmla="*/ 24 w 5"/>
                  <a:gd name="T1" fmla="*/ 8 h 5"/>
                  <a:gd name="T2" fmla="*/ 12 w 5"/>
                  <a:gd name="T3" fmla="*/ 8 h 5"/>
                  <a:gd name="T4" fmla="*/ 5 w 5"/>
                  <a:gd name="T5" fmla="*/ 21 h 5"/>
                  <a:gd name="T6" fmla="*/ 24 w 5"/>
                  <a:gd name="T7" fmla="*/ 26 h 5"/>
                  <a:gd name="T8" fmla="*/ 24 w 5"/>
                  <a:gd name="T9" fmla="*/ 8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4" y="0"/>
                      <a:pt x="3" y="0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2" y="4"/>
                      <a:pt x="3" y="5"/>
                      <a:pt x="4" y="4"/>
                    </a:cubicBezTo>
                    <a:cubicBezTo>
                      <a:pt x="5" y="3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9" name="Freeform 1362"/>
              <p:cNvSpPr>
                <a:spLocks/>
              </p:cNvSpPr>
              <p:nvPr/>
            </p:nvSpPr>
            <p:spPr bwMode="auto">
              <a:xfrm>
                <a:off x="1892" y="1599"/>
                <a:ext cx="32" cy="34"/>
              </a:xfrm>
              <a:custGeom>
                <a:avLst/>
                <a:gdLst>
                  <a:gd name="T0" fmla="*/ 74 w 13"/>
                  <a:gd name="T1" fmla="*/ 21 h 13"/>
                  <a:gd name="T2" fmla="*/ 25 w 13"/>
                  <a:gd name="T3" fmla="*/ 8 h 13"/>
                  <a:gd name="T4" fmla="*/ 12 w 13"/>
                  <a:gd name="T5" fmla="*/ 63 h 13"/>
                  <a:gd name="T6" fmla="*/ 62 w 13"/>
                  <a:gd name="T7" fmla="*/ 76 h 13"/>
                  <a:gd name="T8" fmla="*/ 74 w 13"/>
                  <a:gd name="T9" fmla="*/ 21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2" y="3"/>
                    </a:moveTo>
                    <a:cubicBezTo>
                      <a:pt x="10" y="1"/>
                      <a:pt x="7" y="0"/>
                      <a:pt x="4" y="1"/>
                    </a:cubicBezTo>
                    <a:cubicBezTo>
                      <a:pt x="1" y="3"/>
                      <a:pt x="0" y="6"/>
                      <a:pt x="2" y="9"/>
                    </a:cubicBezTo>
                    <a:cubicBezTo>
                      <a:pt x="3" y="12"/>
                      <a:pt x="7" y="13"/>
                      <a:pt x="10" y="11"/>
                    </a:cubicBezTo>
                    <a:cubicBezTo>
                      <a:pt x="12" y="10"/>
                      <a:pt x="13" y="6"/>
                      <a:pt x="12" y="3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0" name="Freeform 1363"/>
              <p:cNvSpPr>
                <a:spLocks/>
              </p:cNvSpPr>
              <p:nvPr/>
            </p:nvSpPr>
            <p:spPr bwMode="auto">
              <a:xfrm>
                <a:off x="1904" y="1604"/>
                <a:ext cx="13" cy="13"/>
              </a:xfrm>
              <a:custGeom>
                <a:avLst/>
                <a:gdLst>
                  <a:gd name="T0" fmla="*/ 26 w 5"/>
                  <a:gd name="T1" fmla="*/ 8 h 5"/>
                  <a:gd name="T2" fmla="*/ 8 w 5"/>
                  <a:gd name="T3" fmla="*/ 8 h 5"/>
                  <a:gd name="T4" fmla="*/ 8 w 5"/>
                  <a:gd name="T5" fmla="*/ 21 h 5"/>
                  <a:gd name="T6" fmla="*/ 21 w 5"/>
                  <a:gd name="T7" fmla="*/ 26 h 5"/>
                  <a:gd name="T8" fmla="*/ 26 w 5"/>
                  <a:gd name="T9" fmla="*/ 8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4" y="0"/>
                      <a:pt x="2" y="0"/>
                      <a:pt x="1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1" y="4"/>
                      <a:pt x="2" y="5"/>
                      <a:pt x="3" y="4"/>
                    </a:cubicBezTo>
                    <a:cubicBezTo>
                      <a:pt x="4" y="3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1" name="Freeform 1364"/>
              <p:cNvSpPr>
                <a:spLocks/>
              </p:cNvSpPr>
              <p:nvPr/>
            </p:nvSpPr>
            <p:spPr bwMode="auto">
              <a:xfrm>
                <a:off x="1842" y="1628"/>
                <a:ext cx="32" cy="35"/>
              </a:xfrm>
              <a:custGeom>
                <a:avLst/>
                <a:gdLst>
                  <a:gd name="T0" fmla="*/ 74 w 13"/>
                  <a:gd name="T1" fmla="*/ 30 h 13"/>
                  <a:gd name="T2" fmla="*/ 25 w 13"/>
                  <a:gd name="T3" fmla="*/ 13 h 13"/>
                  <a:gd name="T4" fmla="*/ 12 w 13"/>
                  <a:gd name="T5" fmla="*/ 65 h 13"/>
                  <a:gd name="T6" fmla="*/ 62 w 13"/>
                  <a:gd name="T7" fmla="*/ 86 h 13"/>
                  <a:gd name="T8" fmla="*/ 74 w 13"/>
                  <a:gd name="T9" fmla="*/ 3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2" y="4"/>
                    </a:moveTo>
                    <a:cubicBezTo>
                      <a:pt x="10" y="1"/>
                      <a:pt x="7" y="0"/>
                      <a:pt x="4" y="2"/>
                    </a:cubicBezTo>
                    <a:cubicBezTo>
                      <a:pt x="1" y="3"/>
                      <a:pt x="0" y="7"/>
                      <a:pt x="2" y="9"/>
                    </a:cubicBezTo>
                    <a:cubicBezTo>
                      <a:pt x="3" y="12"/>
                      <a:pt x="7" y="13"/>
                      <a:pt x="10" y="12"/>
                    </a:cubicBezTo>
                    <a:cubicBezTo>
                      <a:pt x="12" y="10"/>
                      <a:pt x="13" y="7"/>
                      <a:pt x="12" y="4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2" name="Freeform 1365"/>
              <p:cNvSpPr>
                <a:spLocks/>
              </p:cNvSpPr>
              <p:nvPr/>
            </p:nvSpPr>
            <p:spPr bwMode="auto">
              <a:xfrm>
                <a:off x="1854" y="1633"/>
                <a:ext cx="13" cy="14"/>
              </a:xfrm>
              <a:custGeom>
                <a:avLst/>
                <a:gdLst>
                  <a:gd name="T0" fmla="*/ 26 w 5"/>
                  <a:gd name="T1" fmla="*/ 17 h 5"/>
                  <a:gd name="T2" fmla="*/ 8 w 5"/>
                  <a:gd name="T3" fmla="*/ 8 h 5"/>
                  <a:gd name="T4" fmla="*/ 8 w 5"/>
                  <a:gd name="T5" fmla="*/ 31 h 5"/>
                  <a:gd name="T6" fmla="*/ 21 w 5"/>
                  <a:gd name="T7" fmla="*/ 31 h 5"/>
                  <a:gd name="T8" fmla="*/ 26 w 5"/>
                  <a:gd name="T9" fmla="*/ 17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2"/>
                    </a:moveTo>
                    <a:cubicBezTo>
                      <a:pt x="4" y="1"/>
                      <a:pt x="2" y="0"/>
                      <a:pt x="1" y="1"/>
                    </a:cubicBezTo>
                    <a:cubicBezTo>
                      <a:pt x="1" y="2"/>
                      <a:pt x="0" y="3"/>
                      <a:pt x="1" y="4"/>
                    </a:cubicBezTo>
                    <a:cubicBezTo>
                      <a:pt x="1" y="5"/>
                      <a:pt x="2" y="5"/>
                      <a:pt x="3" y="4"/>
                    </a:cubicBezTo>
                    <a:cubicBezTo>
                      <a:pt x="4" y="4"/>
                      <a:pt x="5" y="3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3" name="Freeform 1366"/>
              <p:cNvSpPr>
                <a:spLocks/>
              </p:cNvSpPr>
              <p:nvPr/>
            </p:nvSpPr>
            <p:spPr bwMode="auto">
              <a:xfrm>
                <a:off x="1794" y="1657"/>
                <a:ext cx="33" cy="35"/>
              </a:xfrm>
              <a:custGeom>
                <a:avLst/>
                <a:gdLst>
                  <a:gd name="T0" fmla="*/ 71 w 13"/>
                  <a:gd name="T1" fmla="*/ 30 h 13"/>
                  <a:gd name="T2" fmla="*/ 25 w 13"/>
                  <a:gd name="T3" fmla="*/ 13 h 13"/>
                  <a:gd name="T4" fmla="*/ 8 w 13"/>
                  <a:gd name="T5" fmla="*/ 65 h 13"/>
                  <a:gd name="T6" fmla="*/ 58 w 13"/>
                  <a:gd name="T7" fmla="*/ 86 h 13"/>
                  <a:gd name="T8" fmla="*/ 71 w 13"/>
                  <a:gd name="T9" fmla="*/ 3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1" y="4"/>
                    </a:moveTo>
                    <a:cubicBezTo>
                      <a:pt x="10" y="1"/>
                      <a:pt x="6" y="0"/>
                      <a:pt x="4" y="2"/>
                    </a:cubicBezTo>
                    <a:cubicBezTo>
                      <a:pt x="1" y="3"/>
                      <a:pt x="0" y="7"/>
                      <a:pt x="1" y="9"/>
                    </a:cubicBezTo>
                    <a:cubicBezTo>
                      <a:pt x="3" y="12"/>
                      <a:pt x="7" y="13"/>
                      <a:pt x="9" y="12"/>
                    </a:cubicBezTo>
                    <a:cubicBezTo>
                      <a:pt x="12" y="10"/>
                      <a:pt x="13" y="6"/>
                      <a:pt x="11" y="4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" name="Freeform 1367"/>
              <p:cNvSpPr>
                <a:spLocks/>
              </p:cNvSpPr>
              <p:nvPr/>
            </p:nvSpPr>
            <p:spPr bwMode="auto">
              <a:xfrm>
                <a:off x="1807" y="1663"/>
                <a:ext cx="10" cy="13"/>
              </a:xfrm>
              <a:custGeom>
                <a:avLst/>
                <a:gdLst>
                  <a:gd name="T0" fmla="*/ 25 w 4"/>
                  <a:gd name="T1" fmla="*/ 13 h 5"/>
                  <a:gd name="T2" fmla="*/ 8 w 4"/>
                  <a:gd name="T3" fmla="*/ 8 h 5"/>
                  <a:gd name="T4" fmla="*/ 0 w 4"/>
                  <a:gd name="T5" fmla="*/ 26 h 5"/>
                  <a:gd name="T6" fmla="*/ 20 w 4"/>
                  <a:gd name="T7" fmla="*/ 26 h 5"/>
                  <a:gd name="T8" fmla="*/ 25 w 4"/>
                  <a:gd name="T9" fmla="*/ 13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2"/>
                    </a:moveTo>
                    <a:cubicBezTo>
                      <a:pt x="3" y="1"/>
                      <a:pt x="2" y="0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1" y="5"/>
                      <a:pt x="2" y="5"/>
                      <a:pt x="3" y="4"/>
                    </a:cubicBezTo>
                    <a:cubicBezTo>
                      <a:pt x="4" y="4"/>
                      <a:pt x="4" y="3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" name="Freeform 1368"/>
              <p:cNvSpPr>
                <a:spLocks/>
              </p:cNvSpPr>
              <p:nvPr/>
            </p:nvSpPr>
            <p:spPr bwMode="auto">
              <a:xfrm>
                <a:off x="2174" y="1393"/>
                <a:ext cx="115" cy="99"/>
              </a:xfrm>
              <a:custGeom>
                <a:avLst/>
                <a:gdLst>
                  <a:gd name="T0" fmla="*/ 0 w 46"/>
                  <a:gd name="T1" fmla="*/ 115 h 37"/>
                  <a:gd name="T2" fmla="*/ 88 w 46"/>
                  <a:gd name="T3" fmla="*/ 201 h 37"/>
                  <a:gd name="T4" fmla="*/ 263 w 46"/>
                  <a:gd name="T5" fmla="*/ 86 h 37"/>
                  <a:gd name="T6" fmla="*/ 258 w 46"/>
                  <a:gd name="T7" fmla="*/ 0 h 37"/>
                  <a:gd name="T8" fmla="*/ 275 w 46"/>
                  <a:gd name="T9" fmla="*/ 128 h 37"/>
                  <a:gd name="T10" fmla="*/ 100 w 46"/>
                  <a:gd name="T11" fmla="*/ 243 h 37"/>
                  <a:gd name="T12" fmla="*/ 0 w 46"/>
                  <a:gd name="T13" fmla="*/ 115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6" h="37">
                    <a:moveTo>
                      <a:pt x="0" y="16"/>
                    </a:moveTo>
                    <a:cubicBezTo>
                      <a:pt x="5" y="25"/>
                      <a:pt x="8" y="26"/>
                      <a:pt x="14" y="28"/>
                    </a:cubicBezTo>
                    <a:cubicBezTo>
                      <a:pt x="29" y="32"/>
                      <a:pt x="38" y="24"/>
                      <a:pt x="42" y="12"/>
                    </a:cubicBezTo>
                    <a:cubicBezTo>
                      <a:pt x="43" y="8"/>
                      <a:pt x="42" y="3"/>
                      <a:pt x="41" y="0"/>
                    </a:cubicBezTo>
                    <a:cubicBezTo>
                      <a:pt x="44" y="5"/>
                      <a:pt x="46" y="12"/>
                      <a:pt x="44" y="18"/>
                    </a:cubicBezTo>
                    <a:cubicBezTo>
                      <a:pt x="41" y="30"/>
                      <a:pt x="28" y="37"/>
                      <a:pt x="16" y="34"/>
                    </a:cubicBezTo>
                    <a:cubicBezTo>
                      <a:pt x="8" y="32"/>
                      <a:pt x="2" y="25"/>
                      <a:pt x="0" y="16"/>
                    </a:cubicBezTo>
                    <a:close/>
                  </a:path>
                </a:pathLst>
              </a:custGeom>
              <a:solidFill>
                <a:srgbClr val="F8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" name="Freeform 1369"/>
              <p:cNvSpPr>
                <a:spLocks/>
              </p:cNvSpPr>
              <p:nvPr/>
            </p:nvSpPr>
            <p:spPr bwMode="auto">
              <a:xfrm>
                <a:off x="2154" y="1351"/>
                <a:ext cx="145" cy="154"/>
              </a:xfrm>
              <a:custGeom>
                <a:avLst/>
                <a:gdLst>
                  <a:gd name="T0" fmla="*/ 25 w 58"/>
                  <a:gd name="T1" fmla="*/ 154 h 58"/>
                  <a:gd name="T2" fmla="*/ 225 w 58"/>
                  <a:gd name="T3" fmla="*/ 29 h 58"/>
                  <a:gd name="T4" fmla="*/ 338 w 58"/>
                  <a:gd name="T5" fmla="*/ 255 h 58"/>
                  <a:gd name="T6" fmla="*/ 138 w 58"/>
                  <a:gd name="T7" fmla="*/ 380 h 58"/>
                  <a:gd name="T8" fmla="*/ 25 w 58"/>
                  <a:gd name="T9" fmla="*/ 154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4" y="22"/>
                    </a:moveTo>
                    <a:cubicBezTo>
                      <a:pt x="8" y="8"/>
                      <a:pt x="22" y="0"/>
                      <a:pt x="36" y="4"/>
                    </a:cubicBezTo>
                    <a:cubicBezTo>
                      <a:pt x="50" y="8"/>
                      <a:pt x="58" y="22"/>
                      <a:pt x="54" y="36"/>
                    </a:cubicBezTo>
                    <a:cubicBezTo>
                      <a:pt x="50" y="50"/>
                      <a:pt x="36" y="58"/>
                      <a:pt x="22" y="54"/>
                    </a:cubicBezTo>
                    <a:cubicBezTo>
                      <a:pt x="8" y="50"/>
                      <a:pt x="0" y="36"/>
                      <a:pt x="4" y="22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7" name="Freeform 1370"/>
              <p:cNvSpPr>
                <a:spLocks/>
              </p:cNvSpPr>
              <p:nvPr/>
            </p:nvSpPr>
            <p:spPr bwMode="auto">
              <a:xfrm>
                <a:off x="2117" y="1444"/>
                <a:ext cx="62" cy="67"/>
              </a:xfrm>
              <a:custGeom>
                <a:avLst/>
                <a:gdLst>
                  <a:gd name="T0" fmla="*/ 42 w 25"/>
                  <a:gd name="T1" fmla="*/ 21 h 25"/>
                  <a:gd name="T2" fmla="*/ 136 w 25"/>
                  <a:gd name="T3" fmla="*/ 51 h 25"/>
                  <a:gd name="T4" fmla="*/ 112 w 25"/>
                  <a:gd name="T5" fmla="*/ 158 h 25"/>
                  <a:gd name="T6" fmla="*/ 17 w 25"/>
                  <a:gd name="T7" fmla="*/ 129 h 25"/>
                  <a:gd name="T8" fmla="*/ 42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3"/>
                    </a:moveTo>
                    <a:cubicBezTo>
                      <a:pt x="12" y="0"/>
                      <a:pt x="19" y="2"/>
                      <a:pt x="22" y="7"/>
                    </a:cubicBezTo>
                    <a:cubicBezTo>
                      <a:pt x="25" y="12"/>
                      <a:pt x="23" y="19"/>
                      <a:pt x="18" y="22"/>
                    </a:cubicBezTo>
                    <a:cubicBezTo>
                      <a:pt x="12" y="25"/>
                      <a:pt x="6" y="23"/>
                      <a:pt x="3" y="18"/>
                    </a:cubicBezTo>
                    <a:cubicBezTo>
                      <a:pt x="0" y="12"/>
                      <a:pt x="1" y="6"/>
                      <a:pt x="7" y="3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8" name="Freeform 1371"/>
              <p:cNvSpPr>
                <a:spLocks/>
              </p:cNvSpPr>
              <p:nvPr/>
            </p:nvSpPr>
            <p:spPr bwMode="auto">
              <a:xfrm>
                <a:off x="2067" y="1473"/>
                <a:ext cx="65" cy="67"/>
              </a:xfrm>
              <a:custGeom>
                <a:avLst/>
                <a:gdLst>
                  <a:gd name="T0" fmla="*/ 50 w 26"/>
                  <a:gd name="T1" fmla="*/ 21 h 25"/>
                  <a:gd name="T2" fmla="*/ 145 w 26"/>
                  <a:gd name="T3" fmla="*/ 51 h 25"/>
                  <a:gd name="T4" fmla="*/ 113 w 26"/>
                  <a:gd name="T5" fmla="*/ 158 h 25"/>
                  <a:gd name="T6" fmla="*/ 20 w 26"/>
                  <a:gd name="T7" fmla="*/ 129 h 25"/>
                  <a:gd name="T8" fmla="*/ 50 w 26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25">
                    <a:moveTo>
                      <a:pt x="8" y="3"/>
                    </a:moveTo>
                    <a:cubicBezTo>
                      <a:pt x="13" y="0"/>
                      <a:pt x="20" y="1"/>
                      <a:pt x="23" y="7"/>
                    </a:cubicBezTo>
                    <a:cubicBezTo>
                      <a:pt x="26" y="12"/>
                      <a:pt x="24" y="19"/>
                      <a:pt x="18" y="22"/>
                    </a:cubicBezTo>
                    <a:cubicBezTo>
                      <a:pt x="13" y="25"/>
                      <a:pt x="6" y="23"/>
                      <a:pt x="3" y="18"/>
                    </a:cubicBezTo>
                    <a:cubicBezTo>
                      <a:pt x="0" y="12"/>
                      <a:pt x="2" y="6"/>
                      <a:pt x="8" y="3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9" name="Freeform 1372"/>
              <p:cNvSpPr>
                <a:spLocks/>
              </p:cNvSpPr>
              <p:nvPr/>
            </p:nvSpPr>
            <p:spPr bwMode="auto">
              <a:xfrm>
                <a:off x="2019" y="1500"/>
                <a:ext cx="63" cy="69"/>
              </a:xfrm>
              <a:custGeom>
                <a:avLst/>
                <a:gdLst>
                  <a:gd name="T0" fmla="*/ 45 w 25"/>
                  <a:gd name="T1" fmla="*/ 21 h 26"/>
                  <a:gd name="T2" fmla="*/ 139 w 25"/>
                  <a:gd name="T3" fmla="*/ 56 h 26"/>
                  <a:gd name="T4" fmla="*/ 113 w 25"/>
                  <a:gd name="T5" fmla="*/ 162 h 26"/>
                  <a:gd name="T6" fmla="*/ 20 w 25"/>
                  <a:gd name="T7" fmla="*/ 127 h 26"/>
                  <a:gd name="T8" fmla="*/ 45 w 25"/>
                  <a:gd name="T9" fmla="*/ 21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6">
                    <a:moveTo>
                      <a:pt x="7" y="3"/>
                    </a:moveTo>
                    <a:cubicBezTo>
                      <a:pt x="13" y="0"/>
                      <a:pt x="19" y="2"/>
                      <a:pt x="22" y="8"/>
                    </a:cubicBezTo>
                    <a:cubicBezTo>
                      <a:pt x="25" y="13"/>
                      <a:pt x="24" y="20"/>
                      <a:pt x="18" y="23"/>
                    </a:cubicBezTo>
                    <a:cubicBezTo>
                      <a:pt x="13" y="26"/>
                      <a:pt x="6" y="24"/>
                      <a:pt x="3" y="18"/>
                    </a:cubicBezTo>
                    <a:cubicBezTo>
                      <a:pt x="0" y="13"/>
                      <a:pt x="2" y="6"/>
                      <a:pt x="7" y="3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0" name="Freeform 1373"/>
              <p:cNvSpPr>
                <a:spLocks/>
              </p:cNvSpPr>
              <p:nvPr/>
            </p:nvSpPr>
            <p:spPr bwMode="auto">
              <a:xfrm>
                <a:off x="1972" y="1529"/>
                <a:ext cx="62" cy="67"/>
              </a:xfrm>
              <a:custGeom>
                <a:avLst/>
                <a:gdLst>
                  <a:gd name="T0" fmla="*/ 42 w 25"/>
                  <a:gd name="T1" fmla="*/ 21 h 25"/>
                  <a:gd name="T2" fmla="*/ 136 w 25"/>
                  <a:gd name="T3" fmla="*/ 51 h 25"/>
                  <a:gd name="T4" fmla="*/ 112 w 25"/>
                  <a:gd name="T5" fmla="*/ 158 h 25"/>
                  <a:gd name="T6" fmla="*/ 17 w 25"/>
                  <a:gd name="T7" fmla="*/ 129 h 25"/>
                  <a:gd name="T8" fmla="*/ 42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3"/>
                    </a:moveTo>
                    <a:cubicBezTo>
                      <a:pt x="13" y="0"/>
                      <a:pt x="19" y="2"/>
                      <a:pt x="22" y="7"/>
                    </a:cubicBezTo>
                    <a:cubicBezTo>
                      <a:pt x="25" y="13"/>
                      <a:pt x="23" y="19"/>
                      <a:pt x="18" y="22"/>
                    </a:cubicBezTo>
                    <a:cubicBezTo>
                      <a:pt x="13" y="25"/>
                      <a:pt x="6" y="24"/>
                      <a:pt x="3" y="18"/>
                    </a:cubicBezTo>
                    <a:cubicBezTo>
                      <a:pt x="0" y="13"/>
                      <a:pt x="2" y="6"/>
                      <a:pt x="7" y="3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1" name="Freeform 1374"/>
              <p:cNvSpPr>
                <a:spLocks/>
              </p:cNvSpPr>
              <p:nvPr/>
            </p:nvSpPr>
            <p:spPr bwMode="auto">
              <a:xfrm>
                <a:off x="1924" y="1559"/>
                <a:ext cx="63" cy="66"/>
              </a:xfrm>
              <a:custGeom>
                <a:avLst/>
                <a:gdLst>
                  <a:gd name="T0" fmla="*/ 45 w 25"/>
                  <a:gd name="T1" fmla="*/ 21 h 25"/>
                  <a:gd name="T2" fmla="*/ 139 w 25"/>
                  <a:gd name="T3" fmla="*/ 48 h 25"/>
                  <a:gd name="T4" fmla="*/ 113 w 25"/>
                  <a:gd name="T5" fmla="*/ 153 h 25"/>
                  <a:gd name="T6" fmla="*/ 20 w 25"/>
                  <a:gd name="T7" fmla="*/ 127 h 25"/>
                  <a:gd name="T8" fmla="*/ 45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3"/>
                    </a:moveTo>
                    <a:cubicBezTo>
                      <a:pt x="13" y="0"/>
                      <a:pt x="19" y="2"/>
                      <a:pt x="22" y="7"/>
                    </a:cubicBezTo>
                    <a:cubicBezTo>
                      <a:pt x="25" y="12"/>
                      <a:pt x="24" y="19"/>
                      <a:pt x="18" y="22"/>
                    </a:cubicBezTo>
                    <a:cubicBezTo>
                      <a:pt x="13" y="25"/>
                      <a:pt x="6" y="23"/>
                      <a:pt x="3" y="18"/>
                    </a:cubicBezTo>
                    <a:cubicBezTo>
                      <a:pt x="0" y="13"/>
                      <a:pt x="2" y="6"/>
                      <a:pt x="7" y="3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2" name="Freeform 1375"/>
              <p:cNvSpPr>
                <a:spLocks/>
              </p:cNvSpPr>
              <p:nvPr/>
            </p:nvSpPr>
            <p:spPr bwMode="auto">
              <a:xfrm>
                <a:off x="1877" y="1588"/>
                <a:ext cx="62" cy="67"/>
              </a:xfrm>
              <a:custGeom>
                <a:avLst/>
                <a:gdLst>
                  <a:gd name="T0" fmla="*/ 42 w 25"/>
                  <a:gd name="T1" fmla="*/ 21 h 25"/>
                  <a:gd name="T2" fmla="*/ 136 w 25"/>
                  <a:gd name="T3" fmla="*/ 51 h 25"/>
                  <a:gd name="T4" fmla="*/ 112 w 25"/>
                  <a:gd name="T5" fmla="*/ 158 h 25"/>
                  <a:gd name="T6" fmla="*/ 17 w 25"/>
                  <a:gd name="T7" fmla="*/ 129 h 25"/>
                  <a:gd name="T8" fmla="*/ 42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3"/>
                    </a:moveTo>
                    <a:cubicBezTo>
                      <a:pt x="13" y="0"/>
                      <a:pt x="19" y="2"/>
                      <a:pt x="22" y="7"/>
                    </a:cubicBezTo>
                    <a:cubicBezTo>
                      <a:pt x="25" y="12"/>
                      <a:pt x="24" y="19"/>
                      <a:pt x="18" y="22"/>
                    </a:cubicBezTo>
                    <a:cubicBezTo>
                      <a:pt x="13" y="25"/>
                      <a:pt x="6" y="23"/>
                      <a:pt x="3" y="18"/>
                    </a:cubicBezTo>
                    <a:cubicBezTo>
                      <a:pt x="0" y="13"/>
                      <a:pt x="2" y="6"/>
                      <a:pt x="7" y="3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3" name="Freeform 1376"/>
              <p:cNvSpPr>
                <a:spLocks/>
              </p:cNvSpPr>
              <p:nvPr/>
            </p:nvSpPr>
            <p:spPr bwMode="auto">
              <a:xfrm>
                <a:off x="1829" y="1617"/>
                <a:ext cx="63" cy="67"/>
              </a:xfrm>
              <a:custGeom>
                <a:avLst/>
                <a:gdLst>
                  <a:gd name="T0" fmla="*/ 45 w 25"/>
                  <a:gd name="T1" fmla="*/ 21 h 25"/>
                  <a:gd name="T2" fmla="*/ 139 w 25"/>
                  <a:gd name="T3" fmla="*/ 51 h 25"/>
                  <a:gd name="T4" fmla="*/ 113 w 25"/>
                  <a:gd name="T5" fmla="*/ 158 h 25"/>
                  <a:gd name="T6" fmla="*/ 20 w 25"/>
                  <a:gd name="T7" fmla="*/ 129 h 25"/>
                  <a:gd name="T8" fmla="*/ 45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3"/>
                    </a:moveTo>
                    <a:cubicBezTo>
                      <a:pt x="12" y="0"/>
                      <a:pt x="19" y="2"/>
                      <a:pt x="22" y="7"/>
                    </a:cubicBezTo>
                    <a:cubicBezTo>
                      <a:pt x="25" y="12"/>
                      <a:pt x="23" y="19"/>
                      <a:pt x="18" y="22"/>
                    </a:cubicBezTo>
                    <a:cubicBezTo>
                      <a:pt x="13" y="25"/>
                      <a:pt x="6" y="23"/>
                      <a:pt x="3" y="18"/>
                    </a:cubicBezTo>
                    <a:cubicBezTo>
                      <a:pt x="0" y="13"/>
                      <a:pt x="2" y="6"/>
                      <a:pt x="7" y="3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" name="Freeform 1377"/>
              <p:cNvSpPr>
                <a:spLocks/>
              </p:cNvSpPr>
              <p:nvPr/>
            </p:nvSpPr>
            <p:spPr bwMode="auto">
              <a:xfrm>
                <a:off x="354" y="2452"/>
                <a:ext cx="145" cy="155"/>
              </a:xfrm>
              <a:custGeom>
                <a:avLst/>
                <a:gdLst>
                  <a:gd name="T0" fmla="*/ 25 w 58"/>
                  <a:gd name="T1" fmla="*/ 158 h 58"/>
                  <a:gd name="T2" fmla="*/ 225 w 58"/>
                  <a:gd name="T3" fmla="*/ 29 h 58"/>
                  <a:gd name="T4" fmla="*/ 338 w 58"/>
                  <a:gd name="T5" fmla="*/ 257 h 58"/>
                  <a:gd name="T6" fmla="*/ 138 w 58"/>
                  <a:gd name="T7" fmla="*/ 385 h 58"/>
                  <a:gd name="T8" fmla="*/ 25 w 58"/>
                  <a:gd name="T9" fmla="*/ 158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4" y="22"/>
                    </a:moveTo>
                    <a:cubicBezTo>
                      <a:pt x="8" y="8"/>
                      <a:pt x="22" y="0"/>
                      <a:pt x="36" y="4"/>
                    </a:cubicBezTo>
                    <a:cubicBezTo>
                      <a:pt x="50" y="7"/>
                      <a:pt x="58" y="22"/>
                      <a:pt x="54" y="36"/>
                    </a:cubicBezTo>
                    <a:cubicBezTo>
                      <a:pt x="50" y="49"/>
                      <a:pt x="36" y="58"/>
                      <a:pt x="22" y="54"/>
                    </a:cubicBezTo>
                    <a:cubicBezTo>
                      <a:pt x="8" y="50"/>
                      <a:pt x="0" y="36"/>
                      <a:pt x="4" y="22"/>
                    </a:cubicBezTo>
                    <a:close/>
                  </a:path>
                </a:pathLst>
              </a:custGeom>
              <a:solidFill>
                <a:srgbClr val="FFD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" name="Freeform 1378"/>
              <p:cNvSpPr>
                <a:spLocks/>
              </p:cNvSpPr>
              <p:nvPr/>
            </p:nvSpPr>
            <p:spPr bwMode="auto">
              <a:xfrm>
                <a:off x="809" y="2247"/>
                <a:ext cx="58" cy="64"/>
              </a:xfrm>
              <a:custGeom>
                <a:avLst/>
                <a:gdLst>
                  <a:gd name="T0" fmla="*/ 88 w 23"/>
                  <a:gd name="T1" fmla="*/ 29 h 24"/>
                  <a:gd name="T2" fmla="*/ 88 w 23"/>
                  <a:gd name="T3" fmla="*/ 8 h 24"/>
                  <a:gd name="T4" fmla="*/ 45 w 23"/>
                  <a:gd name="T5" fmla="*/ 13 h 24"/>
                  <a:gd name="T6" fmla="*/ 20 w 23"/>
                  <a:gd name="T7" fmla="*/ 120 h 24"/>
                  <a:gd name="T8" fmla="*/ 113 w 23"/>
                  <a:gd name="T9" fmla="*/ 149 h 24"/>
                  <a:gd name="T10" fmla="*/ 146 w 23"/>
                  <a:gd name="T11" fmla="*/ 115 h 24"/>
                  <a:gd name="T12" fmla="*/ 88 w 23"/>
                  <a:gd name="T13" fmla="*/ 29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4">
                    <a:moveTo>
                      <a:pt x="14" y="4"/>
                    </a:moveTo>
                    <a:cubicBezTo>
                      <a:pt x="14" y="3"/>
                      <a:pt x="14" y="2"/>
                      <a:pt x="14" y="1"/>
                    </a:cubicBezTo>
                    <a:cubicBezTo>
                      <a:pt x="12" y="0"/>
                      <a:pt x="9" y="1"/>
                      <a:pt x="7" y="2"/>
                    </a:cubicBezTo>
                    <a:cubicBezTo>
                      <a:pt x="2" y="5"/>
                      <a:pt x="0" y="12"/>
                      <a:pt x="3" y="17"/>
                    </a:cubicBezTo>
                    <a:cubicBezTo>
                      <a:pt x="6" y="22"/>
                      <a:pt x="13" y="24"/>
                      <a:pt x="18" y="21"/>
                    </a:cubicBezTo>
                    <a:cubicBezTo>
                      <a:pt x="20" y="20"/>
                      <a:pt x="22" y="18"/>
                      <a:pt x="23" y="16"/>
                    </a:cubicBezTo>
                    <a:cubicBezTo>
                      <a:pt x="18" y="13"/>
                      <a:pt x="15" y="9"/>
                      <a:pt x="14" y="4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" name="Freeform 1379"/>
              <p:cNvSpPr>
                <a:spLocks/>
              </p:cNvSpPr>
              <p:nvPr/>
            </p:nvSpPr>
            <p:spPr bwMode="auto">
              <a:xfrm>
                <a:off x="762" y="2273"/>
                <a:ext cx="62" cy="67"/>
              </a:xfrm>
              <a:custGeom>
                <a:avLst/>
                <a:gdLst>
                  <a:gd name="T0" fmla="*/ 42 w 25"/>
                  <a:gd name="T1" fmla="*/ 21 h 25"/>
                  <a:gd name="T2" fmla="*/ 136 w 25"/>
                  <a:gd name="T3" fmla="*/ 51 h 25"/>
                  <a:gd name="T4" fmla="*/ 112 w 25"/>
                  <a:gd name="T5" fmla="*/ 158 h 25"/>
                  <a:gd name="T6" fmla="*/ 17 w 25"/>
                  <a:gd name="T7" fmla="*/ 129 h 25"/>
                  <a:gd name="T8" fmla="*/ 42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3"/>
                    </a:moveTo>
                    <a:cubicBezTo>
                      <a:pt x="12" y="0"/>
                      <a:pt x="19" y="2"/>
                      <a:pt x="22" y="7"/>
                    </a:cubicBezTo>
                    <a:cubicBezTo>
                      <a:pt x="25" y="12"/>
                      <a:pt x="23" y="19"/>
                      <a:pt x="18" y="22"/>
                    </a:cubicBezTo>
                    <a:cubicBezTo>
                      <a:pt x="13" y="25"/>
                      <a:pt x="6" y="23"/>
                      <a:pt x="3" y="18"/>
                    </a:cubicBezTo>
                    <a:cubicBezTo>
                      <a:pt x="0" y="12"/>
                      <a:pt x="2" y="6"/>
                      <a:pt x="7" y="3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7" name="Freeform 1380"/>
              <p:cNvSpPr>
                <a:spLocks/>
              </p:cNvSpPr>
              <p:nvPr/>
            </p:nvSpPr>
            <p:spPr bwMode="auto">
              <a:xfrm>
                <a:off x="714" y="2303"/>
                <a:ext cx="63" cy="66"/>
              </a:xfrm>
              <a:custGeom>
                <a:avLst/>
                <a:gdLst>
                  <a:gd name="T0" fmla="*/ 45 w 25"/>
                  <a:gd name="T1" fmla="*/ 21 h 25"/>
                  <a:gd name="T2" fmla="*/ 139 w 25"/>
                  <a:gd name="T3" fmla="*/ 48 h 25"/>
                  <a:gd name="T4" fmla="*/ 113 w 25"/>
                  <a:gd name="T5" fmla="*/ 153 h 25"/>
                  <a:gd name="T6" fmla="*/ 20 w 25"/>
                  <a:gd name="T7" fmla="*/ 127 h 25"/>
                  <a:gd name="T8" fmla="*/ 45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3"/>
                    </a:moveTo>
                    <a:cubicBezTo>
                      <a:pt x="12" y="0"/>
                      <a:pt x="19" y="2"/>
                      <a:pt x="22" y="7"/>
                    </a:cubicBezTo>
                    <a:cubicBezTo>
                      <a:pt x="25" y="12"/>
                      <a:pt x="23" y="19"/>
                      <a:pt x="18" y="22"/>
                    </a:cubicBezTo>
                    <a:cubicBezTo>
                      <a:pt x="12" y="25"/>
                      <a:pt x="6" y="23"/>
                      <a:pt x="3" y="18"/>
                    </a:cubicBezTo>
                    <a:cubicBezTo>
                      <a:pt x="0" y="12"/>
                      <a:pt x="2" y="6"/>
                      <a:pt x="7" y="3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8" name="Freeform 1381"/>
              <p:cNvSpPr>
                <a:spLocks/>
              </p:cNvSpPr>
              <p:nvPr/>
            </p:nvSpPr>
            <p:spPr bwMode="auto">
              <a:xfrm>
                <a:off x="667" y="2332"/>
                <a:ext cx="62" cy="67"/>
              </a:xfrm>
              <a:custGeom>
                <a:avLst/>
                <a:gdLst>
                  <a:gd name="T0" fmla="*/ 42 w 25"/>
                  <a:gd name="T1" fmla="*/ 21 h 25"/>
                  <a:gd name="T2" fmla="*/ 136 w 25"/>
                  <a:gd name="T3" fmla="*/ 51 h 25"/>
                  <a:gd name="T4" fmla="*/ 112 w 25"/>
                  <a:gd name="T5" fmla="*/ 158 h 25"/>
                  <a:gd name="T6" fmla="*/ 17 w 25"/>
                  <a:gd name="T7" fmla="*/ 129 h 25"/>
                  <a:gd name="T8" fmla="*/ 42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3"/>
                    </a:moveTo>
                    <a:cubicBezTo>
                      <a:pt x="12" y="0"/>
                      <a:pt x="19" y="1"/>
                      <a:pt x="22" y="7"/>
                    </a:cubicBezTo>
                    <a:cubicBezTo>
                      <a:pt x="25" y="12"/>
                      <a:pt x="23" y="19"/>
                      <a:pt x="18" y="22"/>
                    </a:cubicBezTo>
                    <a:cubicBezTo>
                      <a:pt x="12" y="25"/>
                      <a:pt x="6" y="23"/>
                      <a:pt x="3" y="18"/>
                    </a:cubicBezTo>
                    <a:cubicBezTo>
                      <a:pt x="0" y="12"/>
                      <a:pt x="1" y="6"/>
                      <a:pt x="7" y="3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9" name="Freeform 1382"/>
              <p:cNvSpPr>
                <a:spLocks/>
              </p:cNvSpPr>
              <p:nvPr/>
            </p:nvSpPr>
            <p:spPr bwMode="auto">
              <a:xfrm>
                <a:off x="619" y="2359"/>
                <a:ext cx="63" cy="66"/>
              </a:xfrm>
              <a:custGeom>
                <a:avLst/>
                <a:gdLst>
                  <a:gd name="T0" fmla="*/ 45 w 25"/>
                  <a:gd name="T1" fmla="*/ 21 h 25"/>
                  <a:gd name="T2" fmla="*/ 139 w 25"/>
                  <a:gd name="T3" fmla="*/ 48 h 25"/>
                  <a:gd name="T4" fmla="*/ 113 w 25"/>
                  <a:gd name="T5" fmla="*/ 153 h 25"/>
                  <a:gd name="T6" fmla="*/ 20 w 25"/>
                  <a:gd name="T7" fmla="*/ 127 h 25"/>
                  <a:gd name="T8" fmla="*/ 45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3"/>
                    </a:moveTo>
                    <a:cubicBezTo>
                      <a:pt x="12" y="0"/>
                      <a:pt x="19" y="2"/>
                      <a:pt x="22" y="7"/>
                    </a:cubicBezTo>
                    <a:cubicBezTo>
                      <a:pt x="25" y="13"/>
                      <a:pt x="23" y="19"/>
                      <a:pt x="18" y="22"/>
                    </a:cubicBezTo>
                    <a:cubicBezTo>
                      <a:pt x="13" y="25"/>
                      <a:pt x="6" y="24"/>
                      <a:pt x="3" y="18"/>
                    </a:cubicBezTo>
                    <a:cubicBezTo>
                      <a:pt x="0" y="13"/>
                      <a:pt x="2" y="6"/>
                      <a:pt x="7" y="3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0" name="Freeform 1383"/>
              <p:cNvSpPr>
                <a:spLocks/>
              </p:cNvSpPr>
              <p:nvPr/>
            </p:nvSpPr>
            <p:spPr bwMode="auto">
              <a:xfrm>
                <a:off x="572" y="2388"/>
                <a:ext cx="62" cy="67"/>
              </a:xfrm>
              <a:custGeom>
                <a:avLst/>
                <a:gdLst>
                  <a:gd name="T0" fmla="*/ 42 w 25"/>
                  <a:gd name="T1" fmla="*/ 21 h 25"/>
                  <a:gd name="T2" fmla="*/ 136 w 25"/>
                  <a:gd name="T3" fmla="*/ 51 h 25"/>
                  <a:gd name="T4" fmla="*/ 112 w 25"/>
                  <a:gd name="T5" fmla="*/ 158 h 25"/>
                  <a:gd name="T6" fmla="*/ 17 w 25"/>
                  <a:gd name="T7" fmla="*/ 129 h 25"/>
                  <a:gd name="T8" fmla="*/ 42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3"/>
                    </a:moveTo>
                    <a:cubicBezTo>
                      <a:pt x="12" y="0"/>
                      <a:pt x="19" y="2"/>
                      <a:pt x="22" y="7"/>
                    </a:cubicBezTo>
                    <a:cubicBezTo>
                      <a:pt x="25" y="13"/>
                      <a:pt x="23" y="19"/>
                      <a:pt x="18" y="22"/>
                    </a:cubicBezTo>
                    <a:cubicBezTo>
                      <a:pt x="12" y="25"/>
                      <a:pt x="6" y="23"/>
                      <a:pt x="3" y="18"/>
                    </a:cubicBezTo>
                    <a:cubicBezTo>
                      <a:pt x="0" y="13"/>
                      <a:pt x="2" y="6"/>
                      <a:pt x="7" y="3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" name="Freeform 1384"/>
              <p:cNvSpPr>
                <a:spLocks/>
              </p:cNvSpPr>
              <p:nvPr/>
            </p:nvSpPr>
            <p:spPr bwMode="auto">
              <a:xfrm>
                <a:off x="524" y="2417"/>
                <a:ext cx="63" cy="67"/>
              </a:xfrm>
              <a:custGeom>
                <a:avLst/>
                <a:gdLst>
                  <a:gd name="T0" fmla="*/ 45 w 25"/>
                  <a:gd name="T1" fmla="*/ 21 h 25"/>
                  <a:gd name="T2" fmla="*/ 139 w 25"/>
                  <a:gd name="T3" fmla="*/ 51 h 25"/>
                  <a:gd name="T4" fmla="*/ 113 w 25"/>
                  <a:gd name="T5" fmla="*/ 158 h 25"/>
                  <a:gd name="T6" fmla="*/ 20 w 25"/>
                  <a:gd name="T7" fmla="*/ 129 h 25"/>
                  <a:gd name="T8" fmla="*/ 45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3"/>
                    </a:moveTo>
                    <a:cubicBezTo>
                      <a:pt x="12" y="0"/>
                      <a:pt x="19" y="2"/>
                      <a:pt x="22" y="7"/>
                    </a:cubicBezTo>
                    <a:cubicBezTo>
                      <a:pt x="25" y="12"/>
                      <a:pt x="23" y="19"/>
                      <a:pt x="18" y="22"/>
                    </a:cubicBezTo>
                    <a:cubicBezTo>
                      <a:pt x="12" y="25"/>
                      <a:pt x="6" y="23"/>
                      <a:pt x="3" y="18"/>
                    </a:cubicBezTo>
                    <a:cubicBezTo>
                      <a:pt x="0" y="13"/>
                      <a:pt x="1" y="6"/>
                      <a:pt x="7" y="3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" name="Freeform 1385"/>
              <p:cNvSpPr>
                <a:spLocks/>
              </p:cNvSpPr>
              <p:nvPr/>
            </p:nvSpPr>
            <p:spPr bwMode="auto">
              <a:xfrm>
                <a:off x="474" y="2447"/>
                <a:ext cx="65" cy="66"/>
              </a:xfrm>
              <a:custGeom>
                <a:avLst/>
                <a:gdLst>
                  <a:gd name="T0" fmla="*/ 50 w 26"/>
                  <a:gd name="T1" fmla="*/ 21 h 25"/>
                  <a:gd name="T2" fmla="*/ 145 w 26"/>
                  <a:gd name="T3" fmla="*/ 48 h 25"/>
                  <a:gd name="T4" fmla="*/ 113 w 26"/>
                  <a:gd name="T5" fmla="*/ 153 h 25"/>
                  <a:gd name="T6" fmla="*/ 20 w 26"/>
                  <a:gd name="T7" fmla="*/ 127 h 25"/>
                  <a:gd name="T8" fmla="*/ 50 w 26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25">
                    <a:moveTo>
                      <a:pt x="8" y="3"/>
                    </a:moveTo>
                    <a:cubicBezTo>
                      <a:pt x="13" y="0"/>
                      <a:pt x="20" y="2"/>
                      <a:pt x="23" y="7"/>
                    </a:cubicBezTo>
                    <a:cubicBezTo>
                      <a:pt x="26" y="12"/>
                      <a:pt x="24" y="19"/>
                      <a:pt x="18" y="22"/>
                    </a:cubicBezTo>
                    <a:cubicBezTo>
                      <a:pt x="13" y="25"/>
                      <a:pt x="6" y="23"/>
                      <a:pt x="3" y="18"/>
                    </a:cubicBezTo>
                    <a:cubicBezTo>
                      <a:pt x="0" y="13"/>
                      <a:pt x="2" y="6"/>
                      <a:pt x="8" y="3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" name="Freeform 1386"/>
              <p:cNvSpPr>
                <a:spLocks/>
              </p:cNvSpPr>
              <p:nvPr/>
            </p:nvSpPr>
            <p:spPr bwMode="auto">
              <a:xfrm>
                <a:off x="379" y="2471"/>
                <a:ext cx="78" cy="80"/>
              </a:xfrm>
              <a:custGeom>
                <a:avLst/>
                <a:gdLst>
                  <a:gd name="T0" fmla="*/ 121 w 31"/>
                  <a:gd name="T1" fmla="*/ 13 h 30"/>
                  <a:gd name="T2" fmla="*/ 13 w 31"/>
                  <a:gd name="T3" fmla="*/ 77 h 30"/>
                  <a:gd name="T4" fmla="*/ 75 w 31"/>
                  <a:gd name="T5" fmla="*/ 200 h 30"/>
                  <a:gd name="T6" fmla="*/ 184 w 31"/>
                  <a:gd name="T7" fmla="*/ 136 h 30"/>
                  <a:gd name="T8" fmla="*/ 121 w 31"/>
                  <a:gd name="T9" fmla="*/ 13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9" y="2"/>
                    </a:moveTo>
                    <a:cubicBezTo>
                      <a:pt x="12" y="0"/>
                      <a:pt x="4" y="4"/>
                      <a:pt x="2" y="11"/>
                    </a:cubicBezTo>
                    <a:cubicBezTo>
                      <a:pt x="0" y="19"/>
                      <a:pt x="5" y="26"/>
                      <a:pt x="12" y="28"/>
                    </a:cubicBezTo>
                    <a:cubicBezTo>
                      <a:pt x="19" y="30"/>
                      <a:pt x="27" y="26"/>
                      <a:pt x="29" y="19"/>
                    </a:cubicBezTo>
                    <a:cubicBezTo>
                      <a:pt x="31" y="11"/>
                      <a:pt x="27" y="4"/>
                      <a:pt x="19" y="2"/>
                    </a:cubicBezTo>
                    <a:close/>
                  </a:path>
                </a:pathLst>
              </a:custGeom>
              <a:solidFill>
                <a:srgbClr val="FFF1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" name="Freeform 1387"/>
              <p:cNvSpPr>
                <a:spLocks/>
              </p:cNvSpPr>
              <p:nvPr/>
            </p:nvSpPr>
            <p:spPr bwMode="auto">
              <a:xfrm>
                <a:off x="402" y="2484"/>
                <a:ext cx="25" cy="29"/>
              </a:xfrm>
              <a:custGeom>
                <a:avLst/>
                <a:gdLst>
                  <a:gd name="T0" fmla="*/ 38 w 10"/>
                  <a:gd name="T1" fmla="*/ 8 h 11"/>
                  <a:gd name="T2" fmla="*/ 0 w 10"/>
                  <a:gd name="T3" fmla="*/ 29 h 11"/>
                  <a:gd name="T4" fmla="*/ 25 w 10"/>
                  <a:gd name="T5" fmla="*/ 69 h 11"/>
                  <a:gd name="T6" fmla="*/ 58 w 10"/>
                  <a:gd name="T7" fmla="*/ 47 h 11"/>
                  <a:gd name="T8" fmla="*/ 38 w 10"/>
                  <a:gd name="T9" fmla="*/ 8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6" y="1"/>
                    </a:moveTo>
                    <a:cubicBezTo>
                      <a:pt x="4" y="0"/>
                      <a:pt x="1" y="2"/>
                      <a:pt x="0" y="4"/>
                    </a:cubicBezTo>
                    <a:cubicBezTo>
                      <a:pt x="0" y="7"/>
                      <a:pt x="1" y="9"/>
                      <a:pt x="4" y="10"/>
                    </a:cubicBezTo>
                    <a:cubicBezTo>
                      <a:pt x="6" y="11"/>
                      <a:pt x="9" y="9"/>
                      <a:pt x="9" y="7"/>
                    </a:cubicBezTo>
                    <a:cubicBezTo>
                      <a:pt x="10" y="4"/>
                      <a:pt x="8" y="2"/>
                      <a:pt x="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" name="Freeform 1388"/>
              <p:cNvSpPr>
                <a:spLocks/>
              </p:cNvSpPr>
              <p:nvPr/>
            </p:nvSpPr>
            <p:spPr bwMode="auto">
              <a:xfrm>
                <a:off x="777" y="2281"/>
                <a:ext cx="32" cy="38"/>
              </a:xfrm>
              <a:custGeom>
                <a:avLst/>
                <a:gdLst>
                  <a:gd name="T0" fmla="*/ 74 w 13"/>
                  <a:gd name="T1" fmla="*/ 30 h 14"/>
                  <a:gd name="T2" fmla="*/ 25 w 13"/>
                  <a:gd name="T3" fmla="*/ 14 h 14"/>
                  <a:gd name="T4" fmla="*/ 5 w 13"/>
                  <a:gd name="T5" fmla="*/ 73 h 14"/>
                  <a:gd name="T6" fmla="*/ 54 w 13"/>
                  <a:gd name="T7" fmla="*/ 90 h 14"/>
                  <a:gd name="T8" fmla="*/ 74 w 13"/>
                  <a:gd name="T9" fmla="*/ 30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2" y="4"/>
                    </a:moveTo>
                    <a:cubicBezTo>
                      <a:pt x="10" y="1"/>
                      <a:pt x="6" y="0"/>
                      <a:pt x="4" y="2"/>
                    </a:cubicBezTo>
                    <a:cubicBezTo>
                      <a:pt x="1" y="3"/>
                      <a:pt x="0" y="7"/>
                      <a:pt x="1" y="10"/>
                    </a:cubicBezTo>
                    <a:cubicBezTo>
                      <a:pt x="3" y="13"/>
                      <a:pt x="7" y="14"/>
                      <a:pt x="9" y="12"/>
                    </a:cubicBezTo>
                    <a:cubicBezTo>
                      <a:pt x="12" y="10"/>
                      <a:pt x="13" y="7"/>
                      <a:pt x="12" y="4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6" name="Freeform 1389"/>
              <p:cNvSpPr>
                <a:spLocks/>
              </p:cNvSpPr>
              <p:nvPr/>
            </p:nvSpPr>
            <p:spPr bwMode="auto">
              <a:xfrm>
                <a:off x="789" y="2289"/>
                <a:ext cx="13" cy="11"/>
              </a:xfrm>
              <a:custGeom>
                <a:avLst/>
                <a:gdLst>
                  <a:gd name="T0" fmla="*/ 26 w 5"/>
                  <a:gd name="T1" fmla="*/ 8 h 4"/>
                  <a:gd name="T2" fmla="*/ 8 w 5"/>
                  <a:gd name="T3" fmla="*/ 0 h 4"/>
                  <a:gd name="T4" fmla="*/ 8 w 5"/>
                  <a:gd name="T5" fmla="*/ 22 h 4"/>
                  <a:gd name="T6" fmla="*/ 21 w 5"/>
                  <a:gd name="T7" fmla="*/ 30 h 4"/>
                  <a:gd name="T8" fmla="*/ 26 w 5"/>
                  <a:gd name="T9" fmla="*/ 8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4" y="3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" name="Freeform 1390"/>
              <p:cNvSpPr>
                <a:spLocks/>
              </p:cNvSpPr>
              <p:nvPr/>
            </p:nvSpPr>
            <p:spPr bwMode="auto">
              <a:xfrm>
                <a:off x="727" y="2313"/>
                <a:ext cx="32" cy="35"/>
              </a:xfrm>
              <a:custGeom>
                <a:avLst/>
                <a:gdLst>
                  <a:gd name="T0" fmla="*/ 74 w 13"/>
                  <a:gd name="T1" fmla="*/ 22 h 13"/>
                  <a:gd name="T2" fmla="*/ 25 w 13"/>
                  <a:gd name="T3" fmla="*/ 8 h 13"/>
                  <a:gd name="T4" fmla="*/ 12 w 13"/>
                  <a:gd name="T5" fmla="*/ 65 h 13"/>
                  <a:gd name="T6" fmla="*/ 54 w 13"/>
                  <a:gd name="T7" fmla="*/ 81 h 13"/>
                  <a:gd name="T8" fmla="*/ 74 w 13"/>
                  <a:gd name="T9" fmla="*/ 22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2" y="3"/>
                    </a:moveTo>
                    <a:cubicBezTo>
                      <a:pt x="10" y="1"/>
                      <a:pt x="6" y="0"/>
                      <a:pt x="4" y="1"/>
                    </a:cubicBezTo>
                    <a:cubicBezTo>
                      <a:pt x="1" y="3"/>
                      <a:pt x="0" y="6"/>
                      <a:pt x="2" y="9"/>
                    </a:cubicBezTo>
                    <a:cubicBezTo>
                      <a:pt x="3" y="12"/>
                      <a:pt x="7" y="13"/>
                      <a:pt x="9" y="11"/>
                    </a:cubicBezTo>
                    <a:cubicBezTo>
                      <a:pt x="12" y="10"/>
                      <a:pt x="13" y="6"/>
                      <a:pt x="12" y="3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8" name="Freeform 1391"/>
              <p:cNvSpPr>
                <a:spLocks/>
              </p:cNvSpPr>
              <p:nvPr/>
            </p:nvSpPr>
            <p:spPr bwMode="auto">
              <a:xfrm>
                <a:off x="739" y="2319"/>
                <a:ext cx="13" cy="13"/>
              </a:xfrm>
              <a:custGeom>
                <a:avLst/>
                <a:gdLst>
                  <a:gd name="T0" fmla="*/ 26 w 5"/>
                  <a:gd name="T1" fmla="*/ 8 h 5"/>
                  <a:gd name="T2" fmla="*/ 8 w 5"/>
                  <a:gd name="T3" fmla="*/ 8 h 5"/>
                  <a:gd name="T4" fmla="*/ 8 w 5"/>
                  <a:gd name="T5" fmla="*/ 21 h 5"/>
                  <a:gd name="T6" fmla="*/ 21 w 5"/>
                  <a:gd name="T7" fmla="*/ 26 h 5"/>
                  <a:gd name="T8" fmla="*/ 26 w 5"/>
                  <a:gd name="T9" fmla="*/ 8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3" y="1"/>
                      <a:pt x="2" y="0"/>
                      <a:pt x="1" y="1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1" y="4"/>
                      <a:pt x="2" y="5"/>
                      <a:pt x="3" y="4"/>
                    </a:cubicBezTo>
                    <a:cubicBezTo>
                      <a:pt x="4" y="4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9" name="Freeform 1392"/>
              <p:cNvSpPr>
                <a:spLocks/>
              </p:cNvSpPr>
              <p:nvPr/>
            </p:nvSpPr>
            <p:spPr bwMode="auto">
              <a:xfrm>
                <a:off x="679" y="2343"/>
                <a:ext cx="33" cy="34"/>
              </a:xfrm>
              <a:custGeom>
                <a:avLst/>
                <a:gdLst>
                  <a:gd name="T0" fmla="*/ 71 w 13"/>
                  <a:gd name="T1" fmla="*/ 21 h 13"/>
                  <a:gd name="T2" fmla="*/ 20 w 13"/>
                  <a:gd name="T3" fmla="*/ 8 h 13"/>
                  <a:gd name="T4" fmla="*/ 8 w 13"/>
                  <a:gd name="T5" fmla="*/ 63 h 13"/>
                  <a:gd name="T6" fmla="*/ 58 w 13"/>
                  <a:gd name="T7" fmla="*/ 76 h 13"/>
                  <a:gd name="T8" fmla="*/ 71 w 13"/>
                  <a:gd name="T9" fmla="*/ 21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1" y="3"/>
                    </a:moveTo>
                    <a:cubicBezTo>
                      <a:pt x="10" y="1"/>
                      <a:pt x="6" y="0"/>
                      <a:pt x="3" y="1"/>
                    </a:cubicBezTo>
                    <a:cubicBezTo>
                      <a:pt x="1" y="3"/>
                      <a:pt x="0" y="6"/>
                      <a:pt x="1" y="9"/>
                    </a:cubicBezTo>
                    <a:cubicBezTo>
                      <a:pt x="3" y="12"/>
                      <a:pt x="6" y="13"/>
                      <a:pt x="9" y="11"/>
                    </a:cubicBezTo>
                    <a:cubicBezTo>
                      <a:pt x="12" y="10"/>
                      <a:pt x="13" y="6"/>
                      <a:pt x="11" y="3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0" name="Freeform 1393"/>
              <p:cNvSpPr>
                <a:spLocks/>
              </p:cNvSpPr>
              <p:nvPr/>
            </p:nvSpPr>
            <p:spPr bwMode="auto">
              <a:xfrm>
                <a:off x="692" y="2348"/>
                <a:ext cx="10" cy="13"/>
              </a:xfrm>
              <a:custGeom>
                <a:avLst/>
                <a:gdLst>
                  <a:gd name="T0" fmla="*/ 25 w 4"/>
                  <a:gd name="T1" fmla="*/ 8 h 5"/>
                  <a:gd name="T2" fmla="*/ 8 w 4"/>
                  <a:gd name="T3" fmla="*/ 8 h 5"/>
                  <a:gd name="T4" fmla="*/ 0 w 4"/>
                  <a:gd name="T5" fmla="*/ 21 h 5"/>
                  <a:gd name="T6" fmla="*/ 20 w 4"/>
                  <a:gd name="T7" fmla="*/ 26 h 5"/>
                  <a:gd name="T8" fmla="*/ 25 w 4"/>
                  <a:gd name="T9" fmla="*/ 8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" y="4"/>
                      <a:pt x="2" y="5"/>
                      <a:pt x="3" y="4"/>
                    </a:cubicBezTo>
                    <a:cubicBezTo>
                      <a:pt x="4" y="4"/>
                      <a:pt x="4" y="2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1" name="Freeform 1394"/>
              <p:cNvSpPr>
                <a:spLocks/>
              </p:cNvSpPr>
              <p:nvPr/>
            </p:nvSpPr>
            <p:spPr bwMode="auto">
              <a:xfrm>
                <a:off x="634" y="2369"/>
                <a:ext cx="33" cy="35"/>
              </a:xfrm>
              <a:custGeom>
                <a:avLst/>
                <a:gdLst>
                  <a:gd name="T0" fmla="*/ 76 w 13"/>
                  <a:gd name="T1" fmla="*/ 30 h 13"/>
                  <a:gd name="T2" fmla="*/ 25 w 13"/>
                  <a:gd name="T3" fmla="*/ 8 h 13"/>
                  <a:gd name="T4" fmla="*/ 8 w 13"/>
                  <a:gd name="T5" fmla="*/ 65 h 13"/>
                  <a:gd name="T6" fmla="*/ 58 w 13"/>
                  <a:gd name="T7" fmla="*/ 81 h 13"/>
                  <a:gd name="T8" fmla="*/ 76 w 13"/>
                  <a:gd name="T9" fmla="*/ 3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2" y="4"/>
                    </a:moveTo>
                    <a:cubicBezTo>
                      <a:pt x="10" y="1"/>
                      <a:pt x="6" y="0"/>
                      <a:pt x="4" y="1"/>
                    </a:cubicBezTo>
                    <a:cubicBezTo>
                      <a:pt x="1" y="3"/>
                      <a:pt x="0" y="6"/>
                      <a:pt x="1" y="9"/>
                    </a:cubicBezTo>
                    <a:cubicBezTo>
                      <a:pt x="3" y="12"/>
                      <a:pt x="7" y="13"/>
                      <a:pt x="9" y="11"/>
                    </a:cubicBezTo>
                    <a:cubicBezTo>
                      <a:pt x="12" y="10"/>
                      <a:pt x="13" y="6"/>
                      <a:pt x="12" y="4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2" name="Freeform 1395"/>
              <p:cNvSpPr>
                <a:spLocks/>
              </p:cNvSpPr>
              <p:nvPr/>
            </p:nvSpPr>
            <p:spPr bwMode="auto">
              <a:xfrm>
                <a:off x="647" y="2375"/>
                <a:ext cx="10" cy="13"/>
              </a:xfrm>
              <a:custGeom>
                <a:avLst/>
                <a:gdLst>
                  <a:gd name="T0" fmla="*/ 25 w 4"/>
                  <a:gd name="T1" fmla="*/ 13 h 5"/>
                  <a:gd name="T2" fmla="*/ 8 w 4"/>
                  <a:gd name="T3" fmla="*/ 8 h 5"/>
                  <a:gd name="T4" fmla="*/ 8 w 4"/>
                  <a:gd name="T5" fmla="*/ 21 h 5"/>
                  <a:gd name="T6" fmla="*/ 20 w 4"/>
                  <a:gd name="T7" fmla="*/ 26 h 5"/>
                  <a:gd name="T8" fmla="*/ 25 w 4"/>
                  <a:gd name="T9" fmla="*/ 13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2"/>
                    </a:moveTo>
                    <a:cubicBezTo>
                      <a:pt x="3" y="1"/>
                      <a:pt x="2" y="0"/>
                      <a:pt x="1" y="1"/>
                    </a:cubicBezTo>
                    <a:cubicBezTo>
                      <a:pt x="0" y="1"/>
                      <a:pt x="0" y="3"/>
                      <a:pt x="1" y="3"/>
                    </a:cubicBezTo>
                    <a:cubicBezTo>
                      <a:pt x="1" y="4"/>
                      <a:pt x="2" y="5"/>
                      <a:pt x="3" y="4"/>
                    </a:cubicBezTo>
                    <a:cubicBezTo>
                      <a:pt x="4" y="4"/>
                      <a:pt x="4" y="2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3" name="Freeform 1396"/>
              <p:cNvSpPr>
                <a:spLocks/>
              </p:cNvSpPr>
              <p:nvPr/>
            </p:nvSpPr>
            <p:spPr bwMode="auto">
              <a:xfrm>
                <a:off x="587" y="2399"/>
                <a:ext cx="32" cy="34"/>
              </a:xfrm>
              <a:custGeom>
                <a:avLst/>
                <a:gdLst>
                  <a:gd name="T0" fmla="*/ 66 w 13"/>
                  <a:gd name="T1" fmla="*/ 26 h 13"/>
                  <a:gd name="T2" fmla="*/ 17 w 13"/>
                  <a:gd name="T3" fmla="*/ 8 h 13"/>
                  <a:gd name="T4" fmla="*/ 5 w 13"/>
                  <a:gd name="T5" fmla="*/ 63 h 13"/>
                  <a:gd name="T6" fmla="*/ 54 w 13"/>
                  <a:gd name="T7" fmla="*/ 76 h 13"/>
                  <a:gd name="T8" fmla="*/ 66 w 13"/>
                  <a:gd name="T9" fmla="*/ 26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1" y="4"/>
                    </a:moveTo>
                    <a:cubicBezTo>
                      <a:pt x="10" y="1"/>
                      <a:pt x="6" y="0"/>
                      <a:pt x="3" y="1"/>
                    </a:cubicBezTo>
                    <a:cubicBezTo>
                      <a:pt x="1" y="3"/>
                      <a:pt x="0" y="6"/>
                      <a:pt x="1" y="9"/>
                    </a:cubicBezTo>
                    <a:cubicBezTo>
                      <a:pt x="3" y="12"/>
                      <a:pt x="6" y="13"/>
                      <a:pt x="9" y="11"/>
                    </a:cubicBezTo>
                    <a:cubicBezTo>
                      <a:pt x="12" y="10"/>
                      <a:pt x="13" y="6"/>
                      <a:pt x="11" y="4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4" name="Freeform 1397"/>
              <p:cNvSpPr>
                <a:spLocks/>
              </p:cNvSpPr>
              <p:nvPr/>
            </p:nvSpPr>
            <p:spPr bwMode="auto">
              <a:xfrm>
                <a:off x="599" y="2404"/>
                <a:ext cx="10" cy="13"/>
              </a:xfrm>
              <a:custGeom>
                <a:avLst/>
                <a:gdLst>
                  <a:gd name="T0" fmla="*/ 25 w 4"/>
                  <a:gd name="T1" fmla="*/ 13 h 5"/>
                  <a:gd name="T2" fmla="*/ 8 w 4"/>
                  <a:gd name="T3" fmla="*/ 8 h 5"/>
                  <a:gd name="T4" fmla="*/ 0 w 4"/>
                  <a:gd name="T5" fmla="*/ 21 h 5"/>
                  <a:gd name="T6" fmla="*/ 20 w 4"/>
                  <a:gd name="T7" fmla="*/ 26 h 5"/>
                  <a:gd name="T8" fmla="*/ 25 w 4"/>
                  <a:gd name="T9" fmla="*/ 13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2"/>
                    </a:moveTo>
                    <a:cubicBezTo>
                      <a:pt x="3" y="1"/>
                      <a:pt x="2" y="0"/>
                      <a:pt x="1" y="1"/>
                    </a:cubicBezTo>
                    <a:cubicBezTo>
                      <a:pt x="0" y="1"/>
                      <a:pt x="0" y="3"/>
                      <a:pt x="0" y="3"/>
                    </a:cubicBezTo>
                    <a:cubicBezTo>
                      <a:pt x="1" y="4"/>
                      <a:pt x="2" y="5"/>
                      <a:pt x="3" y="4"/>
                    </a:cubicBezTo>
                    <a:cubicBezTo>
                      <a:pt x="4" y="4"/>
                      <a:pt x="4" y="2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" name="Freeform 1398"/>
              <p:cNvSpPr>
                <a:spLocks/>
              </p:cNvSpPr>
              <p:nvPr/>
            </p:nvSpPr>
            <p:spPr bwMode="auto">
              <a:xfrm>
                <a:off x="537" y="2428"/>
                <a:ext cx="32" cy="35"/>
              </a:xfrm>
              <a:custGeom>
                <a:avLst/>
                <a:gdLst>
                  <a:gd name="T0" fmla="*/ 66 w 13"/>
                  <a:gd name="T1" fmla="*/ 30 h 13"/>
                  <a:gd name="T2" fmla="*/ 17 w 13"/>
                  <a:gd name="T3" fmla="*/ 13 h 13"/>
                  <a:gd name="T4" fmla="*/ 5 w 13"/>
                  <a:gd name="T5" fmla="*/ 73 h 13"/>
                  <a:gd name="T6" fmla="*/ 54 w 13"/>
                  <a:gd name="T7" fmla="*/ 86 h 13"/>
                  <a:gd name="T8" fmla="*/ 66 w 13"/>
                  <a:gd name="T9" fmla="*/ 3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1" y="4"/>
                    </a:moveTo>
                    <a:cubicBezTo>
                      <a:pt x="10" y="1"/>
                      <a:pt x="6" y="0"/>
                      <a:pt x="3" y="2"/>
                    </a:cubicBezTo>
                    <a:cubicBezTo>
                      <a:pt x="1" y="3"/>
                      <a:pt x="0" y="7"/>
                      <a:pt x="1" y="10"/>
                    </a:cubicBezTo>
                    <a:cubicBezTo>
                      <a:pt x="3" y="12"/>
                      <a:pt x="6" y="13"/>
                      <a:pt x="9" y="12"/>
                    </a:cubicBezTo>
                    <a:cubicBezTo>
                      <a:pt x="12" y="10"/>
                      <a:pt x="13" y="7"/>
                      <a:pt x="11" y="4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" name="Freeform 1399"/>
              <p:cNvSpPr>
                <a:spLocks/>
              </p:cNvSpPr>
              <p:nvPr/>
            </p:nvSpPr>
            <p:spPr bwMode="auto">
              <a:xfrm>
                <a:off x="549" y="2436"/>
                <a:ext cx="10" cy="11"/>
              </a:xfrm>
              <a:custGeom>
                <a:avLst/>
                <a:gdLst>
                  <a:gd name="T0" fmla="*/ 25 w 4"/>
                  <a:gd name="T1" fmla="*/ 8 h 4"/>
                  <a:gd name="T2" fmla="*/ 8 w 4"/>
                  <a:gd name="T3" fmla="*/ 0 h 4"/>
                  <a:gd name="T4" fmla="*/ 0 w 4"/>
                  <a:gd name="T5" fmla="*/ 22 h 4"/>
                  <a:gd name="T6" fmla="*/ 20 w 4"/>
                  <a:gd name="T7" fmla="*/ 30 h 4"/>
                  <a:gd name="T8" fmla="*/ 25 w 4"/>
                  <a:gd name="T9" fmla="*/ 8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4" y="3"/>
                      <a:pt x="4" y="2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7" name="Freeform 1400"/>
              <p:cNvSpPr>
                <a:spLocks/>
              </p:cNvSpPr>
              <p:nvPr/>
            </p:nvSpPr>
            <p:spPr bwMode="auto">
              <a:xfrm>
                <a:off x="487" y="2457"/>
                <a:ext cx="35" cy="35"/>
              </a:xfrm>
              <a:custGeom>
                <a:avLst/>
                <a:gdLst>
                  <a:gd name="T0" fmla="*/ 75 w 14"/>
                  <a:gd name="T1" fmla="*/ 30 h 13"/>
                  <a:gd name="T2" fmla="*/ 25 w 14"/>
                  <a:gd name="T3" fmla="*/ 13 h 13"/>
                  <a:gd name="T4" fmla="*/ 13 w 14"/>
                  <a:gd name="T5" fmla="*/ 73 h 13"/>
                  <a:gd name="T6" fmla="*/ 63 w 14"/>
                  <a:gd name="T7" fmla="*/ 86 h 13"/>
                  <a:gd name="T8" fmla="*/ 75 w 14"/>
                  <a:gd name="T9" fmla="*/ 3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2" y="4"/>
                    </a:moveTo>
                    <a:cubicBezTo>
                      <a:pt x="10" y="1"/>
                      <a:pt x="7" y="0"/>
                      <a:pt x="4" y="2"/>
                    </a:cubicBezTo>
                    <a:cubicBezTo>
                      <a:pt x="1" y="3"/>
                      <a:pt x="0" y="7"/>
                      <a:pt x="2" y="10"/>
                    </a:cubicBezTo>
                    <a:cubicBezTo>
                      <a:pt x="3" y="12"/>
                      <a:pt x="7" y="13"/>
                      <a:pt x="10" y="12"/>
                    </a:cubicBezTo>
                    <a:cubicBezTo>
                      <a:pt x="13" y="10"/>
                      <a:pt x="14" y="7"/>
                      <a:pt x="12" y="4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8" name="Freeform 1401"/>
              <p:cNvSpPr>
                <a:spLocks/>
              </p:cNvSpPr>
              <p:nvPr/>
            </p:nvSpPr>
            <p:spPr bwMode="auto">
              <a:xfrm>
                <a:off x="499" y="2465"/>
                <a:ext cx="13" cy="11"/>
              </a:xfrm>
              <a:custGeom>
                <a:avLst/>
                <a:gdLst>
                  <a:gd name="T0" fmla="*/ 26 w 5"/>
                  <a:gd name="T1" fmla="*/ 8 h 4"/>
                  <a:gd name="T2" fmla="*/ 13 w 5"/>
                  <a:gd name="T3" fmla="*/ 0 h 4"/>
                  <a:gd name="T4" fmla="*/ 8 w 5"/>
                  <a:gd name="T5" fmla="*/ 22 h 4"/>
                  <a:gd name="T6" fmla="*/ 26 w 5"/>
                  <a:gd name="T7" fmla="*/ 30 h 4"/>
                  <a:gd name="T8" fmla="*/ 26 w 5"/>
                  <a:gd name="T9" fmla="*/ 8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1" y="4"/>
                      <a:pt x="3" y="4"/>
                      <a:pt x="4" y="4"/>
                    </a:cubicBezTo>
                    <a:cubicBezTo>
                      <a:pt x="5" y="3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9" name="Freeform 1402"/>
              <p:cNvSpPr>
                <a:spLocks/>
              </p:cNvSpPr>
              <p:nvPr/>
            </p:nvSpPr>
            <p:spPr bwMode="auto">
              <a:xfrm>
                <a:off x="374" y="2495"/>
                <a:ext cx="113" cy="98"/>
              </a:xfrm>
              <a:custGeom>
                <a:avLst/>
                <a:gdLst>
                  <a:gd name="T0" fmla="*/ 0 w 45"/>
                  <a:gd name="T1" fmla="*/ 111 h 37"/>
                  <a:gd name="T2" fmla="*/ 88 w 45"/>
                  <a:gd name="T3" fmla="*/ 191 h 37"/>
                  <a:gd name="T4" fmla="*/ 259 w 45"/>
                  <a:gd name="T5" fmla="*/ 77 h 37"/>
                  <a:gd name="T6" fmla="*/ 259 w 45"/>
                  <a:gd name="T7" fmla="*/ 0 h 37"/>
                  <a:gd name="T8" fmla="*/ 276 w 45"/>
                  <a:gd name="T9" fmla="*/ 127 h 37"/>
                  <a:gd name="T10" fmla="*/ 100 w 45"/>
                  <a:gd name="T11" fmla="*/ 238 h 37"/>
                  <a:gd name="T12" fmla="*/ 0 w 45"/>
                  <a:gd name="T13" fmla="*/ 111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5" h="37">
                    <a:moveTo>
                      <a:pt x="0" y="16"/>
                    </a:moveTo>
                    <a:cubicBezTo>
                      <a:pt x="5" y="25"/>
                      <a:pt x="8" y="26"/>
                      <a:pt x="14" y="27"/>
                    </a:cubicBezTo>
                    <a:cubicBezTo>
                      <a:pt x="28" y="31"/>
                      <a:pt x="38" y="23"/>
                      <a:pt x="41" y="11"/>
                    </a:cubicBezTo>
                    <a:cubicBezTo>
                      <a:pt x="42" y="8"/>
                      <a:pt x="41" y="3"/>
                      <a:pt x="41" y="0"/>
                    </a:cubicBezTo>
                    <a:cubicBezTo>
                      <a:pt x="44" y="5"/>
                      <a:pt x="45" y="12"/>
                      <a:pt x="44" y="18"/>
                    </a:cubicBezTo>
                    <a:cubicBezTo>
                      <a:pt x="40" y="30"/>
                      <a:pt x="28" y="37"/>
                      <a:pt x="16" y="34"/>
                    </a:cubicBezTo>
                    <a:cubicBezTo>
                      <a:pt x="7" y="32"/>
                      <a:pt x="1" y="24"/>
                      <a:pt x="0" y="16"/>
                    </a:cubicBezTo>
                    <a:close/>
                  </a:path>
                </a:pathLst>
              </a:custGeom>
              <a:solidFill>
                <a:srgbClr val="F8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0" name="Freeform 1403"/>
              <p:cNvSpPr>
                <a:spLocks/>
              </p:cNvSpPr>
              <p:nvPr/>
            </p:nvSpPr>
            <p:spPr bwMode="auto">
              <a:xfrm>
                <a:off x="354" y="2452"/>
                <a:ext cx="145" cy="155"/>
              </a:xfrm>
              <a:custGeom>
                <a:avLst/>
                <a:gdLst>
                  <a:gd name="T0" fmla="*/ 25 w 58"/>
                  <a:gd name="T1" fmla="*/ 158 h 58"/>
                  <a:gd name="T2" fmla="*/ 225 w 58"/>
                  <a:gd name="T3" fmla="*/ 29 h 58"/>
                  <a:gd name="T4" fmla="*/ 338 w 58"/>
                  <a:gd name="T5" fmla="*/ 257 h 58"/>
                  <a:gd name="T6" fmla="*/ 138 w 58"/>
                  <a:gd name="T7" fmla="*/ 385 h 58"/>
                  <a:gd name="T8" fmla="*/ 25 w 58"/>
                  <a:gd name="T9" fmla="*/ 158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4" y="22"/>
                    </a:moveTo>
                    <a:cubicBezTo>
                      <a:pt x="8" y="8"/>
                      <a:pt x="22" y="0"/>
                      <a:pt x="36" y="4"/>
                    </a:cubicBezTo>
                    <a:cubicBezTo>
                      <a:pt x="50" y="7"/>
                      <a:pt x="58" y="22"/>
                      <a:pt x="54" y="36"/>
                    </a:cubicBezTo>
                    <a:cubicBezTo>
                      <a:pt x="50" y="49"/>
                      <a:pt x="36" y="58"/>
                      <a:pt x="22" y="54"/>
                    </a:cubicBezTo>
                    <a:cubicBezTo>
                      <a:pt x="8" y="50"/>
                      <a:pt x="0" y="36"/>
                      <a:pt x="4" y="22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1" name="Freeform 1404"/>
              <p:cNvSpPr>
                <a:spLocks/>
              </p:cNvSpPr>
              <p:nvPr/>
            </p:nvSpPr>
            <p:spPr bwMode="auto">
              <a:xfrm>
                <a:off x="809" y="2247"/>
                <a:ext cx="58" cy="64"/>
              </a:xfrm>
              <a:custGeom>
                <a:avLst/>
                <a:gdLst>
                  <a:gd name="T0" fmla="*/ 88 w 23"/>
                  <a:gd name="T1" fmla="*/ 29 h 24"/>
                  <a:gd name="T2" fmla="*/ 88 w 23"/>
                  <a:gd name="T3" fmla="*/ 8 h 24"/>
                  <a:gd name="T4" fmla="*/ 45 w 23"/>
                  <a:gd name="T5" fmla="*/ 13 h 24"/>
                  <a:gd name="T6" fmla="*/ 20 w 23"/>
                  <a:gd name="T7" fmla="*/ 120 h 24"/>
                  <a:gd name="T8" fmla="*/ 113 w 23"/>
                  <a:gd name="T9" fmla="*/ 149 h 24"/>
                  <a:gd name="T10" fmla="*/ 146 w 23"/>
                  <a:gd name="T11" fmla="*/ 115 h 24"/>
                  <a:gd name="T12" fmla="*/ 88 w 23"/>
                  <a:gd name="T13" fmla="*/ 29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4">
                    <a:moveTo>
                      <a:pt x="14" y="4"/>
                    </a:moveTo>
                    <a:cubicBezTo>
                      <a:pt x="14" y="3"/>
                      <a:pt x="14" y="2"/>
                      <a:pt x="14" y="1"/>
                    </a:cubicBezTo>
                    <a:cubicBezTo>
                      <a:pt x="12" y="0"/>
                      <a:pt x="9" y="1"/>
                      <a:pt x="7" y="2"/>
                    </a:cubicBezTo>
                    <a:cubicBezTo>
                      <a:pt x="2" y="5"/>
                      <a:pt x="0" y="12"/>
                      <a:pt x="3" y="17"/>
                    </a:cubicBezTo>
                    <a:cubicBezTo>
                      <a:pt x="6" y="22"/>
                      <a:pt x="13" y="24"/>
                      <a:pt x="18" y="21"/>
                    </a:cubicBezTo>
                    <a:cubicBezTo>
                      <a:pt x="20" y="20"/>
                      <a:pt x="22" y="18"/>
                      <a:pt x="23" y="16"/>
                    </a:cubicBezTo>
                    <a:cubicBezTo>
                      <a:pt x="18" y="13"/>
                      <a:pt x="15" y="9"/>
                      <a:pt x="14" y="4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2" name="Freeform 1405"/>
              <p:cNvSpPr>
                <a:spLocks/>
              </p:cNvSpPr>
              <p:nvPr/>
            </p:nvSpPr>
            <p:spPr bwMode="auto">
              <a:xfrm>
                <a:off x="762" y="2273"/>
                <a:ext cx="62" cy="67"/>
              </a:xfrm>
              <a:custGeom>
                <a:avLst/>
                <a:gdLst>
                  <a:gd name="T0" fmla="*/ 42 w 25"/>
                  <a:gd name="T1" fmla="*/ 21 h 25"/>
                  <a:gd name="T2" fmla="*/ 136 w 25"/>
                  <a:gd name="T3" fmla="*/ 51 h 25"/>
                  <a:gd name="T4" fmla="*/ 112 w 25"/>
                  <a:gd name="T5" fmla="*/ 158 h 25"/>
                  <a:gd name="T6" fmla="*/ 17 w 25"/>
                  <a:gd name="T7" fmla="*/ 129 h 25"/>
                  <a:gd name="T8" fmla="*/ 42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3"/>
                    </a:moveTo>
                    <a:cubicBezTo>
                      <a:pt x="12" y="0"/>
                      <a:pt x="19" y="2"/>
                      <a:pt x="22" y="7"/>
                    </a:cubicBezTo>
                    <a:cubicBezTo>
                      <a:pt x="25" y="12"/>
                      <a:pt x="23" y="19"/>
                      <a:pt x="18" y="22"/>
                    </a:cubicBezTo>
                    <a:cubicBezTo>
                      <a:pt x="13" y="25"/>
                      <a:pt x="6" y="23"/>
                      <a:pt x="3" y="18"/>
                    </a:cubicBezTo>
                    <a:cubicBezTo>
                      <a:pt x="0" y="12"/>
                      <a:pt x="2" y="6"/>
                      <a:pt x="7" y="3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3" name="Freeform 1406"/>
              <p:cNvSpPr>
                <a:spLocks/>
              </p:cNvSpPr>
              <p:nvPr/>
            </p:nvSpPr>
            <p:spPr bwMode="auto">
              <a:xfrm>
                <a:off x="714" y="2303"/>
                <a:ext cx="63" cy="66"/>
              </a:xfrm>
              <a:custGeom>
                <a:avLst/>
                <a:gdLst>
                  <a:gd name="T0" fmla="*/ 45 w 25"/>
                  <a:gd name="T1" fmla="*/ 21 h 25"/>
                  <a:gd name="T2" fmla="*/ 139 w 25"/>
                  <a:gd name="T3" fmla="*/ 48 h 25"/>
                  <a:gd name="T4" fmla="*/ 113 w 25"/>
                  <a:gd name="T5" fmla="*/ 153 h 25"/>
                  <a:gd name="T6" fmla="*/ 20 w 25"/>
                  <a:gd name="T7" fmla="*/ 127 h 25"/>
                  <a:gd name="T8" fmla="*/ 45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3"/>
                    </a:moveTo>
                    <a:cubicBezTo>
                      <a:pt x="12" y="0"/>
                      <a:pt x="19" y="2"/>
                      <a:pt x="22" y="7"/>
                    </a:cubicBezTo>
                    <a:cubicBezTo>
                      <a:pt x="25" y="12"/>
                      <a:pt x="23" y="19"/>
                      <a:pt x="18" y="22"/>
                    </a:cubicBezTo>
                    <a:cubicBezTo>
                      <a:pt x="12" y="25"/>
                      <a:pt x="6" y="23"/>
                      <a:pt x="3" y="18"/>
                    </a:cubicBezTo>
                    <a:cubicBezTo>
                      <a:pt x="0" y="12"/>
                      <a:pt x="2" y="6"/>
                      <a:pt x="7" y="3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4" name="Freeform 1407"/>
              <p:cNvSpPr>
                <a:spLocks/>
              </p:cNvSpPr>
              <p:nvPr/>
            </p:nvSpPr>
            <p:spPr bwMode="auto">
              <a:xfrm>
                <a:off x="667" y="2332"/>
                <a:ext cx="62" cy="67"/>
              </a:xfrm>
              <a:custGeom>
                <a:avLst/>
                <a:gdLst>
                  <a:gd name="T0" fmla="*/ 42 w 25"/>
                  <a:gd name="T1" fmla="*/ 21 h 25"/>
                  <a:gd name="T2" fmla="*/ 136 w 25"/>
                  <a:gd name="T3" fmla="*/ 51 h 25"/>
                  <a:gd name="T4" fmla="*/ 112 w 25"/>
                  <a:gd name="T5" fmla="*/ 158 h 25"/>
                  <a:gd name="T6" fmla="*/ 17 w 25"/>
                  <a:gd name="T7" fmla="*/ 129 h 25"/>
                  <a:gd name="T8" fmla="*/ 42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3"/>
                    </a:moveTo>
                    <a:cubicBezTo>
                      <a:pt x="12" y="0"/>
                      <a:pt x="19" y="1"/>
                      <a:pt x="22" y="7"/>
                    </a:cubicBezTo>
                    <a:cubicBezTo>
                      <a:pt x="25" y="12"/>
                      <a:pt x="23" y="19"/>
                      <a:pt x="18" y="22"/>
                    </a:cubicBezTo>
                    <a:cubicBezTo>
                      <a:pt x="12" y="25"/>
                      <a:pt x="6" y="23"/>
                      <a:pt x="3" y="18"/>
                    </a:cubicBezTo>
                    <a:cubicBezTo>
                      <a:pt x="0" y="12"/>
                      <a:pt x="1" y="6"/>
                      <a:pt x="7" y="3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5" name="Freeform 1408"/>
              <p:cNvSpPr>
                <a:spLocks/>
              </p:cNvSpPr>
              <p:nvPr/>
            </p:nvSpPr>
            <p:spPr bwMode="auto">
              <a:xfrm>
                <a:off x="619" y="2359"/>
                <a:ext cx="63" cy="66"/>
              </a:xfrm>
              <a:custGeom>
                <a:avLst/>
                <a:gdLst>
                  <a:gd name="T0" fmla="*/ 45 w 25"/>
                  <a:gd name="T1" fmla="*/ 21 h 25"/>
                  <a:gd name="T2" fmla="*/ 139 w 25"/>
                  <a:gd name="T3" fmla="*/ 48 h 25"/>
                  <a:gd name="T4" fmla="*/ 113 w 25"/>
                  <a:gd name="T5" fmla="*/ 153 h 25"/>
                  <a:gd name="T6" fmla="*/ 20 w 25"/>
                  <a:gd name="T7" fmla="*/ 127 h 25"/>
                  <a:gd name="T8" fmla="*/ 45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3"/>
                    </a:moveTo>
                    <a:cubicBezTo>
                      <a:pt x="12" y="0"/>
                      <a:pt x="19" y="2"/>
                      <a:pt x="22" y="7"/>
                    </a:cubicBezTo>
                    <a:cubicBezTo>
                      <a:pt x="25" y="13"/>
                      <a:pt x="23" y="19"/>
                      <a:pt x="18" y="22"/>
                    </a:cubicBezTo>
                    <a:cubicBezTo>
                      <a:pt x="13" y="25"/>
                      <a:pt x="6" y="24"/>
                      <a:pt x="3" y="18"/>
                    </a:cubicBezTo>
                    <a:cubicBezTo>
                      <a:pt x="0" y="13"/>
                      <a:pt x="2" y="6"/>
                      <a:pt x="7" y="3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" name="Freeform 1409"/>
              <p:cNvSpPr>
                <a:spLocks/>
              </p:cNvSpPr>
              <p:nvPr/>
            </p:nvSpPr>
            <p:spPr bwMode="auto">
              <a:xfrm>
                <a:off x="572" y="2388"/>
                <a:ext cx="62" cy="67"/>
              </a:xfrm>
              <a:custGeom>
                <a:avLst/>
                <a:gdLst>
                  <a:gd name="T0" fmla="*/ 42 w 25"/>
                  <a:gd name="T1" fmla="*/ 21 h 25"/>
                  <a:gd name="T2" fmla="*/ 136 w 25"/>
                  <a:gd name="T3" fmla="*/ 51 h 25"/>
                  <a:gd name="T4" fmla="*/ 112 w 25"/>
                  <a:gd name="T5" fmla="*/ 158 h 25"/>
                  <a:gd name="T6" fmla="*/ 17 w 25"/>
                  <a:gd name="T7" fmla="*/ 129 h 25"/>
                  <a:gd name="T8" fmla="*/ 42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3"/>
                    </a:moveTo>
                    <a:cubicBezTo>
                      <a:pt x="12" y="0"/>
                      <a:pt x="19" y="2"/>
                      <a:pt x="22" y="7"/>
                    </a:cubicBezTo>
                    <a:cubicBezTo>
                      <a:pt x="25" y="13"/>
                      <a:pt x="23" y="19"/>
                      <a:pt x="18" y="22"/>
                    </a:cubicBezTo>
                    <a:cubicBezTo>
                      <a:pt x="12" y="25"/>
                      <a:pt x="6" y="23"/>
                      <a:pt x="3" y="18"/>
                    </a:cubicBezTo>
                    <a:cubicBezTo>
                      <a:pt x="0" y="13"/>
                      <a:pt x="2" y="6"/>
                      <a:pt x="7" y="3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" name="Freeform 1410"/>
              <p:cNvSpPr>
                <a:spLocks/>
              </p:cNvSpPr>
              <p:nvPr/>
            </p:nvSpPr>
            <p:spPr bwMode="auto">
              <a:xfrm>
                <a:off x="524" y="2417"/>
                <a:ext cx="63" cy="67"/>
              </a:xfrm>
              <a:custGeom>
                <a:avLst/>
                <a:gdLst>
                  <a:gd name="T0" fmla="*/ 45 w 25"/>
                  <a:gd name="T1" fmla="*/ 21 h 25"/>
                  <a:gd name="T2" fmla="*/ 139 w 25"/>
                  <a:gd name="T3" fmla="*/ 51 h 25"/>
                  <a:gd name="T4" fmla="*/ 113 w 25"/>
                  <a:gd name="T5" fmla="*/ 158 h 25"/>
                  <a:gd name="T6" fmla="*/ 20 w 25"/>
                  <a:gd name="T7" fmla="*/ 129 h 25"/>
                  <a:gd name="T8" fmla="*/ 45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3"/>
                    </a:moveTo>
                    <a:cubicBezTo>
                      <a:pt x="12" y="0"/>
                      <a:pt x="19" y="2"/>
                      <a:pt x="22" y="7"/>
                    </a:cubicBezTo>
                    <a:cubicBezTo>
                      <a:pt x="25" y="12"/>
                      <a:pt x="23" y="19"/>
                      <a:pt x="18" y="22"/>
                    </a:cubicBezTo>
                    <a:cubicBezTo>
                      <a:pt x="12" y="25"/>
                      <a:pt x="6" y="23"/>
                      <a:pt x="3" y="18"/>
                    </a:cubicBezTo>
                    <a:cubicBezTo>
                      <a:pt x="0" y="13"/>
                      <a:pt x="1" y="6"/>
                      <a:pt x="7" y="3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" name="Group 1411"/>
            <p:cNvGrpSpPr>
              <a:grpSpLocks/>
            </p:cNvGrpSpPr>
            <p:nvPr/>
          </p:nvGrpSpPr>
          <p:grpSpPr bwMode="auto">
            <a:xfrm>
              <a:off x="344" y="732"/>
              <a:ext cx="1943" cy="2491"/>
              <a:chOff x="344" y="732"/>
              <a:chExt cx="1943" cy="2491"/>
            </a:xfrm>
          </p:grpSpPr>
          <p:sp>
            <p:nvSpPr>
              <p:cNvPr id="248" name="Freeform 1412"/>
              <p:cNvSpPr>
                <a:spLocks/>
              </p:cNvSpPr>
              <p:nvPr/>
            </p:nvSpPr>
            <p:spPr bwMode="auto">
              <a:xfrm>
                <a:off x="474" y="2447"/>
                <a:ext cx="65" cy="66"/>
              </a:xfrm>
              <a:custGeom>
                <a:avLst/>
                <a:gdLst>
                  <a:gd name="T0" fmla="*/ 50 w 26"/>
                  <a:gd name="T1" fmla="*/ 21 h 25"/>
                  <a:gd name="T2" fmla="*/ 145 w 26"/>
                  <a:gd name="T3" fmla="*/ 48 h 25"/>
                  <a:gd name="T4" fmla="*/ 113 w 26"/>
                  <a:gd name="T5" fmla="*/ 153 h 25"/>
                  <a:gd name="T6" fmla="*/ 20 w 26"/>
                  <a:gd name="T7" fmla="*/ 127 h 25"/>
                  <a:gd name="T8" fmla="*/ 50 w 26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25">
                    <a:moveTo>
                      <a:pt x="8" y="3"/>
                    </a:moveTo>
                    <a:cubicBezTo>
                      <a:pt x="13" y="0"/>
                      <a:pt x="20" y="2"/>
                      <a:pt x="23" y="7"/>
                    </a:cubicBezTo>
                    <a:cubicBezTo>
                      <a:pt x="26" y="12"/>
                      <a:pt x="24" y="19"/>
                      <a:pt x="18" y="22"/>
                    </a:cubicBezTo>
                    <a:cubicBezTo>
                      <a:pt x="13" y="25"/>
                      <a:pt x="6" y="23"/>
                      <a:pt x="3" y="18"/>
                    </a:cubicBezTo>
                    <a:cubicBezTo>
                      <a:pt x="0" y="13"/>
                      <a:pt x="2" y="6"/>
                      <a:pt x="8" y="3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413"/>
              <p:cNvSpPr>
                <a:spLocks/>
              </p:cNvSpPr>
              <p:nvPr/>
            </p:nvSpPr>
            <p:spPr bwMode="auto">
              <a:xfrm>
                <a:off x="2142" y="2460"/>
                <a:ext cx="145" cy="152"/>
              </a:xfrm>
              <a:custGeom>
                <a:avLst/>
                <a:gdLst>
                  <a:gd name="T0" fmla="*/ 25 w 58"/>
                  <a:gd name="T1" fmla="*/ 248 h 57"/>
                  <a:gd name="T2" fmla="*/ 138 w 58"/>
                  <a:gd name="T3" fmla="*/ 21 h 57"/>
                  <a:gd name="T4" fmla="*/ 338 w 58"/>
                  <a:gd name="T5" fmla="*/ 157 h 57"/>
                  <a:gd name="T6" fmla="*/ 225 w 58"/>
                  <a:gd name="T7" fmla="*/ 384 h 57"/>
                  <a:gd name="T8" fmla="*/ 25 w 58"/>
                  <a:gd name="T9" fmla="*/ 248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" h="57">
                    <a:moveTo>
                      <a:pt x="4" y="35"/>
                    </a:moveTo>
                    <a:cubicBezTo>
                      <a:pt x="0" y="21"/>
                      <a:pt x="8" y="7"/>
                      <a:pt x="22" y="3"/>
                    </a:cubicBezTo>
                    <a:cubicBezTo>
                      <a:pt x="36" y="0"/>
                      <a:pt x="50" y="8"/>
                      <a:pt x="54" y="22"/>
                    </a:cubicBezTo>
                    <a:cubicBezTo>
                      <a:pt x="58" y="36"/>
                      <a:pt x="49" y="50"/>
                      <a:pt x="36" y="54"/>
                    </a:cubicBezTo>
                    <a:cubicBezTo>
                      <a:pt x="22" y="57"/>
                      <a:pt x="7" y="49"/>
                      <a:pt x="4" y="35"/>
                    </a:cubicBezTo>
                    <a:close/>
                  </a:path>
                </a:pathLst>
              </a:custGeom>
              <a:solidFill>
                <a:srgbClr val="FFD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414"/>
              <p:cNvSpPr>
                <a:spLocks/>
              </p:cNvSpPr>
              <p:nvPr/>
            </p:nvSpPr>
            <p:spPr bwMode="auto">
              <a:xfrm>
                <a:off x="2104" y="2455"/>
                <a:ext cx="60" cy="64"/>
              </a:xfrm>
              <a:custGeom>
                <a:avLst/>
                <a:gdLst>
                  <a:gd name="T0" fmla="*/ 8 w 24"/>
                  <a:gd name="T1" fmla="*/ 107 h 24"/>
                  <a:gd name="T2" fmla="*/ 58 w 24"/>
                  <a:gd name="T3" fmla="*/ 8 h 24"/>
                  <a:gd name="T4" fmla="*/ 145 w 24"/>
                  <a:gd name="T5" fmla="*/ 64 h 24"/>
                  <a:gd name="T6" fmla="*/ 95 w 24"/>
                  <a:gd name="T7" fmla="*/ 163 h 24"/>
                  <a:gd name="T8" fmla="*/ 8 w 24"/>
                  <a:gd name="T9" fmla="*/ 107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1" y="15"/>
                    </a:moveTo>
                    <a:cubicBezTo>
                      <a:pt x="0" y="9"/>
                      <a:pt x="3" y="3"/>
                      <a:pt x="9" y="1"/>
                    </a:cubicBezTo>
                    <a:cubicBezTo>
                      <a:pt x="15" y="0"/>
                      <a:pt x="21" y="3"/>
                      <a:pt x="23" y="9"/>
                    </a:cubicBezTo>
                    <a:cubicBezTo>
                      <a:pt x="24" y="15"/>
                      <a:pt x="21" y="21"/>
                      <a:pt x="15" y="23"/>
                    </a:cubicBezTo>
                    <a:cubicBezTo>
                      <a:pt x="9" y="24"/>
                      <a:pt x="3" y="21"/>
                      <a:pt x="1" y="15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415"/>
              <p:cNvSpPr>
                <a:spLocks/>
              </p:cNvSpPr>
              <p:nvPr/>
            </p:nvSpPr>
            <p:spPr bwMode="auto">
              <a:xfrm>
                <a:off x="2057" y="2425"/>
                <a:ext cx="60" cy="64"/>
              </a:xfrm>
              <a:custGeom>
                <a:avLst/>
                <a:gdLst>
                  <a:gd name="T0" fmla="*/ 8 w 24"/>
                  <a:gd name="T1" fmla="*/ 107 h 24"/>
                  <a:gd name="T2" fmla="*/ 58 w 24"/>
                  <a:gd name="T3" fmla="*/ 8 h 24"/>
                  <a:gd name="T4" fmla="*/ 138 w 24"/>
                  <a:gd name="T5" fmla="*/ 64 h 24"/>
                  <a:gd name="T6" fmla="*/ 95 w 24"/>
                  <a:gd name="T7" fmla="*/ 163 h 24"/>
                  <a:gd name="T8" fmla="*/ 8 w 24"/>
                  <a:gd name="T9" fmla="*/ 107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1" y="15"/>
                    </a:moveTo>
                    <a:cubicBezTo>
                      <a:pt x="0" y="9"/>
                      <a:pt x="3" y="3"/>
                      <a:pt x="9" y="1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24" y="15"/>
                      <a:pt x="21" y="21"/>
                      <a:pt x="15" y="23"/>
                    </a:cubicBezTo>
                    <a:cubicBezTo>
                      <a:pt x="9" y="24"/>
                      <a:pt x="3" y="21"/>
                      <a:pt x="1" y="15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416"/>
              <p:cNvSpPr>
                <a:spLocks/>
              </p:cNvSpPr>
              <p:nvPr/>
            </p:nvSpPr>
            <p:spPr bwMode="auto">
              <a:xfrm>
                <a:off x="2007" y="2393"/>
                <a:ext cx="62" cy="67"/>
              </a:xfrm>
              <a:custGeom>
                <a:avLst/>
                <a:gdLst>
                  <a:gd name="T0" fmla="*/ 17 w 25"/>
                  <a:gd name="T1" fmla="*/ 51 h 25"/>
                  <a:gd name="T2" fmla="*/ 112 w 25"/>
                  <a:gd name="T3" fmla="*/ 21 h 25"/>
                  <a:gd name="T4" fmla="*/ 136 w 25"/>
                  <a:gd name="T5" fmla="*/ 129 h 25"/>
                  <a:gd name="T6" fmla="*/ 42 w 25"/>
                  <a:gd name="T7" fmla="*/ 158 h 25"/>
                  <a:gd name="T8" fmla="*/ 17 w 25"/>
                  <a:gd name="T9" fmla="*/ 5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3" y="7"/>
                    </a:moveTo>
                    <a:cubicBezTo>
                      <a:pt x="6" y="2"/>
                      <a:pt x="13" y="0"/>
                      <a:pt x="18" y="3"/>
                    </a:cubicBezTo>
                    <a:cubicBezTo>
                      <a:pt x="24" y="6"/>
                      <a:pt x="25" y="13"/>
                      <a:pt x="22" y="18"/>
                    </a:cubicBezTo>
                    <a:cubicBezTo>
                      <a:pt x="19" y="24"/>
                      <a:pt x="12" y="25"/>
                      <a:pt x="7" y="22"/>
                    </a:cubicBezTo>
                    <a:cubicBezTo>
                      <a:pt x="2" y="19"/>
                      <a:pt x="0" y="13"/>
                      <a:pt x="3" y="7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417"/>
              <p:cNvSpPr>
                <a:spLocks/>
              </p:cNvSpPr>
              <p:nvPr/>
            </p:nvSpPr>
            <p:spPr bwMode="auto">
              <a:xfrm>
                <a:off x="1959" y="2364"/>
                <a:ext cx="63" cy="67"/>
              </a:xfrm>
              <a:custGeom>
                <a:avLst/>
                <a:gdLst>
                  <a:gd name="T0" fmla="*/ 20 w 25"/>
                  <a:gd name="T1" fmla="*/ 51 h 25"/>
                  <a:gd name="T2" fmla="*/ 113 w 25"/>
                  <a:gd name="T3" fmla="*/ 21 h 25"/>
                  <a:gd name="T4" fmla="*/ 139 w 25"/>
                  <a:gd name="T5" fmla="*/ 129 h 25"/>
                  <a:gd name="T6" fmla="*/ 45 w 25"/>
                  <a:gd name="T7" fmla="*/ 158 h 25"/>
                  <a:gd name="T8" fmla="*/ 20 w 25"/>
                  <a:gd name="T9" fmla="*/ 5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3" y="7"/>
                    </a:moveTo>
                    <a:cubicBezTo>
                      <a:pt x="6" y="2"/>
                      <a:pt x="13" y="0"/>
                      <a:pt x="18" y="3"/>
                    </a:cubicBezTo>
                    <a:cubicBezTo>
                      <a:pt x="23" y="6"/>
                      <a:pt x="25" y="13"/>
                      <a:pt x="22" y="18"/>
                    </a:cubicBezTo>
                    <a:cubicBezTo>
                      <a:pt x="19" y="24"/>
                      <a:pt x="12" y="25"/>
                      <a:pt x="7" y="22"/>
                    </a:cubicBezTo>
                    <a:cubicBezTo>
                      <a:pt x="2" y="19"/>
                      <a:pt x="0" y="13"/>
                      <a:pt x="3" y="7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418"/>
              <p:cNvSpPr>
                <a:spLocks/>
              </p:cNvSpPr>
              <p:nvPr/>
            </p:nvSpPr>
            <p:spPr bwMode="auto">
              <a:xfrm>
                <a:off x="1914" y="2337"/>
                <a:ext cx="60" cy="64"/>
              </a:xfrm>
              <a:custGeom>
                <a:avLst/>
                <a:gdLst>
                  <a:gd name="T0" fmla="*/ 8 w 24"/>
                  <a:gd name="T1" fmla="*/ 107 h 24"/>
                  <a:gd name="T2" fmla="*/ 58 w 24"/>
                  <a:gd name="T3" fmla="*/ 8 h 24"/>
                  <a:gd name="T4" fmla="*/ 145 w 24"/>
                  <a:gd name="T5" fmla="*/ 64 h 24"/>
                  <a:gd name="T6" fmla="*/ 95 w 24"/>
                  <a:gd name="T7" fmla="*/ 163 h 24"/>
                  <a:gd name="T8" fmla="*/ 8 w 24"/>
                  <a:gd name="T9" fmla="*/ 107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1" y="15"/>
                    </a:moveTo>
                    <a:cubicBezTo>
                      <a:pt x="0" y="9"/>
                      <a:pt x="3" y="3"/>
                      <a:pt x="9" y="1"/>
                    </a:cubicBezTo>
                    <a:cubicBezTo>
                      <a:pt x="15" y="0"/>
                      <a:pt x="21" y="3"/>
                      <a:pt x="23" y="9"/>
                    </a:cubicBezTo>
                    <a:cubicBezTo>
                      <a:pt x="24" y="15"/>
                      <a:pt x="21" y="21"/>
                      <a:pt x="15" y="23"/>
                    </a:cubicBezTo>
                    <a:cubicBezTo>
                      <a:pt x="9" y="24"/>
                      <a:pt x="3" y="21"/>
                      <a:pt x="1" y="15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419"/>
              <p:cNvSpPr>
                <a:spLocks/>
              </p:cNvSpPr>
              <p:nvPr/>
            </p:nvSpPr>
            <p:spPr bwMode="auto">
              <a:xfrm>
                <a:off x="1867" y="2308"/>
                <a:ext cx="60" cy="64"/>
              </a:xfrm>
              <a:custGeom>
                <a:avLst/>
                <a:gdLst>
                  <a:gd name="T0" fmla="*/ 8 w 24"/>
                  <a:gd name="T1" fmla="*/ 107 h 24"/>
                  <a:gd name="T2" fmla="*/ 58 w 24"/>
                  <a:gd name="T3" fmla="*/ 8 h 24"/>
                  <a:gd name="T4" fmla="*/ 145 w 24"/>
                  <a:gd name="T5" fmla="*/ 64 h 24"/>
                  <a:gd name="T6" fmla="*/ 95 w 24"/>
                  <a:gd name="T7" fmla="*/ 163 h 24"/>
                  <a:gd name="T8" fmla="*/ 8 w 24"/>
                  <a:gd name="T9" fmla="*/ 107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1" y="15"/>
                    </a:moveTo>
                    <a:cubicBezTo>
                      <a:pt x="0" y="9"/>
                      <a:pt x="3" y="3"/>
                      <a:pt x="9" y="1"/>
                    </a:cubicBezTo>
                    <a:cubicBezTo>
                      <a:pt x="15" y="0"/>
                      <a:pt x="21" y="3"/>
                      <a:pt x="23" y="9"/>
                    </a:cubicBezTo>
                    <a:cubicBezTo>
                      <a:pt x="24" y="15"/>
                      <a:pt x="21" y="21"/>
                      <a:pt x="15" y="23"/>
                    </a:cubicBezTo>
                    <a:cubicBezTo>
                      <a:pt x="9" y="24"/>
                      <a:pt x="3" y="21"/>
                      <a:pt x="1" y="15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420"/>
              <p:cNvSpPr>
                <a:spLocks/>
              </p:cNvSpPr>
              <p:nvPr/>
            </p:nvSpPr>
            <p:spPr bwMode="auto">
              <a:xfrm>
                <a:off x="1819" y="2279"/>
                <a:ext cx="60" cy="64"/>
              </a:xfrm>
              <a:custGeom>
                <a:avLst/>
                <a:gdLst>
                  <a:gd name="T0" fmla="*/ 8 w 24"/>
                  <a:gd name="T1" fmla="*/ 107 h 24"/>
                  <a:gd name="T2" fmla="*/ 58 w 24"/>
                  <a:gd name="T3" fmla="*/ 8 h 24"/>
                  <a:gd name="T4" fmla="*/ 145 w 24"/>
                  <a:gd name="T5" fmla="*/ 64 h 24"/>
                  <a:gd name="T6" fmla="*/ 95 w 24"/>
                  <a:gd name="T7" fmla="*/ 163 h 24"/>
                  <a:gd name="T8" fmla="*/ 8 w 24"/>
                  <a:gd name="T9" fmla="*/ 107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1" y="15"/>
                    </a:moveTo>
                    <a:cubicBezTo>
                      <a:pt x="0" y="9"/>
                      <a:pt x="3" y="3"/>
                      <a:pt x="9" y="1"/>
                    </a:cubicBezTo>
                    <a:cubicBezTo>
                      <a:pt x="15" y="0"/>
                      <a:pt x="21" y="3"/>
                      <a:pt x="23" y="9"/>
                    </a:cubicBezTo>
                    <a:cubicBezTo>
                      <a:pt x="24" y="15"/>
                      <a:pt x="21" y="21"/>
                      <a:pt x="15" y="23"/>
                    </a:cubicBezTo>
                    <a:cubicBezTo>
                      <a:pt x="9" y="24"/>
                      <a:pt x="3" y="21"/>
                      <a:pt x="1" y="15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421"/>
              <p:cNvSpPr>
                <a:spLocks/>
              </p:cNvSpPr>
              <p:nvPr/>
            </p:nvSpPr>
            <p:spPr bwMode="auto">
              <a:xfrm>
                <a:off x="1777" y="2252"/>
                <a:ext cx="55" cy="61"/>
              </a:xfrm>
              <a:custGeom>
                <a:avLst/>
                <a:gdLst>
                  <a:gd name="T0" fmla="*/ 125 w 22"/>
                  <a:gd name="T1" fmla="*/ 56 h 23"/>
                  <a:gd name="T2" fmla="*/ 63 w 22"/>
                  <a:gd name="T3" fmla="*/ 0 h 23"/>
                  <a:gd name="T4" fmla="*/ 63 w 22"/>
                  <a:gd name="T5" fmla="*/ 13 h 23"/>
                  <a:gd name="T6" fmla="*/ 0 w 22"/>
                  <a:gd name="T7" fmla="*/ 106 h 23"/>
                  <a:gd name="T8" fmla="*/ 83 w 22"/>
                  <a:gd name="T9" fmla="*/ 149 h 23"/>
                  <a:gd name="T10" fmla="*/ 125 w 22"/>
                  <a:gd name="T11" fmla="*/ 56 h 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2" h="23">
                    <a:moveTo>
                      <a:pt x="20" y="8"/>
                    </a:moveTo>
                    <a:cubicBezTo>
                      <a:pt x="19" y="3"/>
                      <a:pt x="15" y="0"/>
                      <a:pt x="10" y="0"/>
                    </a:cubicBezTo>
                    <a:cubicBezTo>
                      <a:pt x="10" y="1"/>
                      <a:pt x="10" y="1"/>
                      <a:pt x="10" y="2"/>
                    </a:cubicBezTo>
                    <a:cubicBezTo>
                      <a:pt x="9" y="8"/>
                      <a:pt x="5" y="13"/>
                      <a:pt x="0" y="15"/>
                    </a:cubicBezTo>
                    <a:cubicBezTo>
                      <a:pt x="2" y="20"/>
                      <a:pt x="7" y="23"/>
                      <a:pt x="13" y="21"/>
                    </a:cubicBezTo>
                    <a:cubicBezTo>
                      <a:pt x="19" y="20"/>
                      <a:pt x="22" y="14"/>
                      <a:pt x="20" y="8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422"/>
              <p:cNvSpPr>
                <a:spLocks/>
              </p:cNvSpPr>
              <p:nvPr/>
            </p:nvSpPr>
            <p:spPr bwMode="auto">
              <a:xfrm>
                <a:off x="2159" y="2484"/>
                <a:ext cx="78" cy="80"/>
              </a:xfrm>
              <a:custGeom>
                <a:avLst/>
                <a:gdLst>
                  <a:gd name="T0" fmla="*/ 75 w 31"/>
                  <a:gd name="T1" fmla="*/ 13 h 30"/>
                  <a:gd name="T2" fmla="*/ 13 w 31"/>
                  <a:gd name="T3" fmla="*/ 136 h 30"/>
                  <a:gd name="T4" fmla="*/ 121 w 31"/>
                  <a:gd name="T5" fmla="*/ 200 h 30"/>
                  <a:gd name="T6" fmla="*/ 184 w 31"/>
                  <a:gd name="T7" fmla="*/ 85 h 30"/>
                  <a:gd name="T8" fmla="*/ 75 w 31"/>
                  <a:gd name="T9" fmla="*/ 13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2"/>
                    </a:moveTo>
                    <a:cubicBezTo>
                      <a:pt x="5" y="4"/>
                      <a:pt x="0" y="11"/>
                      <a:pt x="2" y="19"/>
                    </a:cubicBezTo>
                    <a:cubicBezTo>
                      <a:pt x="4" y="26"/>
                      <a:pt x="12" y="30"/>
                      <a:pt x="19" y="28"/>
                    </a:cubicBezTo>
                    <a:cubicBezTo>
                      <a:pt x="26" y="26"/>
                      <a:pt x="31" y="19"/>
                      <a:pt x="29" y="12"/>
                    </a:cubicBezTo>
                    <a:cubicBezTo>
                      <a:pt x="27" y="4"/>
                      <a:pt x="19" y="0"/>
                      <a:pt x="12" y="2"/>
                    </a:cubicBezTo>
                    <a:close/>
                  </a:path>
                </a:pathLst>
              </a:custGeom>
              <a:solidFill>
                <a:srgbClr val="FFF1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423"/>
              <p:cNvSpPr>
                <a:spLocks/>
              </p:cNvSpPr>
              <p:nvPr/>
            </p:nvSpPr>
            <p:spPr bwMode="auto">
              <a:xfrm>
                <a:off x="2177" y="2503"/>
                <a:ext cx="25" cy="26"/>
              </a:xfrm>
              <a:custGeom>
                <a:avLst/>
                <a:gdLst>
                  <a:gd name="T0" fmla="*/ 25 w 10"/>
                  <a:gd name="T1" fmla="*/ 8 h 10"/>
                  <a:gd name="T2" fmla="*/ 0 w 10"/>
                  <a:gd name="T3" fmla="*/ 47 h 10"/>
                  <a:gd name="T4" fmla="*/ 38 w 10"/>
                  <a:gd name="T5" fmla="*/ 68 h 10"/>
                  <a:gd name="T6" fmla="*/ 58 w 10"/>
                  <a:gd name="T7" fmla="*/ 26 h 10"/>
                  <a:gd name="T8" fmla="*/ 25 w 10"/>
                  <a:gd name="T9" fmla="*/ 8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4" y="1"/>
                    </a:moveTo>
                    <a:cubicBezTo>
                      <a:pt x="1" y="2"/>
                      <a:pt x="0" y="4"/>
                      <a:pt x="0" y="7"/>
                    </a:cubicBezTo>
                    <a:cubicBezTo>
                      <a:pt x="1" y="9"/>
                      <a:pt x="3" y="10"/>
                      <a:pt x="6" y="10"/>
                    </a:cubicBezTo>
                    <a:cubicBezTo>
                      <a:pt x="8" y="9"/>
                      <a:pt x="10" y="7"/>
                      <a:pt x="9" y="4"/>
                    </a:cubicBezTo>
                    <a:cubicBezTo>
                      <a:pt x="9" y="2"/>
                      <a:pt x="6" y="0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424"/>
              <p:cNvSpPr>
                <a:spLocks/>
              </p:cNvSpPr>
              <p:nvPr/>
            </p:nvSpPr>
            <p:spPr bwMode="auto">
              <a:xfrm>
                <a:off x="2112" y="2468"/>
                <a:ext cx="32" cy="32"/>
              </a:xfrm>
              <a:custGeom>
                <a:avLst/>
                <a:gdLst>
                  <a:gd name="T0" fmla="*/ 30 w 13"/>
                  <a:gd name="T1" fmla="*/ 0 h 12"/>
                  <a:gd name="T2" fmla="*/ 5 w 13"/>
                  <a:gd name="T3" fmla="*/ 56 h 12"/>
                  <a:gd name="T4" fmla="*/ 49 w 13"/>
                  <a:gd name="T5" fmla="*/ 85 h 12"/>
                  <a:gd name="T6" fmla="*/ 74 w 13"/>
                  <a:gd name="T7" fmla="*/ 35 h 12"/>
                  <a:gd name="T8" fmla="*/ 30 w 13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5" y="0"/>
                    </a:moveTo>
                    <a:cubicBezTo>
                      <a:pt x="2" y="1"/>
                      <a:pt x="0" y="4"/>
                      <a:pt x="1" y="8"/>
                    </a:cubicBezTo>
                    <a:cubicBezTo>
                      <a:pt x="2" y="11"/>
                      <a:pt x="5" y="12"/>
                      <a:pt x="8" y="12"/>
                    </a:cubicBezTo>
                    <a:cubicBezTo>
                      <a:pt x="11" y="11"/>
                      <a:pt x="13" y="8"/>
                      <a:pt x="12" y="5"/>
                    </a:cubicBezTo>
                    <a:cubicBezTo>
                      <a:pt x="11" y="1"/>
                      <a:pt x="8" y="0"/>
                      <a:pt x="5" y="0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425"/>
              <p:cNvSpPr>
                <a:spLocks/>
              </p:cNvSpPr>
              <p:nvPr/>
            </p:nvSpPr>
            <p:spPr bwMode="auto">
              <a:xfrm>
                <a:off x="2119" y="2476"/>
                <a:ext cx="10" cy="11"/>
              </a:xfrm>
              <a:custGeom>
                <a:avLst/>
                <a:gdLst>
                  <a:gd name="T0" fmla="*/ 8 w 4"/>
                  <a:gd name="T1" fmla="*/ 0 h 4"/>
                  <a:gd name="T2" fmla="*/ 0 w 4"/>
                  <a:gd name="T3" fmla="*/ 17 h 4"/>
                  <a:gd name="T4" fmla="*/ 13 w 4"/>
                  <a:gd name="T5" fmla="*/ 30 h 4"/>
                  <a:gd name="T6" fmla="*/ 25 w 4"/>
                  <a:gd name="T7" fmla="*/ 8 h 4"/>
                  <a:gd name="T8" fmla="*/ 8 w 4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" y="3"/>
                      <a:pt x="4" y="2"/>
                      <a:pt x="4" y="1"/>
                    </a:cubicBezTo>
                    <a:cubicBezTo>
                      <a:pt x="4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426"/>
              <p:cNvSpPr>
                <a:spLocks/>
              </p:cNvSpPr>
              <p:nvPr/>
            </p:nvSpPr>
            <p:spPr bwMode="auto">
              <a:xfrm>
                <a:off x="2064" y="2439"/>
                <a:ext cx="33" cy="34"/>
              </a:xfrm>
              <a:custGeom>
                <a:avLst/>
                <a:gdLst>
                  <a:gd name="T0" fmla="*/ 33 w 13"/>
                  <a:gd name="T1" fmla="*/ 8 h 13"/>
                  <a:gd name="T2" fmla="*/ 8 w 13"/>
                  <a:gd name="T3" fmla="*/ 55 h 13"/>
                  <a:gd name="T4" fmla="*/ 51 w 13"/>
                  <a:gd name="T5" fmla="*/ 81 h 13"/>
                  <a:gd name="T6" fmla="*/ 76 w 13"/>
                  <a:gd name="T7" fmla="*/ 34 h 13"/>
                  <a:gd name="T8" fmla="*/ 33 w 13"/>
                  <a:gd name="T9" fmla="*/ 8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5" y="1"/>
                    </a:moveTo>
                    <a:cubicBezTo>
                      <a:pt x="2" y="1"/>
                      <a:pt x="0" y="5"/>
                      <a:pt x="1" y="8"/>
                    </a:cubicBezTo>
                    <a:cubicBezTo>
                      <a:pt x="2" y="11"/>
                      <a:pt x="5" y="13"/>
                      <a:pt x="8" y="12"/>
                    </a:cubicBezTo>
                    <a:cubicBezTo>
                      <a:pt x="11" y="11"/>
                      <a:pt x="13" y="8"/>
                      <a:pt x="12" y="5"/>
                    </a:cubicBezTo>
                    <a:cubicBezTo>
                      <a:pt x="11" y="2"/>
                      <a:pt x="8" y="0"/>
                      <a:pt x="5" y="1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427"/>
              <p:cNvSpPr>
                <a:spLocks/>
              </p:cNvSpPr>
              <p:nvPr/>
            </p:nvSpPr>
            <p:spPr bwMode="auto">
              <a:xfrm>
                <a:off x="2072" y="2447"/>
                <a:ext cx="10" cy="10"/>
              </a:xfrm>
              <a:custGeom>
                <a:avLst/>
                <a:gdLst>
                  <a:gd name="T0" fmla="*/ 8 w 4"/>
                  <a:gd name="T1" fmla="*/ 0 h 4"/>
                  <a:gd name="T2" fmla="*/ 0 w 4"/>
                  <a:gd name="T3" fmla="*/ 20 h 4"/>
                  <a:gd name="T4" fmla="*/ 13 w 4"/>
                  <a:gd name="T5" fmla="*/ 25 h 4"/>
                  <a:gd name="T6" fmla="*/ 25 w 4"/>
                  <a:gd name="T7" fmla="*/ 13 h 4"/>
                  <a:gd name="T8" fmla="*/ 8 w 4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0" y="0"/>
                      <a:pt x="0" y="1"/>
                      <a:pt x="0" y="3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3" y="4"/>
                      <a:pt x="4" y="3"/>
                      <a:pt x="4" y="2"/>
                    </a:cubicBezTo>
                    <a:cubicBezTo>
                      <a:pt x="4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428"/>
              <p:cNvSpPr>
                <a:spLocks/>
              </p:cNvSpPr>
              <p:nvPr/>
            </p:nvSpPr>
            <p:spPr bwMode="auto">
              <a:xfrm>
                <a:off x="2019" y="2407"/>
                <a:ext cx="33" cy="34"/>
              </a:xfrm>
              <a:custGeom>
                <a:avLst/>
                <a:gdLst>
                  <a:gd name="T0" fmla="*/ 58 w 13"/>
                  <a:gd name="T1" fmla="*/ 13 h 13"/>
                  <a:gd name="T2" fmla="*/ 8 w 13"/>
                  <a:gd name="T3" fmla="*/ 26 h 13"/>
                  <a:gd name="T4" fmla="*/ 20 w 13"/>
                  <a:gd name="T5" fmla="*/ 81 h 13"/>
                  <a:gd name="T6" fmla="*/ 71 w 13"/>
                  <a:gd name="T7" fmla="*/ 63 h 13"/>
                  <a:gd name="T8" fmla="*/ 58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9" y="2"/>
                    </a:moveTo>
                    <a:cubicBezTo>
                      <a:pt x="6" y="0"/>
                      <a:pt x="3" y="1"/>
                      <a:pt x="1" y="4"/>
                    </a:cubicBezTo>
                    <a:cubicBezTo>
                      <a:pt x="0" y="6"/>
                      <a:pt x="0" y="10"/>
                      <a:pt x="3" y="12"/>
                    </a:cubicBezTo>
                    <a:cubicBezTo>
                      <a:pt x="6" y="13"/>
                      <a:pt x="10" y="12"/>
                      <a:pt x="11" y="9"/>
                    </a:cubicBezTo>
                    <a:cubicBezTo>
                      <a:pt x="13" y="7"/>
                      <a:pt x="12" y="3"/>
                      <a:pt x="9" y="2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429"/>
              <p:cNvSpPr>
                <a:spLocks/>
              </p:cNvSpPr>
              <p:nvPr/>
            </p:nvSpPr>
            <p:spPr bwMode="auto">
              <a:xfrm>
                <a:off x="2029" y="2412"/>
                <a:ext cx="10" cy="13"/>
              </a:xfrm>
              <a:custGeom>
                <a:avLst/>
                <a:gdLst>
                  <a:gd name="T0" fmla="*/ 20 w 4"/>
                  <a:gd name="T1" fmla="*/ 8 h 5"/>
                  <a:gd name="T2" fmla="*/ 0 w 4"/>
                  <a:gd name="T3" fmla="*/ 13 h 5"/>
                  <a:gd name="T4" fmla="*/ 8 w 4"/>
                  <a:gd name="T5" fmla="*/ 26 h 5"/>
                  <a:gd name="T6" fmla="*/ 25 w 4"/>
                  <a:gd name="T7" fmla="*/ 26 h 5"/>
                  <a:gd name="T8" fmla="*/ 20 w 4"/>
                  <a:gd name="T9" fmla="*/ 8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3" y="1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2" y="5"/>
                      <a:pt x="3" y="4"/>
                      <a:pt x="4" y="4"/>
                    </a:cubicBezTo>
                    <a:cubicBezTo>
                      <a:pt x="4" y="3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430"/>
              <p:cNvSpPr>
                <a:spLocks/>
              </p:cNvSpPr>
              <p:nvPr/>
            </p:nvSpPr>
            <p:spPr bwMode="auto">
              <a:xfrm>
                <a:off x="1969" y="2377"/>
                <a:ext cx="35" cy="35"/>
              </a:xfrm>
              <a:custGeom>
                <a:avLst/>
                <a:gdLst>
                  <a:gd name="T0" fmla="*/ 63 w 14"/>
                  <a:gd name="T1" fmla="*/ 13 h 13"/>
                  <a:gd name="T2" fmla="*/ 13 w 14"/>
                  <a:gd name="T3" fmla="*/ 30 h 13"/>
                  <a:gd name="T4" fmla="*/ 25 w 14"/>
                  <a:gd name="T5" fmla="*/ 86 h 13"/>
                  <a:gd name="T6" fmla="*/ 75 w 14"/>
                  <a:gd name="T7" fmla="*/ 73 h 13"/>
                  <a:gd name="T8" fmla="*/ 63 w 14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0" y="2"/>
                    </a:moveTo>
                    <a:cubicBezTo>
                      <a:pt x="7" y="0"/>
                      <a:pt x="4" y="1"/>
                      <a:pt x="2" y="4"/>
                    </a:cubicBezTo>
                    <a:cubicBezTo>
                      <a:pt x="0" y="7"/>
                      <a:pt x="1" y="10"/>
                      <a:pt x="4" y="12"/>
                    </a:cubicBezTo>
                    <a:cubicBezTo>
                      <a:pt x="7" y="13"/>
                      <a:pt x="10" y="12"/>
                      <a:pt x="12" y="10"/>
                    </a:cubicBezTo>
                    <a:cubicBezTo>
                      <a:pt x="14" y="7"/>
                      <a:pt x="13" y="3"/>
                      <a:pt x="10" y="2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431"/>
              <p:cNvSpPr>
                <a:spLocks/>
              </p:cNvSpPr>
              <p:nvPr/>
            </p:nvSpPr>
            <p:spPr bwMode="auto">
              <a:xfrm>
                <a:off x="1979" y="2383"/>
                <a:ext cx="13" cy="13"/>
              </a:xfrm>
              <a:custGeom>
                <a:avLst/>
                <a:gdLst>
                  <a:gd name="T0" fmla="*/ 26 w 5"/>
                  <a:gd name="T1" fmla="*/ 8 h 5"/>
                  <a:gd name="T2" fmla="*/ 8 w 5"/>
                  <a:gd name="T3" fmla="*/ 13 h 5"/>
                  <a:gd name="T4" fmla="*/ 13 w 5"/>
                  <a:gd name="T5" fmla="*/ 26 h 5"/>
                  <a:gd name="T6" fmla="*/ 26 w 5"/>
                  <a:gd name="T7" fmla="*/ 26 h 5"/>
                  <a:gd name="T8" fmla="*/ 26 w 5"/>
                  <a:gd name="T9" fmla="*/ 8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3" y="0"/>
                      <a:pt x="2" y="1"/>
                      <a:pt x="1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" y="5"/>
                      <a:pt x="4" y="5"/>
                      <a:pt x="4" y="4"/>
                    </a:cubicBezTo>
                    <a:cubicBezTo>
                      <a:pt x="5" y="3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432"/>
              <p:cNvSpPr>
                <a:spLocks/>
              </p:cNvSpPr>
              <p:nvPr/>
            </p:nvSpPr>
            <p:spPr bwMode="auto">
              <a:xfrm>
                <a:off x="1922" y="2351"/>
                <a:ext cx="32" cy="34"/>
              </a:xfrm>
              <a:custGeom>
                <a:avLst/>
                <a:gdLst>
                  <a:gd name="T0" fmla="*/ 30 w 13"/>
                  <a:gd name="T1" fmla="*/ 8 h 13"/>
                  <a:gd name="T2" fmla="*/ 5 w 13"/>
                  <a:gd name="T3" fmla="*/ 55 h 13"/>
                  <a:gd name="T4" fmla="*/ 49 w 13"/>
                  <a:gd name="T5" fmla="*/ 81 h 13"/>
                  <a:gd name="T6" fmla="*/ 74 w 13"/>
                  <a:gd name="T7" fmla="*/ 34 h 13"/>
                  <a:gd name="T8" fmla="*/ 30 w 13"/>
                  <a:gd name="T9" fmla="*/ 8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5" y="1"/>
                    </a:moveTo>
                    <a:cubicBezTo>
                      <a:pt x="2" y="1"/>
                      <a:pt x="0" y="5"/>
                      <a:pt x="1" y="8"/>
                    </a:cubicBezTo>
                    <a:cubicBezTo>
                      <a:pt x="2" y="11"/>
                      <a:pt x="5" y="13"/>
                      <a:pt x="8" y="12"/>
                    </a:cubicBezTo>
                    <a:cubicBezTo>
                      <a:pt x="11" y="11"/>
                      <a:pt x="13" y="8"/>
                      <a:pt x="12" y="5"/>
                    </a:cubicBezTo>
                    <a:cubicBezTo>
                      <a:pt x="11" y="2"/>
                      <a:pt x="8" y="0"/>
                      <a:pt x="5" y="1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433"/>
              <p:cNvSpPr>
                <a:spLocks/>
              </p:cNvSpPr>
              <p:nvPr/>
            </p:nvSpPr>
            <p:spPr bwMode="auto">
              <a:xfrm>
                <a:off x="1929" y="2359"/>
                <a:ext cx="10" cy="10"/>
              </a:xfrm>
              <a:custGeom>
                <a:avLst/>
                <a:gdLst>
                  <a:gd name="T0" fmla="*/ 13 w 4"/>
                  <a:gd name="T1" fmla="*/ 0 h 4"/>
                  <a:gd name="T2" fmla="*/ 0 w 4"/>
                  <a:gd name="T3" fmla="*/ 20 h 4"/>
                  <a:gd name="T4" fmla="*/ 20 w 4"/>
                  <a:gd name="T5" fmla="*/ 25 h 4"/>
                  <a:gd name="T6" fmla="*/ 25 w 4"/>
                  <a:gd name="T7" fmla="*/ 13 h 4"/>
                  <a:gd name="T8" fmla="*/ 13 w 4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4"/>
                      <a:pt x="2" y="4"/>
                      <a:pt x="3" y="4"/>
                    </a:cubicBezTo>
                    <a:cubicBezTo>
                      <a:pt x="4" y="4"/>
                      <a:pt x="4" y="3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434"/>
              <p:cNvSpPr>
                <a:spLocks/>
              </p:cNvSpPr>
              <p:nvPr/>
            </p:nvSpPr>
            <p:spPr bwMode="auto">
              <a:xfrm>
                <a:off x="1874" y="2321"/>
                <a:ext cx="33" cy="35"/>
              </a:xfrm>
              <a:custGeom>
                <a:avLst/>
                <a:gdLst>
                  <a:gd name="T0" fmla="*/ 33 w 13"/>
                  <a:gd name="T1" fmla="*/ 8 h 13"/>
                  <a:gd name="T2" fmla="*/ 8 w 13"/>
                  <a:gd name="T3" fmla="*/ 59 h 13"/>
                  <a:gd name="T4" fmla="*/ 51 w 13"/>
                  <a:gd name="T5" fmla="*/ 86 h 13"/>
                  <a:gd name="T6" fmla="*/ 76 w 13"/>
                  <a:gd name="T7" fmla="*/ 35 h 13"/>
                  <a:gd name="T8" fmla="*/ 33 w 13"/>
                  <a:gd name="T9" fmla="*/ 8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5" y="1"/>
                    </a:moveTo>
                    <a:cubicBezTo>
                      <a:pt x="2" y="2"/>
                      <a:pt x="0" y="5"/>
                      <a:pt x="1" y="8"/>
                    </a:cubicBezTo>
                    <a:cubicBezTo>
                      <a:pt x="2" y="11"/>
                      <a:pt x="5" y="13"/>
                      <a:pt x="8" y="12"/>
                    </a:cubicBezTo>
                    <a:cubicBezTo>
                      <a:pt x="11" y="11"/>
                      <a:pt x="13" y="8"/>
                      <a:pt x="12" y="5"/>
                    </a:cubicBezTo>
                    <a:cubicBezTo>
                      <a:pt x="12" y="2"/>
                      <a:pt x="8" y="0"/>
                      <a:pt x="5" y="1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435"/>
              <p:cNvSpPr>
                <a:spLocks/>
              </p:cNvSpPr>
              <p:nvPr/>
            </p:nvSpPr>
            <p:spPr bwMode="auto">
              <a:xfrm>
                <a:off x="1882" y="2329"/>
                <a:ext cx="10" cy="11"/>
              </a:xfrm>
              <a:custGeom>
                <a:avLst/>
                <a:gdLst>
                  <a:gd name="T0" fmla="*/ 13 w 4"/>
                  <a:gd name="T1" fmla="*/ 0 h 4"/>
                  <a:gd name="T2" fmla="*/ 0 w 4"/>
                  <a:gd name="T3" fmla="*/ 22 h 4"/>
                  <a:gd name="T4" fmla="*/ 20 w 4"/>
                  <a:gd name="T5" fmla="*/ 30 h 4"/>
                  <a:gd name="T6" fmla="*/ 25 w 4"/>
                  <a:gd name="T7" fmla="*/ 17 h 4"/>
                  <a:gd name="T8" fmla="*/ 13 w 4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2" y="4"/>
                      <a:pt x="3" y="4"/>
                    </a:cubicBezTo>
                    <a:cubicBezTo>
                      <a:pt x="4" y="4"/>
                      <a:pt x="4" y="3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436"/>
              <p:cNvSpPr>
                <a:spLocks/>
              </p:cNvSpPr>
              <p:nvPr/>
            </p:nvSpPr>
            <p:spPr bwMode="auto">
              <a:xfrm>
                <a:off x="1827" y="2295"/>
                <a:ext cx="32" cy="34"/>
              </a:xfrm>
              <a:custGeom>
                <a:avLst/>
                <a:gdLst>
                  <a:gd name="T0" fmla="*/ 30 w 13"/>
                  <a:gd name="T1" fmla="*/ 8 h 13"/>
                  <a:gd name="T2" fmla="*/ 5 w 13"/>
                  <a:gd name="T3" fmla="*/ 55 h 13"/>
                  <a:gd name="T4" fmla="*/ 49 w 13"/>
                  <a:gd name="T5" fmla="*/ 81 h 13"/>
                  <a:gd name="T6" fmla="*/ 74 w 13"/>
                  <a:gd name="T7" fmla="*/ 34 h 13"/>
                  <a:gd name="T8" fmla="*/ 30 w 13"/>
                  <a:gd name="T9" fmla="*/ 8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5" y="1"/>
                    </a:moveTo>
                    <a:cubicBezTo>
                      <a:pt x="2" y="2"/>
                      <a:pt x="0" y="5"/>
                      <a:pt x="1" y="8"/>
                    </a:cubicBezTo>
                    <a:cubicBezTo>
                      <a:pt x="2" y="11"/>
                      <a:pt x="5" y="13"/>
                      <a:pt x="8" y="12"/>
                    </a:cubicBezTo>
                    <a:cubicBezTo>
                      <a:pt x="11" y="11"/>
                      <a:pt x="13" y="8"/>
                      <a:pt x="12" y="5"/>
                    </a:cubicBezTo>
                    <a:cubicBezTo>
                      <a:pt x="12" y="2"/>
                      <a:pt x="8" y="0"/>
                      <a:pt x="5" y="1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437"/>
              <p:cNvSpPr>
                <a:spLocks/>
              </p:cNvSpPr>
              <p:nvPr/>
            </p:nvSpPr>
            <p:spPr bwMode="auto">
              <a:xfrm>
                <a:off x="1834" y="2303"/>
                <a:ext cx="10" cy="10"/>
              </a:xfrm>
              <a:custGeom>
                <a:avLst/>
                <a:gdLst>
                  <a:gd name="T0" fmla="*/ 13 w 4"/>
                  <a:gd name="T1" fmla="*/ 0 h 4"/>
                  <a:gd name="T2" fmla="*/ 0 w 4"/>
                  <a:gd name="T3" fmla="*/ 20 h 4"/>
                  <a:gd name="T4" fmla="*/ 20 w 4"/>
                  <a:gd name="T5" fmla="*/ 25 h 4"/>
                  <a:gd name="T6" fmla="*/ 25 w 4"/>
                  <a:gd name="T7" fmla="*/ 13 h 4"/>
                  <a:gd name="T8" fmla="*/ 13 w 4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4" y="4"/>
                      <a:pt x="4" y="3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438"/>
              <p:cNvSpPr>
                <a:spLocks/>
              </p:cNvSpPr>
              <p:nvPr/>
            </p:nvSpPr>
            <p:spPr bwMode="auto">
              <a:xfrm>
                <a:off x="2172" y="2479"/>
                <a:ext cx="105" cy="117"/>
              </a:xfrm>
              <a:custGeom>
                <a:avLst/>
                <a:gdLst>
                  <a:gd name="T0" fmla="*/ 0 w 42"/>
                  <a:gd name="T1" fmla="*/ 247 h 44"/>
                  <a:gd name="T2" fmla="*/ 113 w 42"/>
                  <a:gd name="T3" fmla="*/ 269 h 44"/>
                  <a:gd name="T4" fmla="*/ 213 w 42"/>
                  <a:gd name="T5" fmla="*/ 72 h 44"/>
                  <a:gd name="T6" fmla="*/ 170 w 42"/>
                  <a:gd name="T7" fmla="*/ 0 h 44"/>
                  <a:gd name="T8" fmla="*/ 245 w 42"/>
                  <a:gd name="T9" fmla="*/ 106 h 44"/>
                  <a:gd name="T10" fmla="*/ 145 w 42"/>
                  <a:gd name="T11" fmla="*/ 298 h 44"/>
                  <a:gd name="T12" fmla="*/ 0 w 42"/>
                  <a:gd name="T13" fmla="*/ 247 h 4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2" h="44">
                    <a:moveTo>
                      <a:pt x="0" y="35"/>
                    </a:moveTo>
                    <a:cubicBezTo>
                      <a:pt x="9" y="40"/>
                      <a:pt x="12" y="39"/>
                      <a:pt x="18" y="38"/>
                    </a:cubicBezTo>
                    <a:cubicBezTo>
                      <a:pt x="33" y="34"/>
                      <a:pt x="37" y="22"/>
                      <a:pt x="34" y="10"/>
                    </a:cubicBezTo>
                    <a:cubicBezTo>
                      <a:pt x="33" y="6"/>
                      <a:pt x="30" y="3"/>
                      <a:pt x="27" y="0"/>
                    </a:cubicBezTo>
                    <a:cubicBezTo>
                      <a:pt x="33" y="3"/>
                      <a:pt x="37" y="8"/>
                      <a:pt x="39" y="15"/>
                    </a:cubicBezTo>
                    <a:cubicBezTo>
                      <a:pt x="42" y="27"/>
                      <a:pt x="35" y="39"/>
                      <a:pt x="23" y="42"/>
                    </a:cubicBezTo>
                    <a:cubicBezTo>
                      <a:pt x="15" y="44"/>
                      <a:pt x="6" y="41"/>
                      <a:pt x="0" y="35"/>
                    </a:cubicBezTo>
                    <a:close/>
                  </a:path>
                </a:pathLst>
              </a:custGeom>
              <a:solidFill>
                <a:srgbClr val="F8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439"/>
              <p:cNvSpPr>
                <a:spLocks/>
              </p:cNvSpPr>
              <p:nvPr/>
            </p:nvSpPr>
            <p:spPr bwMode="auto">
              <a:xfrm>
                <a:off x="1609" y="2623"/>
                <a:ext cx="115" cy="98"/>
              </a:xfrm>
              <a:custGeom>
                <a:avLst/>
                <a:gdLst>
                  <a:gd name="T0" fmla="*/ 0 w 46"/>
                  <a:gd name="T1" fmla="*/ 106 h 37"/>
                  <a:gd name="T2" fmla="*/ 88 w 46"/>
                  <a:gd name="T3" fmla="*/ 191 h 37"/>
                  <a:gd name="T4" fmla="*/ 263 w 46"/>
                  <a:gd name="T5" fmla="*/ 77 h 37"/>
                  <a:gd name="T6" fmla="*/ 263 w 46"/>
                  <a:gd name="T7" fmla="*/ 0 h 37"/>
                  <a:gd name="T8" fmla="*/ 275 w 46"/>
                  <a:gd name="T9" fmla="*/ 127 h 37"/>
                  <a:gd name="T10" fmla="*/ 100 w 46"/>
                  <a:gd name="T11" fmla="*/ 230 h 37"/>
                  <a:gd name="T12" fmla="*/ 0 w 46"/>
                  <a:gd name="T13" fmla="*/ 106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6" h="37">
                    <a:moveTo>
                      <a:pt x="0" y="15"/>
                    </a:moveTo>
                    <a:cubicBezTo>
                      <a:pt x="6" y="24"/>
                      <a:pt x="9" y="25"/>
                      <a:pt x="14" y="27"/>
                    </a:cubicBezTo>
                    <a:cubicBezTo>
                      <a:pt x="29" y="31"/>
                      <a:pt x="38" y="23"/>
                      <a:pt x="42" y="11"/>
                    </a:cubicBezTo>
                    <a:cubicBezTo>
                      <a:pt x="43" y="8"/>
                      <a:pt x="42" y="3"/>
                      <a:pt x="42" y="0"/>
                    </a:cubicBezTo>
                    <a:cubicBezTo>
                      <a:pt x="45" y="5"/>
                      <a:pt x="46" y="12"/>
                      <a:pt x="44" y="18"/>
                    </a:cubicBezTo>
                    <a:cubicBezTo>
                      <a:pt x="41" y="30"/>
                      <a:pt x="28" y="37"/>
                      <a:pt x="16" y="33"/>
                    </a:cubicBezTo>
                    <a:cubicBezTo>
                      <a:pt x="7" y="30"/>
                      <a:pt x="2" y="23"/>
                      <a:pt x="0" y="15"/>
                    </a:cubicBezTo>
                    <a:close/>
                  </a:path>
                </a:pathLst>
              </a:custGeom>
              <a:solidFill>
                <a:srgbClr val="F8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440"/>
              <p:cNvSpPr>
                <a:spLocks/>
              </p:cNvSpPr>
              <p:nvPr/>
            </p:nvSpPr>
            <p:spPr bwMode="auto">
              <a:xfrm>
                <a:off x="914" y="2623"/>
                <a:ext cx="115" cy="98"/>
              </a:xfrm>
              <a:custGeom>
                <a:avLst/>
                <a:gdLst>
                  <a:gd name="T0" fmla="*/ 288 w 46"/>
                  <a:gd name="T1" fmla="*/ 106 h 37"/>
                  <a:gd name="T2" fmla="*/ 200 w 46"/>
                  <a:gd name="T3" fmla="*/ 191 h 37"/>
                  <a:gd name="T4" fmla="*/ 25 w 46"/>
                  <a:gd name="T5" fmla="*/ 77 h 37"/>
                  <a:gd name="T6" fmla="*/ 25 w 46"/>
                  <a:gd name="T7" fmla="*/ 0 h 37"/>
                  <a:gd name="T8" fmla="*/ 13 w 46"/>
                  <a:gd name="T9" fmla="*/ 127 h 37"/>
                  <a:gd name="T10" fmla="*/ 188 w 46"/>
                  <a:gd name="T11" fmla="*/ 230 h 37"/>
                  <a:gd name="T12" fmla="*/ 288 w 46"/>
                  <a:gd name="T13" fmla="*/ 106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6" h="37">
                    <a:moveTo>
                      <a:pt x="46" y="15"/>
                    </a:moveTo>
                    <a:cubicBezTo>
                      <a:pt x="40" y="24"/>
                      <a:pt x="38" y="25"/>
                      <a:pt x="32" y="27"/>
                    </a:cubicBezTo>
                    <a:cubicBezTo>
                      <a:pt x="18" y="31"/>
                      <a:pt x="8" y="23"/>
                      <a:pt x="4" y="11"/>
                    </a:cubicBezTo>
                    <a:cubicBezTo>
                      <a:pt x="3" y="8"/>
                      <a:pt x="4" y="3"/>
                      <a:pt x="4" y="0"/>
                    </a:cubicBezTo>
                    <a:cubicBezTo>
                      <a:pt x="1" y="5"/>
                      <a:pt x="0" y="12"/>
                      <a:pt x="2" y="18"/>
                    </a:cubicBezTo>
                    <a:cubicBezTo>
                      <a:pt x="6" y="30"/>
                      <a:pt x="18" y="37"/>
                      <a:pt x="30" y="33"/>
                    </a:cubicBezTo>
                    <a:cubicBezTo>
                      <a:pt x="39" y="30"/>
                      <a:pt x="44" y="23"/>
                      <a:pt x="46" y="15"/>
                    </a:cubicBezTo>
                    <a:close/>
                  </a:path>
                </a:pathLst>
              </a:custGeom>
              <a:solidFill>
                <a:srgbClr val="F8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441"/>
              <p:cNvSpPr>
                <a:spLocks/>
              </p:cNvSpPr>
              <p:nvPr/>
            </p:nvSpPr>
            <p:spPr bwMode="auto">
              <a:xfrm>
                <a:off x="2142" y="2460"/>
                <a:ext cx="145" cy="152"/>
              </a:xfrm>
              <a:custGeom>
                <a:avLst/>
                <a:gdLst>
                  <a:gd name="T0" fmla="*/ 25 w 58"/>
                  <a:gd name="T1" fmla="*/ 248 h 57"/>
                  <a:gd name="T2" fmla="*/ 138 w 58"/>
                  <a:gd name="T3" fmla="*/ 21 h 57"/>
                  <a:gd name="T4" fmla="*/ 338 w 58"/>
                  <a:gd name="T5" fmla="*/ 157 h 57"/>
                  <a:gd name="T6" fmla="*/ 225 w 58"/>
                  <a:gd name="T7" fmla="*/ 384 h 57"/>
                  <a:gd name="T8" fmla="*/ 25 w 58"/>
                  <a:gd name="T9" fmla="*/ 248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" h="57">
                    <a:moveTo>
                      <a:pt x="4" y="35"/>
                    </a:moveTo>
                    <a:cubicBezTo>
                      <a:pt x="0" y="21"/>
                      <a:pt x="8" y="7"/>
                      <a:pt x="22" y="3"/>
                    </a:cubicBezTo>
                    <a:cubicBezTo>
                      <a:pt x="36" y="0"/>
                      <a:pt x="50" y="8"/>
                      <a:pt x="54" y="22"/>
                    </a:cubicBezTo>
                    <a:cubicBezTo>
                      <a:pt x="58" y="36"/>
                      <a:pt x="49" y="50"/>
                      <a:pt x="36" y="54"/>
                    </a:cubicBezTo>
                    <a:cubicBezTo>
                      <a:pt x="22" y="57"/>
                      <a:pt x="7" y="49"/>
                      <a:pt x="4" y="35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442"/>
              <p:cNvSpPr>
                <a:spLocks/>
              </p:cNvSpPr>
              <p:nvPr/>
            </p:nvSpPr>
            <p:spPr bwMode="auto">
              <a:xfrm>
                <a:off x="2104" y="2455"/>
                <a:ext cx="60" cy="64"/>
              </a:xfrm>
              <a:custGeom>
                <a:avLst/>
                <a:gdLst>
                  <a:gd name="T0" fmla="*/ 8 w 24"/>
                  <a:gd name="T1" fmla="*/ 107 h 24"/>
                  <a:gd name="T2" fmla="*/ 58 w 24"/>
                  <a:gd name="T3" fmla="*/ 8 h 24"/>
                  <a:gd name="T4" fmla="*/ 145 w 24"/>
                  <a:gd name="T5" fmla="*/ 64 h 24"/>
                  <a:gd name="T6" fmla="*/ 95 w 24"/>
                  <a:gd name="T7" fmla="*/ 163 h 24"/>
                  <a:gd name="T8" fmla="*/ 8 w 24"/>
                  <a:gd name="T9" fmla="*/ 107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1" y="15"/>
                    </a:moveTo>
                    <a:cubicBezTo>
                      <a:pt x="0" y="9"/>
                      <a:pt x="3" y="3"/>
                      <a:pt x="9" y="1"/>
                    </a:cubicBezTo>
                    <a:cubicBezTo>
                      <a:pt x="15" y="0"/>
                      <a:pt x="21" y="3"/>
                      <a:pt x="23" y="9"/>
                    </a:cubicBezTo>
                    <a:cubicBezTo>
                      <a:pt x="24" y="15"/>
                      <a:pt x="21" y="21"/>
                      <a:pt x="15" y="23"/>
                    </a:cubicBezTo>
                    <a:cubicBezTo>
                      <a:pt x="9" y="24"/>
                      <a:pt x="3" y="21"/>
                      <a:pt x="1" y="15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443"/>
              <p:cNvSpPr>
                <a:spLocks/>
              </p:cNvSpPr>
              <p:nvPr/>
            </p:nvSpPr>
            <p:spPr bwMode="auto">
              <a:xfrm>
                <a:off x="2057" y="2425"/>
                <a:ext cx="60" cy="64"/>
              </a:xfrm>
              <a:custGeom>
                <a:avLst/>
                <a:gdLst>
                  <a:gd name="T0" fmla="*/ 8 w 24"/>
                  <a:gd name="T1" fmla="*/ 107 h 24"/>
                  <a:gd name="T2" fmla="*/ 58 w 24"/>
                  <a:gd name="T3" fmla="*/ 8 h 24"/>
                  <a:gd name="T4" fmla="*/ 138 w 24"/>
                  <a:gd name="T5" fmla="*/ 64 h 24"/>
                  <a:gd name="T6" fmla="*/ 95 w 24"/>
                  <a:gd name="T7" fmla="*/ 163 h 24"/>
                  <a:gd name="T8" fmla="*/ 8 w 24"/>
                  <a:gd name="T9" fmla="*/ 107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1" y="15"/>
                    </a:moveTo>
                    <a:cubicBezTo>
                      <a:pt x="0" y="9"/>
                      <a:pt x="3" y="3"/>
                      <a:pt x="9" y="1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24" y="15"/>
                      <a:pt x="21" y="21"/>
                      <a:pt x="15" y="23"/>
                    </a:cubicBezTo>
                    <a:cubicBezTo>
                      <a:pt x="9" y="24"/>
                      <a:pt x="3" y="21"/>
                      <a:pt x="1" y="15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444"/>
              <p:cNvSpPr>
                <a:spLocks/>
              </p:cNvSpPr>
              <p:nvPr/>
            </p:nvSpPr>
            <p:spPr bwMode="auto">
              <a:xfrm>
                <a:off x="2007" y="2393"/>
                <a:ext cx="62" cy="67"/>
              </a:xfrm>
              <a:custGeom>
                <a:avLst/>
                <a:gdLst>
                  <a:gd name="T0" fmla="*/ 17 w 25"/>
                  <a:gd name="T1" fmla="*/ 51 h 25"/>
                  <a:gd name="T2" fmla="*/ 112 w 25"/>
                  <a:gd name="T3" fmla="*/ 21 h 25"/>
                  <a:gd name="T4" fmla="*/ 136 w 25"/>
                  <a:gd name="T5" fmla="*/ 129 h 25"/>
                  <a:gd name="T6" fmla="*/ 42 w 25"/>
                  <a:gd name="T7" fmla="*/ 158 h 25"/>
                  <a:gd name="T8" fmla="*/ 17 w 25"/>
                  <a:gd name="T9" fmla="*/ 5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3" y="7"/>
                    </a:moveTo>
                    <a:cubicBezTo>
                      <a:pt x="6" y="2"/>
                      <a:pt x="13" y="0"/>
                      <a:pt x="18" y="3"/>
                    </a:cubicBezTo>
                    <a:cubicBezTo>
                      <a:pt x="24" y="6"/>
                      <a:pt x="25" y="13"/>
                      <a:pt x="22" y="18"/>
                    </a:cubicBezTo>
                    <a:cubicBezTo>
                      <a:pt x="19" y="24"/>
                      <a:pt x="12" y="25"/>
                      <a:pt x="7" y="22"/>
                    </a:cubicBezTo>
                    <a:cubicBezTo>
                      <a:pt x="2" y="19"/>
                      <a:pt x="0" y="13"/>
                      <a:pt x="3" y="7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445"/>
              <p:cNvSpPr>
                <a:spLocks/>
              </p:cNvSpPr>
              <p:nvPr/>
            </p:nvSpPr>
            <p:spPr bwMode="auto">
              <a:xfrm>
                <a:off x="1959" y="2364"/>
                <a:ext cx="63" cy="67"/>
              </a:xfrm>
              <a:custGeom>
                <a:avLst/>
                <a:gdLst>
                  <a:gd name="T0" fmla="*/ 20 w 25"/>
                  <a:gd name="T1" fmla="*/ 51 h 25"/>
                  <a:gd name="T2" fmla="*/ 113 w 25"/>
                  <a:gd name="T3" fmla="*/ 21 h 25"/>
                  <a:gd name="T4" fmla="*/ 139 w 25"/>
                  <a:gd name="T5" fmla="*/ 129 h 25"/>
                  <a:gd name="T6" fmla="*/ 45 w 25"/>
                  <a:gd name="T7" fmla="*/ 158 h 25"/>
                  <a:gd name="T8" fmla="*/ 20 w 25"/>
                  <a:gd name="T9" fmla="*/ 5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3" y="7"/>
                    </a:moveTo>
                    <a:cubicBezTo>
                      <a:pt x="6" y="2"/>
                      <a:pt x="13" y="0"/>
                      <a:pt x="18" y="3"/>
                    </a:cubicBezTo>
                    <a:cubicBezTo>
                      <a:pt x="23" y="6"/>
                      <a:pt x="25" y="13"/>
                      <a:pt x="22" y="18"/>
                    </a:cubicBezTo>
                    <a:cubicBezTo>
                      <a:pt x="19" y="24"/>
                      <a:pt x="12" y="25"/>
                      <a:pt x="7" y="22"/>
                    </a:cubicBezTo>
                    <a:cubicBezTo>
                      <a:pt x="2" y="19"/>
                      <a:pt x="0" y="13"/>
                      <a:pt x="3" y="7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446"/>
              <p:cNvSpPr>
                <a:spLocks/>
              </p:cNvSpPr>
              <p:nvPr/>
            </p:nvSpPr>
            <p:spPr bwMode="auto">
              <a:xfrm>
                <a:off x="1914" y="2337"/>
                <a:ext cx="60" cy="64"/>
              </a:xfrm>
              <a:custGeom>
                <a:avLst/>
                <a:gdLst>
                  <a:gd name="T0" fmla="*/ 8 w 24"/>
                  <a:gd name="T1" fmla="*/ 107 h 24"/>
                  <a:gd name="T2" fmla="*/ 58 w 24"/>
                  <a:gd name="T3" fmla="*/ 8 h 24"/>
                  <a:gd name="T4" fmla="*/ 145 w 24"/>
                  <a:gd name="T5" fmla="*/ 64 h 24"/>
                  <a:gd name="T6" fmla="*/ 95 w 24"/>
                  <a:gd name="T7" fmla="*/ 163 h 24"/>
                  <a:gd name="T8" fmla="*/ 8 w 24"/>
                  <a:gd name="T9" fmla="*/ 107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1" y="15"/>
                    </a:moveTo>
                    <a:cubicBezTo>
                      <a:pt x="0" y="9"/>
                      <a:pt x="3" y="3"/>
                      <a:pt x="9" y="1"/>
                    </a:cubicBezTo>
                    <a:cubicBezTo>
                      <a:pt x="15" y="0"/>
                      <a:pt x="21" y="3"/>
                      <a:pt x="23" y="9"/>
                    </a:cubicBezTo>
                    <a:cubicBezTo>
                      <a:pt x="24" y="15"/>
                      <a:pt x="21" y="21"/>
                      <a:pt x="15" y="23"/>
                    </a:cubicBezTo>
                    <a:cubicBezTo>
                      <a:pt x="9" y="24"/>
                      <a:pt x="3" y="21"/>
                      <a:pt x="1" y="15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1447"/>
              <p:cNvSpPr>
                <a:spLocks/>
              </p:cNvSpPr>
              <p:nvPr/>
            </p:nvSpPr>
            <p:spPr bwMode="auto">
              <a:xfrm>
                <a:off x="1867" y="2308"/>
                <a:ext cx="60" cy="64"/>
              </a:xfrm>
              <a:custGeom>
                <a:avLst/>
                <a:gdLst>
                  <a:gd name="T0" fmla="*/ 8 w 24"/>
                  <a:gd name="T1" fmla="*/ 107 h 24"/>
                  <a:gd name="T2" fmla="*/ 58 w 24"/>
                  <a:gd name="T3" fmla="*/ 8 h 24"/>
                  <a:gd name="T4" fmla="*/ 145 w 24"/>
                  <a:gd name="T5" fmla="*/ 64 h 24"/>
                  <a:gd name="T6" fmla="*/ 95 w 24"/>
                  <a:gd name="T7" fmla="*/ 163 h 24"/>
                  <a:gd name="T8" fmla="*/ 8 w 24"/>
                  <a:gd name="T9" fmla="*/ 107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1" y="15"/>
                    </a:moveTo>
                    <a:cubicBezTo>
                      <a:pt x="0" y="9"/>
                      <a:pt x="3" y="3"/>
                      <a:pt x="9" y="1"/>
                    </a:cubicBezTo>
                    <a:cubicBezTo>
                      <a:pt x="15" y="0"/>
                      <a:pt x="21" y="3"/>
                      <a:pt x="23" y="9"/>
                    </a:cubicBezTo>
                    <a:cubicBezTo>
                      <a:pt x="24" y="15"/>
                      <a:pt x="21" y="21"/>
                      <a:pt x="15" y="23"/>
                    </a:cubicBezTo>
                    <a:cubicBezTo>
                      <a:pt x="9" y="24"/>
                      <a:pt x="3" y="21"/>
                      <a:pt x="1" y="15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1448"/>
              <p:cNvSpPr>
                <a:spLocks/>
              </p:cNvSpPr>
              <p:nvPr/>
            </p:nvSpPr>
            <p:spPr bwMode="auto">
              <a:xfrm>
                <a:off x="1819" y="2279"/>
                <a:ext cx="60" cy="64"/>
              </a:xfrm>
              <a:custGeom>
                <a:avLst/>
                <a:gdLst>
                  <a:gd name="T0" fmla="*/ 8 w 24"/>
                  <a:gd name="T1" fmla="*/ 107 h 24"/>
                  <a:gd name="T2" fmla="*/ 58 w 24"/>
                  <a:gd name="T3" fmla="*/ 8 h 24"/>
                  <a:gd name="T4" fmla="*/ 145 w 24"/>
                  <a:gd name="T5" fmla="*/ 64 h 24"/>
                  <a:gd name="T6" fmla="*/ 95 w 24"/>
                  <a:gd name="T7" fmla="*/ 163 h 24"/>
                  <a:gd name="T8" fmla="*/ 8 w 24"/>
                  <a:gd name="T9" fmla="*/ 107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1" y="15"/>
                    </a:moveTo>
                    <a:cubicBezTo>
                      <a:pt x="0" y="9"/>
                      <a:pt x="3" y="3"/>
                      <a:pt x="9" y="1"/>
                    </a:cubicBezTo>
                    <a:cubicBezTo>
                      <a:pt x="15" y="0"/>
                      <a:pt x="21" y="3"/>
                      <a:pt x="23" y="9"/>
                    </a:cubicBezTo>
                    <a:cubicBezTo>
                      <a:pt x="24" y="15"/>
                      <a:pt x="21" y="21"/>
                      <a:pt x="15" y="23"/>
                    </a:cubicBezTo>
                    <a:cubicBezTo>
                      <a:pt x="9" y="24"/>
                      <a:pt x="3" y="21"/>
                      <a:pt x="1" y="15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1449"/>
              <p:cNvSpPr>
                <a:spLocks/>
              </p:cNvSpPr>
              <p:nvPr/>
            </p:nvSpPr>
            <p:spPr bwMode="auto">
              <a:xfrm>
                <a:off x="1777" y="2252"/>
                <a:ext cx="55" cy="61"/>
              </a:xfrm>
              <a:custGeom>
                <a:avLst/>
                <a:gdLst>
                  <a:gd name="T0" fmla="*/ 125 w 22"/>
                  <a:gd name="T1" fmla="*/ 56 h 23"/>
                  <a:gd name="T2" fmla="*/ 63 w 22"/>
                  <a:gd name="T3" fmla="*/ 0 h 23"/>
                  <a:gd name="T4" fmla="*/ 63 w 22"/>
                  <a:gd name="T5" fmla="*/ 13 h 23"/>
                  <a:gd name="T6" fmla="*/ 0 w 22"/>
                  <a:gd name="T7" fmla="*/ 106 h 23"/>
                  <a:gd name="T8" fmla="*/ 83 w 22"/>
                  <a:gd name="T9" fmla="*/ 149 h 23"/>
                  <a:gd name="T10" fmla="*/ 125 w 22"/>
                  <a:gd name="T11" fmla="*/ 56 h 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2" h="23">
                    <a:moveTo>
                      <a:pt x="20" y="8"/>
                    </a:moveTo>
                    <a:cubicBezTo>
                      <a:pt x="19" y="3"/>
                      <a:pt x="15" y="0"/>
                      <a:pt x="10" y="0"/>
                    </a:cubicBezTo>
                    <a:cubicBezTo>
                      <a:pt x="10" y="1"/>
                      <a:pt x="10" y="1"/>
                      <a:pt x="10" y="2"/>
                    </a:cubicBezTo>
                    <a:cubicBezTo>
                      <a:pt x="9" y="8"/>
                      <a:pt x="5" y="13"/>
                      <a:pt x="0" y="15"/>
                    </a:cubicBezTo>
                    <a:cubicBezTo>
                      <a:pt x="2" y="20"/>
                      <a:pt x="7" y="23"/>
                      <a:pt x="13" y="21"/>
                    </a:cubicBezTo>
                    <a:cubicBezTo>
                      <a:pt x="19" y="20"/>
                      <a:pt x="22" y="14"/>
                      <a:pt x="20" y="8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1450"/>
              <p:cNvSpPr>
                <a:spLocks/>
              </p:cNvSpPr>
              <p:nvPr/>
            </p:nvSpPr>
            <p:spPr bwMode="auto">
              <a:xfrm>
                <a:off x="344" y="1343"/>
                <a:ext cx="148" cy="157"/>
              </a:xfrm>
              <a:custGeom>
                <a:avLst/>
                <a:gdLst>
                  <a:gd name="T0" fmla="*/ 45 w 59"/>
                  <a:gd name="T1" fmla="*/ 114 h 59"/>
                  <a:gd name="T2" fmla="*/ 271 w 59"/>
                  <a:gd name="T3" fmla="*/ 51 h 59"/>
                  <a:gd name="T4" fmla="*/ 326 w 59"/>
                  <a:gd name="T5" fmla="*/ 298 h 59"/>
                  <a:gd name="T6" fmla="*/ 108 w 59"/>
                  <a:gd name="T7" fmla="*/ 367 h 59"/>
                  <a:gd name="T8" fmla="*/ 45 w 59"/>
                  <a:gd name="T9" fmla="*/ 114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9" h="59">
                    <a:moveTo>
                      <a:pt x="7" y="16"/>
                    </a:moveTo>
                    <a:cubicBezTo>
                      <a:pt x="14" y="4"/>
                      <a:pt x="30" y="0"/>
                      <a:pt x="43" y="7"/>
                    </a:cubicBezTo>
                    <a:cubicBezTo>
                      <a:pt x="55" y="14"/>
                      <a:pt x="59" y="30"/>
                      <a:pt x="52" y="42"/>
                    </a:cubicBezTo>
                    <a:cubicBezTo>
                      <a:pt x="45" y="55"/>
                      <a:pt x="29" y="59"/>
                      <a:pt x="17" y="52"/>
                    </a:cubicBezTo>
                    <a:cubicBezTo>
                      <a:pt x="4" y="45"/>
                      <a:pt x="0" y="29"/>
                      <a:pt x="7" y="16"/>
                    </a:cubicBezTo>
                    <a:close/>
                  </a:path>
                </a:pathLst>
              </a:custGeom>
              <a:solidFill>
                <a:srgbClr val="FFD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1451"/>
              <p:cNvSpPr>
                <a:spLocks/>
              </p:cNvSpPr>
              <p:nvPr/>
            </p:nvSpPr>
            <p:spPr bwMode="auto">
              <a:xfrm>
                <a:off x="799" y="1641"/>
                <a:ext cx="60" cy="67"/>
              </a:xfrm>
              <a:custGeom>
                <a:avLst/>
                <a:gdLst>
                  <a:gd name="T0" fmla="*/ 150 w 24"/>
                  <a:gd name="T1" fmla="*/ 102 h 25"/>
                  <a:gd name="T2" fmla="*/ 113 w 24"/>
                  <a:gd name="T3" fmla="*/ 21 h 25"/>
                  <a:gd name="T4" fmla="*/ 20 w 24"/>
                  <a:gd name="T5" fmla="*/ 51 h 25"/>
                  <a:gd name="T6" fmla="*/ 45 w 24"/>
                  <a:gd name="T7" fmla="*/ 158 h 25"/>
                  <a:gd name="T8" fmla="*/ 120 w 24"/>
                  <a:gd name="T9" fmla="*/ 158 h 25"/>
                  <a:gd name="T10" fmla="*/ 150 w 24"/>
                  <a:gd name="T11" fmla="*/ 102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25">
                    <a:moveTo>
                      <a:pt x="24" y="14"/>
                    </a:moveTo>
                    <a:cubicBezTo>
                      <a:pt x="24" y="10"/>
                      <a:pt x="22" y="6"/>
                      <a:pt x="18" y="3"/>
                    </a:cubicBezTo>
                    <a:cubicBezTo>
                      <a:pt x="13" y="0"/>
                      <a:pt x="6" y="2"/>
                      <a:pt x="3" y="7"/>
                    </a:cubicBezTo>
                    <a:cubicBezTo>
                      <a:pt x="0" y="13"/>
                      <a:pt x="2" y="19"/>
                      <a:pt x="7" y="22"/>
                    </a:cubicBezTo>
                    <a:cubicBezTo>
                      <a:pt x="11" y="25"/>
                      <a:pt x="15" y="24"/>
                      <a:pt x="19" y="22"/>
                    </a:cubicBezTo>
                    <a:cubicBezTo>
                      <a:pt x="20" y="19"/>
                      <a:pt x="21" y="16"/>
                      <a:pt x="24" y="14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1452"/>
              <p:cNvSpPr>
                <a:spLocks/>
              </p:cNvSpPr>
              <p:nvPr/>
            </p:nvSpPr>
            <p:spPr bwMode="auto">
              <a:xfrm>
                <a:off x="752" y="1612"/>
                <a:ext cx="62" cy="67"/>
              </a:xfrm>
              <a:custGeom>
                <a:avLst/>
                <a:gdLst>
                  <a:gd name="T0" fmla="*/ 17 w 25"/>
                  <a:gd name="T1" fmla="*/ 51 h 25"/>
                  <a:gd name="T2" fmla="*/ 112 w 25"/>
                  <a:gd name="T3" fmla="*/ 21 h 25"/>
                  <a:gd name="T4" fmla="*/ 136 w 25"/>
                  <a:gd name="T5" fmla="*/ 129 h 25"/>
                  <a:gd name="T6" fmla="*/ 42 w 25"/>
                  <a:gd name="T7" fmla="*/ 158 h 25"/>
                  <a:gd name="T8" fmla="*/ 17 w 25"/>
                  <a:gd name="T9" fmla="*/ 5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3" y="7"/>
                    </a:moveTo>
                    <a:cubicBezTo>
                      <a:pt x="6" y="2"/>
                      <a:pt x="13" y="0"/>
                      <a:pt x="18" y="3"/>
                    </a:cubicBezTo>
                    <a:cubicBezTo>
                      <a:pt x="23" y="6"/>
                      <a:pt x="25" y="13"/>
                      <a:pt x="22" y="18"/>
                    </a:cubicBezTo>
                    <a:cubicBezTo>
                      <a:pt x="19" y="24"/>
                      <a:pt x="12" y="25"/>
                      <a:pt x="7" y="22"/>
                    </a:cubicBezTo>
                    <a:cubicBezTo>
                      <a:pt x="2" y="19"/>
                      <a:pt x="0" y="13"/>
                      <a:pt x="3" y="7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1453"/>
              <p:cNvSpPr>
                <a:spLocks/>
              </p:cNvSpPr>
              <p:nvPr/>
            </p:nvSpPr>
            <p:spPr bwMode="auto">
              <a:xfrm>
                <a:off x="704" y="1583"/>
                <a:ext cx="63" cy="66"/>
              </a:xfrm>
              <a:custGeom>
                <a:avLst/>
                <a:gdLst>
                  <a:gd name="T0" fmla="*/ 20 w 25"/>
                  <a:gd name="T1" fmla="*/ 48 h 25"/>
                  <a:gd name="T2" fmla="*/ 113 w 25"/>
                  <a:gd name="T3" fmla="*/ 21 h 25"/>
                  <a:gd name="T4" fmla="*/ 139 w 25"/>
                  <a:gd name="T5" fmla="*/ 127 h 25"/>
                  <a:gd name="T6" fmla="*/ 45 w 25"/>
                  <a:gd name="T7" fmla="*/ 153 h 25"/>
                  <a:gd name="T8" fmla="*/ 20 w 25"/>
                  <a:gd name="T9" fmla="*/ 48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3" y="7"/>
                    </a:moveTo>
                    <a:cubicBezTo>
                      <a:pt x="6" y="2"/>
                      <a:pt x="13" y="0"/>
                      <a:pt x="18" y="3"/>
                    </a:cubicBezTo>
                    <a:cubicBezTo>
                      <a:pt x="23" y="6"/>
                      <a:pt x="25" y="13"/>
                      <a:pt x="22" y="18"/>
                    </a:cubicBezTo>
                    <a:cubicBezTo>
                      <a:pt x="19" y="24"/>
                      <a:pt x="12" y="25"/>
                      <a:pt x="7" y="22"/>
                    </a:cubicBezTo>
                    <a:cubicBezTo>
                      <a:pt x="2" y="19"/>
                      <a:pt x="0" y="13"/>
                      <a:pt x="3" y="7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1454"/>
              <p:cNvSpPr>
                <a:spLocks/>
              </p:cNvSpPr>
              <p:nvPr/>
            </p:nvSpPr>
            <p:spPr bwMode="auto">
              <a:xfrm>
                <a:off x="657" y="1553"/>
                <a:ext cx="62" cy="67"/>
              </a:xfrm>
              <a:custGeom>
                <a:avLst/>
                <a:gdLst>
                  <a:gd name="T0" fmla="*/ 17 w 25"/>
                  <a:gd name="T1" fmla="*/ 51 h 25"/>
                  <a:gd name="T2" fmla="*/ 112 w 25"/>
                  <a:gd name="T3" fmla="*/ 21 h 25"/>
                  <a:gd name="T4" fmla="*/ 136 w 25"/>
                  <a:gd name="T5" fmla="*/ 129 h 25"/>
                  <a:gd name="T6" fmla="*/ 42 w 25"/>
                  <a:gd name="T7" fmla="*/ 158 h 25"/>
                  <a:gd name="T8" fmla="*/ 17 w 25"/>
                  <a:gd name="T9" fmla="*/ 5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3" y="7"/>
                    </a:moveTo>
                    <a:cubicBezTo>
                      <a:pt x="6" y="2"/>
                      <a:pt x="13" y="0"/>
                      <a:pt x="18" y="3"/>
                    </a:cubicBezTo>
                    <a:cubicBezTo>
                      <a:pt x="23" y="6"/>
                      <a:pt x="25" y="13"/>
                      <a:pt x="22" y="18"/>
                    </a:cubicBezTo>
                    <a:cubicBezTo>
                      <a:pt x="19" y="24"/>
                      <a:pt x="12" y="25"/>
                      <a:pt x="7" y="22"/>
                    </a:cubicBezTo>
                    <a:cubicBezTo>
                      <a:pt x="2" y="19"/>
                      <a:pt x="0" y="12"/>
                      <a:pt x="3" y="7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1455"/>
              <p:cNvSpPr>
                <a:spLocks/>
              </p:cNvSpPr>
              <p:nvPr/>
            </p:nvSpPr>
            <p:spPr bwMode="auto">
              <a:xfrm>
                <a:off x="609" y="1524"/>
                <a:ext cx="63" cy="67"/>
              </a:xfrm>
              <a:custGeom>
                <a:avLst/>
                <a:gdLst>
                  <a:gd name="T0" fmla="*/ 20 w 25"/>
                  <a:gd name="T1" fmla="*/ 51 h 25"/>
                  <a:gd name="T2" fmla="*/ 113 w 25"/>
                  <a:gd name="T3" fmla="*/ 21 h 25"/>
                  <a:gd name="T4" fmla="*/ 139 w 25"/>
                  <a:gd name="T5" fmla="*/ 129 h 25"/>
                  <a:gd name="T6" fmla="*/ 45 w 25"/>
                  <a:gd name="T7" fmla="*/ 158 h 25"/>
                  <a:gd name="T8" fmla="*/ 20 w 25"/>
                  <a:gd name="T9" fmla="*/ 5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3" y="7"/>
                    </a:moveTo>
                    <a:cubicBezTo>
                      <a:pt x="6" y="2"/>
                      <a:pt x="13" y="0"/>
                      <a:pt x="18" y="3"/>
                    </a:cubicBezTo>
                    <a:cubicBezTo>
                      <a:pt x="24" y="6"/>
                      <a:pt x="25" y="13"/>
                      <a:pt x="22" y="18"/>
                    </a:cubicBezTo>
                    <a:cubicBezTo>
                      <a:pt x="19" y="24"/>
                      <a:pt x="13" y="25"/>
                      <a:pt x="7" y="22"/>
                    </a:cubicBezTo>
                    <a:cubicBezTo>
                      <a:pt x="2" y="19"/>
                      <a:pt x="0" y="13"/>
                      <a:pt x="3" y="7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1456"/>
              <p:cNvSpPr>
                <a:spLocks/>
              </p:cNvSpPr>
              <p:nvPr/>
            </p:nvSpPr>
            <p:spPr bwMode="auto">
              <a:xfrm>
                <a:off x="562" y="1495"/>
                <a:ext cx="62" cy="66"/>
              </a:xfrm>
              <a:custGeom>
                <a:avLst/>
                <a:gdLst>
                  <a:gd name="T0" fmla="*/ 17 w 25"/>
                  <a:gd name="T1" fmla="*/ 48 h 25"/>
                  <a:gd name="T2" fmla="*/ 112 w 25"/>
                  <a:gd name="T3" fmla="*/ 21 h 25"/>
                  <a:gd name="T4" fmla="*/ 136 w 25"/>
                  <a:gd name="T5" fmla="*/ 127 h 25"/>
                  <a:gd name="T6" fmla="*/ 42 w 25"/>
                  <a:gd name="T7" fmla="*/ 153 h 25"/>
                  <a:gd name="T8" fmla="*/ 17 w 25"/>
                  <a:gd name="T9" fmla="*/ 48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3" y="7"/>
                    </a:moveTo>
                    <a:cubicBezTo>
                      <a:pt x="6" y="2"/>
                      <a:pt x="13" y="0"/>
                      <a:pt x="18" y="3"/>
                    </a:cubicBezTo>
                    <a:cubicBezTo>
                      <a:pt x="24" y="6"/>
                      <a:pt x="25" y="13"/>
                      <a:pt x="22" y="18"/>
                    </a:cubicBezTo>
                    <a:cubicBezTo>
                      <a:pt x="19" y="24"/>
                      <a:pt x="13" y="25"/>
                      <a:pt x="7" y="22"/>
                    </a:cubicBezTo>
                    <a:cubicBezTo>
                      <a:pt x="2" y="19"/>
                      <a:pt x="0" y="13"/>
                      <a:pt x="3" y="7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1457"/>
              <p:cNvSpPr>
                <a:spLocks/>
              </p:cNvSpPr>
              <p:nvPr/>
            </p:nvSpPr>
            <p:spPr bwMode="auto">
              <a:xfrm>
                <a:off x="514" y="1465"/>
                <a:ext cx="63" cy="67"/>
              </a:xfrm>
              <a:custGeom>
                <a:avLst/>
                <a:gdLst>
                  <a:gd name="T0" fmla="*/ 20 w 25"/>
                  <a:gd name="T1" fmla="*/ 51 h 25"/>
                  <a:gd name="T2" fmla="*/ 113 w 25"/>
                  <a:gd name="T3" fmla="*/ 21 h 25"/>
                  <a:gd name="T4" fmla="*/ 139 w 25"/>
                  <a:gd name="T5" fmla="*/ 129 h 25"/>
                  <a:gd name="T6" fmla="*/ 45 w 25"/>
                  <a:gd name="T7" fmla="*/ 158 h 25"/>
                  <a:gd name="T8" fmla="*/ 20 w 25"/>
                  <a:gd name="T9" fmla="*/ 5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3" y="7"/>
                    </a:moveTo>
                    <a:cubicBezTo>
                      <a:pt x="6" y="2"/>
                      <a:pt x="13" y="0"/>
                      <a:pt x="18" y="3"/>
                    </a:cubicBezTo>
                    <a:cubicBezTo>
                      <a:pt x="24" y="6"/>
                      <a:pt x="25" y="13"/>
                      <a:pt x="22" y="18"/>
                    </a:cubicBezTo>
                    <a:cubicBezTo>
                      <a:pt x="19" y="24"/>
                      <a:pt x="13" y="25"/>
                      <a:pt x="7" y="22"/>
                    </a:cubicBezTo>
                    <a:cubicBezTo>
                      <a:pt x="2" y="19"/>
                      <a:pt x="0" y="13"/>
                      <a:pt x="3" y="7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1458"/>
              <p:cNvSpPr>
                <a:spLocks/>
              </p:cNvSpPr>
              <p:nvPr/>
            </p:nvSpPr>
            <p:spPr bwMode="auto">
              <a:xfrm>
                <a:off x="467" y="1436"/>
                <a:ext cx="62" cy="67"/>
              </a:xfrm>
              <a:custGeom>
                <a:avLst/>
                <a:gdLst>
                  <a:gd name="T0" fmla="*/ 17 w 25"/>
                  <a:gd name="T1" fmla="*/ 51 h 25"/>
                  <a:gd name="T2" fmla="*/ 112 w 25"/>
                  <a:gd name="T3" fmla="*/ 21 h 25"/>
                  <a:gd name="T4" fmla="*/ 136 w 25"/>
                  <a:gd name="T5" fmla="*/ 129 h 25"/>
                  <a:gd name="T6" fmla="*/ 42 w 25"/>
                  <a:gd name="T7" fmla="*/ 158 h 25"/>
                  <a:gd name="T8" fmla="*/ 17 w 25"/>
                  <a:gd name="T9" fmla="*/ 5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3" y="7"/>
                    </a:moveTo>
                    <a:cubicBezTo>
                      <a:pt x="6" y="2"/>
                      <a:pt x="13" y="0"/>
                      <a:pt x="18" y="3"/>
                    </a:cubicBezTo>
                    <a:cubicBezTo>
                      <a:pt x="24" y="6"/>
                      <a:pt x="25" y="13"/>
                      <a:pt x="22" y="18"/>
                    </a:cubicBezTo>
                    <a:cubicBezTo>
                      <a:pt x="19" y="24"/>
                      <a:pt x="12" y="25"/>
                      <a:pt x="7" y="22"/>
                    </a:cubicBezTo>
                    <a:cubicBezTo>
                      <a:pt x="2" y="19"/>
                      <a:pt x="0" y="13"/>
                      <a:pt x="3" y="7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1459"/>
              <p:cNvSpPr>
                <a:spLocks/>
              </p:cNvSpPr>
              <p:nvPr/>
            </p:nvSpPr>
            <p:spPr bwMode="auto">
              <a:xfrm>
                <a:off x="377" y="1359"/>
                <a:ext cx="77" cy="85"/>
              </a:xfrm>
              <a:custGeom>
                <a:avLst/>
                <a:gdLst>
                  <a:gd name="T0" fmla="*/ 137 w 31"/>
                  <a:gd name="T1" fmla="*/ 29 h 32"/>
                  <a:gd name="T2" fmla="*/ 25 w 31"/>
                  <a:gd name="T3" fmla="*/ 64 h 32"/>
                  <a:gd name="T4" fmla="*/ 55 w 31"/>
                  <a:gd name="T5" fmla="*/ 197 h 32"/>
                  <a:gd name="T6" fmla="*/ 166 w 31"/>
                  <a:gd name="T7" fmla="*/ 162 h 32"/>
                  <a:gd name="T8" fmla="*/ 137 w 31"/>
                  <a:gd name="T9" fmla="*/ 29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32">
                    <a:moveTo>
                      <a:pt x="22" y="4"/>
                    </a:moveTo>
                    <a:cubicBezTo>
                      <a:pt x="16" y="0"/>
                      <a:pt x="7" y="2"/>
                      <a:pt x="4" y="9"/>
                    </a:cubicBezTo>
                    <a:cubicBezTo>
                      <a:pt x="0" y="16"/>
                      <a:pt x="2" y="24"/>
                      <a:pt x="9" y="28"/>
                    </a:cubicBezTo>
                    <a:cubicBezTo>
                      <a:pt x="15" y="32"/>
                      <a:pt x="23" y="29"/>
                      <a:pt x="27" y="23"/>
                    </a:cubicBezTo>
                    <a:cubicBezTo>
                      <a:pt x="31" y="16"/>
                      <a:pt x="29" y="8"/>
                      <a:pt x="22" y="4"/>
                    </a:cubicBezTo>
                    <a:close/>
                  </a:path>
                </a:pathLst>
              </a:custGeom>
              <a:solidFill>
                <a:srgbClr val="FFF1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1460"/>
              <p:cNvSpPr>
                <a:spLocks/>
              </p:cNvSpPr>
              <p:nvPr/>
            </p:nvSpPr>
            <p:spPr bwMode="auto">
              <a:xfrm>
                <a:off x="399" y="1375"/>
                <a:ext cx="28" cy="26"/>
              </a:xfrm>
              <a:custGeom>
                <a:avLst/>
                <a:gdLst>
                  <a:gd name="T0" fmla="*/ 51 w 11"/>
                  <a:gd name="T1" fmla="*/ 8 h 10"/>
                  <a:gd name="T2" fmla="*/ 13 w 11"/>
                  <a:gd name="T3" fmla="*/ 21 h 10"/>
                  <a:gd name="T4" fmla="*/ 20 w 11"/>
                  <a:gd name="T5" fmla="*/ 60 h 10"/>
                  <a:gd name="T6" fmla="*/ 64 w 11"/>
                  <a:gd name="T7" fmla="*/ 47 h 10"/>
                  <a:gd name="T8" fmla="*/ 51 w 11"/>
                  <a:gd name="T9" fmla="*/ 8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8" y="1"/>
                    </a:moveTo>
                    <a:cubicBezTo>
                      <a:pt x="6" y="0"/>
                      <a:pt x="3" y="1"/>
                      <a:pt x="2" y="3"/>
                    </a:cubicBezTo>
                    <a:cubicBezTo>
                      <a:pt x="0" y="5"/>
                      <a:pt x="1" y="8"/>
                      <a:pt x="3" y="9"/>
                    </a:cubicBezTo>
                    <a:cubicBezTo>
                      <a:pt x="6" y="10"/>
                      <a:pt x="8" y="10"/>
                      <a:pt x="10" y="7"/>
                    </a:cubicBezTo>
                    <a:cubicBezTo>
                      <a:pt x="11" y="5"/>
                      <a:pt x="10" y="2"/>
                      <a:pt x="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1461"/>
              <p:cNvSpPr>
                <a:spLocks/>
              </p:cNvSpPr>
              <p:nvPr/>
            </p:nvSpPr>
            <p:spPr bwMode="auto">
              <a:xfrm>
                <a:off x="812" y="1652"/>
                <a:ext cx="32" cy="35"/>
              </a:xfrm>
              <a:custGeom>
                <a:avLst/>
                <a:gdLst>
                  <a:gd name="T0" fmla="*/ 62 w 13"/>
                  <a:gd name="T1" fmla="*/ 13 h 13"/>
                  <a:gd name="T2" fmla="*/ 12 w 13"/>
                  <a:gd name="T3" fmla="*/ 30 h 13"/>
                  <a:gd name="T4" fmla="*/ 25 w 13"/>
                  <a:gd name="T5" fmla="*/ 86 h 13"/>
                  <a:gd name="T6" fmla="*/ 74 w 13"/>
                  <a:gd name="T7" fmla="*/ 65 h 13"/>
                  <a:gd name="T8" fmla="*/ 62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2"/>
                    </a:moveTo>
                    <a:cubicBezTo>
                      <a:pt x="7" y="0"/>
                      <a:pt x="3" y="1"/>
                      <a:pt x="2" y="4"/>
                    </a:cubicBezTo>
                    <a:cubicBezTo>
                      <a:pt x="0" y="6"/>
                      <a:pt x="1" y="10"/>
                      <a:pt x="4" y="12"/>
                    </a:cubicBezTo>
                    <a:cubicBezTo>
                      <a:pt x="7" y="13"/>
                      <a:pt x="10" y="12"/>
                      <a:pt x="12" y="9"/>
                    </a:cubicBezTo>
                    <a:cubicBezTo>
                      <a:pt x="13" y="7"/>
                      <a:pt x="12" y="3"/>
                      <a:pt x="10" y="2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1462"/>
              <p:cNvSpPr>
                <a:spLocks/>
              </p:cNvSpPr>
              <p:nvPr/>
            </p:nvSpPr>
            <p:spPr bwMode="auto">
              <a:xfrm>
                <a:off x="822" y="1657"/>
                <a:ext cx="12" cy="14"/>
              </a:xfrm>
              <a:custGeom>
                <a:avLst/>
                <a:gdLst>
                  <a:gd name="T0" fmla="*/ 17 w 5"/>
                  <a:gd name="T1" fmla="*/ 8 h 5"/>
                  <a:gd name="T2" fmla="*/ 5 w 5"/>
                  <a:gd name="T3" fmla="*/ 17 h 5"/>
                  <a:gd name="T4" fmla="*/ 5 w 5"/>
                  <a:gd name="T5" fmla="*/ 31 h 5"/>
                  <a:gd name="T6" fmla="*/ 24 w 5"/>
                  <a:gd name="T7" fmla="*/ 31 h 5"/>
                  <a:gd name="T8" fmla="*/ 17 w 5"/>
                  <a:gd name="T9" fmla="*/ 8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2" y="5"/>
                      <a:pt x="4" y="5"/>
                      <a:pt x="4" y="4"/>
                    </a:cubicBezTo>
                    <a:cubicBezTo>
                      <a:pt x="5" y="3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1463"/>
              <p:cNvSpPr>
                <a:spLocks/>
              </p:cNvSpPr>
              <p:nvPr/>
            </p:nvSpPr>
            <p:spPr bwMode="auto">
              <a:xfrm>
                <a:off x="764" y="1623"/>
                <a:ext cx="33" cy="34"/>
              </a:xfrm>
              <a:custGeom>
                <a:avLst/>
                <a:gdLst>
                  <a:gd name="T0" fmla="*/ 58 w 13"/>
                  <a:gd name="T1" fmla="*/ 13 h 13"/>
                  <a:gd name="T2" fmla="*/ 13 w 13"/>
                  <a:gd name="T3" fmla="*/ 26 h 13"/>
                  <a:gd name="T4" fmla="*/ 25 w 13"/>
                  <a:gd name="T5" fmla="*/ 81 h 13"/>
                  <a:gd name="T6" fmla="*/ 76 w 13"/>
                  <a:gd name="T7" fmla="*/ 68 h 13"/>
                  <a:gd name="T8" fmla="*/ 58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9" y="2"/>
                    </a:moveTo>
                    <a:cubicBezTo>
                      <a:pt x="7" y="0"/>
                      <a:pt x="3" y="1"/>
                      <a:pt x="2" y="4"/>
                    </a:cubicBezTo>
                    <a:cubicBezTo>
                      <a:pt x="0" y="7"/>
                      <a:pt x="1" y="10"/>
                      <a:pt x="4" y="12"/>
                    </a:cubicBezTo>
                    <a:cubicBezTo>
                      <a:pt x="6" y="13"/>
                      <a:pt x="10" y="12"/>
                      <a:pt x="12" y="10"/>
                    </a:cubicBezTo>
                    <a:cubicBezTo>
                      <a:pt x="13" y="7"/>
                      <a:pt x="12" y="3"/>
                      <a:pt x="9" y="2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1464"/>
              <p:cNvSpPr>
                <a:spLocks/>
              </p:cNvSpPr>
              <p:nvPr/>
            </p:nvSpPr>
            <p:spPr bwMode="auto">
              <a:xfrm>
                <a:off x="774" y="1631"/>
                <a:ext cx="10" cy="10"/>
              </a:xfrm>
              <a:custGeom>
                <a:avLst/>
                <a:gdLst>
                  <a:gd name="T0" fmla="*/ 20 w 4"/>
                  <a:gd name="T1" fmla="*/ 0 h 4"/>
                  <a:gd name="T2" fmla="*/ 8 w 4"/>
                  <a:gd name="T3" fmla="*/ 8 h 4"/>
                  <a:gd name="T4" fmla="*/ 8 w 4"/>
                  <a:gd name="T5" fmla="*/ 20 h 4"/>
                  <a:gd name="T6" fmla="*/ 25 w 4"/>
                  <a:gd name="T7" fmla="*/ 20 h 4"/>
                  <a:gd name="T8" fmla="*/ 20 w 4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4"/>
                      <a:pt x="3" y="4"/>
                      <a:pt x="4" y="3"/>
                    </a:cubicBezTo>
                    <a:cubicBezTo>
                      <a:pt x="4" y="2"/>
                      <a:pt x="4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1465"/>
              <p:cNvSpPr>
                <a:spLocks/>
              </p:cNvSpPr>
              <p:nvPr/>
            </p:nvSpPr>
            <p:spPr bwMode="auto">
              <a:xfrm>
                <a:off x="714" y="1596"/>
                <a:ext cx="35" cy="35"/>
              </a:xfrm>
              <a:custGeom>
                <a:avLst/>
                <a:gdLst>
                  <a:gd name="T0" fmla="*/ 63 w 14"/>
                  <a:gd name="T1" fmla="*/ 8 h 13"/>
                  <a:gd name="T2" fmla="*/ 13 w 14"/>
                  <a:gd name="T3" fmla="*/ 30 h 13"/>
                  <a:gd name="T4" fmla="*/ 25 w 14"/>
                  <a:gd name="T5" fmla="*/ 86 h 13"/>
                  <a:gd name="T6" fmla="*/ 75 w 14"/>
                  <a:gd name="T7" fmla="*/ 65 h 13"/>
                  <a:gd name="T8" fmla="*/ 63 w 14"/>
                  <a:gd name="T9" fmla="*/ 8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0" y="1"/>
                    </a:moveTo>
                    <a:cubicBezTo>
                      <a:pt x="7" y="0"/>
                      <a:pt x="4" y="1"/>
                      <a:pt x="2" y="4"/>
                    </a:cubicBezTo>
                    <a:cubicBezTo>
                      <a:pt x="0" y="6"/>
                      <a:pt x="1" y="10"/>
                      <a:pt x="4" y="12"/>
                    </a:cubicBezTo>
                    <a:cubicBezTo>
                      <a:pt x="7" y="13"/>
                      <a:pt x="10" y="12"/>
                      <a:pt x="12" y="9"/>
                    </a:cubicBezTo>
                    <a:cubicBezTo>
                      <a:pt x="14" y="7"/>
                      <a:pt x="13" y="3"/>
                      <a:pt x="10" y="1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1466"/>
              <p:cNvSpPr>
                <a:spLocks/>
              </p:cNvSpPr>
              <p:nvPr/>
            </p:nvSpPr>
            <p:spPr bwMode="auto">
              <a:xfrm>
                <a:off x="724" y="1601"/>
                <a:ext cx="13" cy="14"/>
              </a:xfrm>
              <a:custGeom>
                <a:avLst/>
                <a:gdLst>
                  <a:gd name="T0" fmla="*/ 26 w 5"/>
                  <a:gd name="T1" fmla="*/ 8 h 5"/>
                  <a:gd name="T2" fmla="*/ 8 w 5"/>
                  <a:gd name="T3" fmla="*/ 17 h 5"/>
                  <a:gd name="T4" fmla="*/ 13 w 5"/>
                  <a:gd name="T5" fmla="*/ 31 h 5"/>
                  <a:gd name="T6" fmla="*/ 26 w 5"/>
                  <a:gd name="T7" fmla="*/ 22 h 5"/>
                  <a:gd name="T8" fmla="*/ 26 w 5"/>
                  <a:gd name="T9" fmla="*/ 8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3" y="0"/>
                      <a:pt x="2" y="1"/>
                      <a:pt x="1" y="2"/>
                    </a:cubicBezTo>
                    <a:cubicBezTo>
                      <a:pt x="0" y="2"/>
                      <a:pt x="1" y="4"/>
                      <a:pt x="2" y="4"/>
                    </a:cubicBezTo>
                    <a:cubicBezTo>
                      <a:pt x="3" y="5"/>
                      <a:pt x="4" y="4"/>
                      <a:pt x="4" y="3"/>
                    </a:cubicBezTo>
                    <a:cubicBezTo>
                      <a:pt x="5" y="3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1467"/>
              <p:cNvSpPr>
                <a:spLocks/>
              </p:cNvSpPr>
              <p:nvPr/>
            </p:nvSpPr>
            <p:spPr bwMode="auto">
              <a:xfrm>
                <a:off x="667" y="1567"/>
                <a:ext cx="32" cy="34"/>
              </a:xfrm>
              <a:custGeom>
                <a:avLst/>
                <a:gdLst>
                  <a:gd name="T0" fmla="*/ 62 w 13"/>
                  <a:gd name="T1" fmla="*/ 13 h 13"/>
                  <a:gd name="T2" fmla="*/ 12 w 13"/>
                  <a:gd name="T3" fmla="*/ 26 h 13"/>
                  <a:gd name="T4" fmla="*/ 25 w 13"/>
                  <a:gd name="T5" fmla="*/ 81 h 13"/>
                  <a:gd name="T6" fmla="*/ 74 w 13"/>
                  <a:gd name="T7" fmla="*/ 68 h 13"/>
                  <a:gd name="T8" fmla="*/ 62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2"/>
                    </a:moveTo>
                    <a:cubicBezTo>
                      <a:pt x="7" y="0"/>
                      <a:pt x="3" y="1"/>
                      <a:pt x="2" y="4"/>
                    </a:cubicBezTo>
                    <a:cubicBezTo>
                      <a:pt x="0" y="7"/>
                      <a:pt x="1" y="10"/>
                      <a:pt x="4" y="12"/>
                    </a:cubicBezTo>
                    <a:cubicBezTo>
                      <a:pt x="7" y="13"/>
                      <a:pt x="10" y="12"/>
                      <a:pt x="12" y="10"/>
                    </a:cubicBezTo>
                    <a:cubicBezTo>
                      <a:pt x="13" y="7"/>
                      <a:pt x="13" y="3"/>
                      <a:pt x="10" y="2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1468"/>
              <p:cNvSpPr>
                <a:spLocks/>
              </p:cNvSpPr>
              <p:nvPr/>
            </p:nvSpPr>
            <p:spPr bwMode="auto">
              <a:xfrm>
                <a:off x="677" y="1572"/>
                <a:ext cx="12" cy="13"/>
              </a:xfrm>
              <a:custGeom>
                <a:avLst/>
                <a:gdLst>
                  <a:gd name="T0" fmla="*/ 24 w 5"/>
                  <a:gd name="T1" fmla="*/ 8 h 5"/>
                  <a:gd name="T2" fmla="*/ 5 w 5"/>
                  <a:gd name="T3" fmla="*/ 13 h 5"/>
                  <a:gd name="T4" fmla="*/ 12 w 5"/>
                  <a:gd name="T5" fmla="*/ 26 h 5"/>
                  <a:gd name="T6" fmla="*/ 24 w 5"/>
                  <a:gd name="T7" fmla="*/ 26 h 5"/>
                  <a:gd name="T8" fmla="*/ 24 w 5"/>
                  <a:gd name="T9" fmla="*/ 8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3" y="0"/>
                      <a:pt x="1" y="1"/>
                      <a:pt x="1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" y="5"/>
                      <a:pt x="4" y="5"/>
                      <a:pt x="4" y="4"/>
                    </a:cubicBezTo>
                    <a:cubicBezTo>
                      <a:pt x="5" y="3"/>
                      <a:pt x="4" y="2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1469"/>
              <p:cNvSpPr>
                <a:spLocks/>
              </p:cNvSpPr>
              <p:nvPr/>
            </p:nvSpPr>
            <p:spPr bwMode="auto">
              <a:xfrm>
                <a:off x="622" y="1535"/>
                <a:ext cx="32" cy="34"/>
              </a:xfrm>
              <a:custGeom>
                <a:avLst/>
                <a:gdLst>
                  <a:gd name="T0" fmla="*/ 62 w 13"/>
                  <a:gd name="T1" fmla="*/ 13 h 13"/>
                  <a:gd name="T2" fmla="*/ 12 w 13"/>
                  <a:gd name="T3" fmla="*/ 26 h 13"/>
                  <a:gd name="T4" fmla="*/ 25 w 13"/>
                  <a:gd name="T5" fmla="*/ 81 h 13"/>
                  <a:gd name="T6" fmla="*/ 74 w 13"/>
                  <a:gd name="T7" fmla="*/ 68 h 13"/>
                  <a:gd name="T8" fmla="*/ 62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2"/>
                    </a:moveTo>
                    <a:cubicBezTo>
                      <a:pt x="7" y="0"/>
                      <a:pt x="3" y="1"/>
                      <a:pt x="2" y="4"/>
                    </a:cubicBezTo>
                    <a:cubicBezTo>
                      <a:pt x="0" y="7"/>
                      <a:pt x="1" y="10"/>
                      <a:pt x="4" y="12"/>
                    </a:cubicBezTo>
                    <a:cubicBezTo>
                      <a:pt x="7" y="13"/>
                      <a:pt x="10" y="12"/>
                      <a:pt x="12" y="10"/>
                    </a:cubicBezTo>
                    <a:cubicBezTo>
                      <a:pt x="13" y="7"/>
                      <a:pt x="12" y="3"/>
                      <a:pt x="10" y="2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1470"/>
              <p:cNvSpPr>
                <a:spLocks/>
              </p:cNvSpPr>
              <p:nvPr/>
            </p:nvSpPr>
            <p:spPr bwMode="auto">
              <a:xfrm>
                <a:off x="632" y="1543"/>
                <a:ext cx="12" cy="10"/>
              </a:xfrm>
              <a:custGeom>
                <a:avLst/>
                <a:gdLst>
                  <a:gd name="T0" fmla="*/ 17 w 5"/>
                  <a:gd name="T1" fmla="*/ 0 h 4"/>
                  <a:gd name="T2" fmla="*/ 5 w 5"/>
                  <a:gd name="T3" fmla="*/ 8 h 4"/>
                  <a:gd name="T4" fmla="*/ 5 w 5"/>
                  <a:gd name="T5" fmla="*/ 20 h 4"/>
                  <a:gd name="T6" fmla="*/ 24 w 5"/>
                  <a:gd name="T7" fmla="*/ 20 h 4"/>
                  <a:gd name="T8" fmla="*/ 17 w 5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2" y="4"/>
                      <a:pt x="4" y="4"/>
                      <a:pt x="4" y="3"/>
                    </a:cubicBezTo>
                    <a:cubicBezTo>
                      <a:pt x="5" y="2"/>
                      <a:pt x="4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1471"/>
              <p:cNvSpPr>
                <a:spLocks/>
              </p:cNvSpPr>
              <p:nvPr/>
            </p:nvSpPr>
            <p:spPr bwMode="auto">
              <a:xfrm>
                <a:off x="574" y="1505"/>
                <a:ext cx="33" cy="38"/>
              </a:xfrm>
              <a:custGeom>
                <a:avLst/>
                <a:gdLst>
                  <a:gd name="T0" fmla="*/ 63 w 13"/>
                  <a:gd name="T1" fmla="*/ 14 h 14"/>
                  <a:gd name="T2" fmla="*/ 13 w 13"/>
                  <a:gd name="T3" fmla="*/ 30 h 14"/>
                  <a:gd name="T4" fmla="*/ 25 w 13"/>
                  <a:gd name="T5" fmla="*/ 90 h 14"/>
                  <a:gd name="T6" fmla="*/ 76 w 13"/>
                  <a:gd name="T7" fmla="*/ 73 h 14"/>
                  <a:gd name="T8" fmla="*/ 63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0" y="2"/>
                    </a:moveTo>
                    <a:cubicBezTo>
                      <a:pt x="7" y="0"/>
                      <a:pt x="3" y="1"/>
                      <a:pt x="2" y="4"/>
                    </a:cubicBezTo>
                    <a:cubicBezTo>
                      <a:pt x="0" y="7"/>
                      <a:pt x="1" y="10"/>
                      <a:pt x="4" y="12"/>
                    </a:cubicBezTo>
                    <a:cubicBezTo>
                      <a:pt x="6" y="14"/>
                      <a:pt x="10" y="13"/>
                      <a:pt x="12" y="10"/>
                    </a:cubicBezTo>
                    <a:cubicBezTo>
                      <a:pt x="13" y="7"/>
                      <a:pt x="12" y="4"/>
                      <a:pt x="10" y="2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1472"/>
              <p:cNvSpPr>
                <a:spLocks/>
              </p:cNvSpPr>
              <p:nvPr/>
            </p:nvSpPr>
            <p:spPr bwMode="auto">
              <a:xfrm>
                <a:off x="584" y="1513"/>
                <a:ext cx="13" cy="11"/>
              </a:xfrm>
              <a:custGeom>
                <a:avLst/>
                <a:gdLst>
                  <a:gd name="T0" fmla="*/ 21 w 5"/>
                  <a:gd name="T1" fmla="*/ 0 h 4"/>
                  <a:gd name="T2" fmla="*/ 8 w 5"/>
                  <a:gd name="T3" fmla="*/ 8 h 4"/>
                  <a:gd name="T4" fmla="*/ 8 w 5"/>
                  <a:gd name="T5" fmla="*/ 30 h 4"/>
                  <a:gd name="T6" fmla="*/ 26 w 5"/>
                  <a:gd name="T7" fmla="*/ 22 h 4"/>
                  <a:gd name="T8" fmla="*/ 21 w 5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2" y="4"/>
                      <a:pt x="3" y="4"/>
                      <a:pt x="4" y="3"/>
                    </a:cubicBezTo>
                    <a:cubicBezTo>
                      <a:pt x="5" y="2"/>
                      <a:pt x="4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1473"/>
              <p:cNvSpPr>
                <a:spLocks/>
              </p:cNvSpPr>
              <p:nvPr/>
            </p:nvSpPr>
            <p:spPr bwMode="auto">
              <a:xfrm>
                <a:off x="524" y="1479"/>
                <a:ext cx="35" cy="34"/>
              </a:xfrm>
              <a:custGeom>
                <a:avLst/>
                <a:gdLst>
                  <a:gd name="T0" fmla="*/ 63 w 14"/>
                  <a:gd name="T1" fmla="*/ 13 h 13"/>
                  <a:gd name="T2" fmla="*/ 13 w 14"/>
                  <a:gd name="T3" fmla="*/ 26 h 13"/>
                  <a:gd name="T4" fmla="*/ 25 w 14"/>
                  <a:gd name="T5" fmla="*/ 81 h 13"/>
                  <a:gd name="T6" fmla="*/ 75 w 14"/>
                  <a:gd name="T7" fmla="*/ 68 h 13"/>
                  <a:gd name="T8" fmla="*/ 63 w 14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0" y="2"/>
                    </a:moveTo>
                    <a:cubicBezTo>
                      <a:pt x="7" y="0"/>
                      <a:pt x="4" y="1"/>
                      <a:pt x="2" y="4"/>
                    </a:cubicBezTo>
                    <a:cubicBezTo>
                      <a:pt x="0" y="7"/>
                      <a:pt x="1" y="10"/>
                      <a:pt x="4" y="12"/>
                    </a:cubicBezTo>
                    <a:cubicBezTo>
                      <a:pt x="7" y="13"/>
                      <a:pt x="10" y="12"/>
                      <a:pt x="12" y="10"/>
                    </a:cubicBezTo>
                    <a:cubicBezTo>
                      <a:pt x="14" y="7"/>
                      <a:pt x="13" y="3"/>
                      <a:pt x="10" y="2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1474"/>
              <p:cNvSpPr>
                <a:spLocks/>
              </p:cNvSpPr>
              <p:nvPr/>
            </p:nvSpPr>
            <p:spPr bwMode="auto">
              <a:xfrm>
                <a:off x="537" y="1484"/>
                <a:ext cx="10" cy="13"/>
              </a:xfrm>
              <a:custGeom>
                <a:avLst/>
                <a:gdLst>
                  <a:gd name="T0" fmla="*/ 20 w 4"/>
                  <a:gd name="T1" fmla="*/ 8 h 5"/>
                  <a:gd name="T2" fmla="*/ 0 w 4"/>
                  <a:gd name="T3" fmla="*/ 13 h 5"/>
                  <a:gd name="T4" fmla="*/ 8 w 4"/>
                  <a:gd name="T5" fmla="*/ 26 h 5"/>
                  <a:gd name="T6" fmla="*/ 20 w 4"/>
                  <a:gd name="T7" fmla="*/ 26 h 5"/>
                  <a:gd name="T8" fmla="*/ 20 w 4"/>
                  <a:gd name="T9" fmla="*/ 8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3" y="1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4" y="3"/>
                      <a:pt x="4" y="2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1475"/>
              <p:cNvSpPr>
                <a:spLocks/>
              </p:cNvSpPr>
              <p:nvPr/>
            </p:nvSpPr>
            <p:spPr bwMode="auto">
              <a:xfrm>
                <a:off x="477" y="1449"/>
                <a:ext cx="35" cy="35"/>
              </a:xfrm>
              <a:custGeom>
                <a:avLst/>
                <a:gdLst>
                  <a:gd name="T0" fmla="*/ 63 w 14"/>
                  <a:gd name="T1" fmla="*/ 13 h 13"/>
                  <a:gd name="T2" fmla="*/ 13 w 14"/>
                  <a:gd name="T3" fmla="*/ 30 h 13"/>
                  <a:gd name="T4" fmla="*/ 25 w 14"/>
                  <a:gd name="T5" fmla="*/ 86 h 13"/>
                  <a:gd name="T6" fmla="*/ 75 w 14"/>
                  <a:gd name="T7" fmla="*/ 73 h 13"/>
                  <a:gd name="T8" fmla="*/ 63 w 14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0" y="2"/>
                    </a:moveTo>
                    <a:cubicBezTo>
                      <a:pt x="7" y="0"/>
                      <a:pt x="4" y="1"/>
                      <a:pt x="2" y="4"/>
                    </a:cubicBezTo>
                    <a:cubicBezTo>
                      <a:pt x="0" y="7"/>
                      <a:pt x="1" y="10"/>
                      <a:pt x="4" y="12"/>
                    </a:cubicBezTo>
                    <a:cubicBezTo>
                      <a:pt x="7" y="13"/>
                      <a:pt x="10" y="13"/>
                      <a:pt x="12" y="10"/>
                    </a:cubicBezTo>
                    <a:cubicBezTo>
                      <a:pt x="14" y="7"/>
                      <a:pt x="13" y="3"/>
                      <a:pt x="10" y="2"/>
                    </a:cubicBezTo>
                    <a:close/>
                  </a:path>
                </a:pathLst>
              </a:cu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1476"/>
              <p:cNvSpPr>
                <a:spLocks/>
              </p:cNvSpPr>
              <p:nvPr/>
            </p:nvSpPr>
            <p:spPr bwMode="auto">
              <a:xfrm>
                <a:off x="487" y="1457"/>
                <a:ext cx="12" cy="11"/>
              </a:xfrm>
              <a:custGeom>
                <a:avLst/>
                <a:gdLst>
                  <a:gd name="T0" fmla="*/ 24 w 5"/>
                  <a:gd name="T1" fmla="*/ 0 h 4"/>
                  <a:gd name="T2" fmla="*/ 5 w 5"/>
                  <a:gd name="T3" fmla="*/ 8 h 4"/>
                  <a:gd name="T4" fmla="*/ 12 w 5"/>
                  <a:gd name="T5" fmla="*/ 30 h 4"/>
                  <a:gd name="T6" fmla="*/ 24 w 5"/>
                  <a:gd name="T7" fmla="*/ 22 h 4"/>
                  <a:gd name="T8" fmla="*/ 24 w 5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0" y="2"/>
                      <a:pt x="1" y="3"/>
                      <a:pt x="2" y="4"/>
                    </a:cubicBezTo>
                    <a:cubicBezTo>
                      <a:pt x="3" y="4"/>
                      <a:pt x="4" y="4"/>
                      <a:pt x="4" y="3"/>
                    </a:cubicBezTo>
                    <a:cubicBezTo>
                      <a:pt x="5" y="2"/>
                      <a:pt x="5" y="1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1477"/>
              <p:cNvSpPr>
                <a:spLocks/>
              </p:cNvSpPr>
              <p:nvPr/>
            </p:nvSpPr>
            <p:spPr bwMode="auto">
              <a:xfrm>
                <a:off x="862" y="1703"/>
                <a:ext cx="10" cy="10"/>
              </a:xfrm>
              <a:custGeom>
                <a:avLst/>
                <a:gdLst>
                  <a:gd name="T0" fmla="*/ 0 w 4"/>
                  <a:gd name="T1" fmla="*/ 8 h 4"/>
                  <a:gd name="T2" fmla="*/ 8 w 4"/>
                  <a:gd name="T3" fmla="*/ 25 h 4"/>
                  <a:gd name="T4" fmla="*/ 25 w 4"/>
                  <a:gd name="T5" fmla="*/ 20 h 4"/>
                  <a:gd name="T6" fmla="*/ 20 w 4"/>
                  <a:gd name="T7" fmla="*/ 0 h 4"/>
                  <a:gd name="T8" fmla="*/ 0 w 4"/>
                  <a:gd name="T9" fmla="*/ 8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cubicBezTo>
                      <a:pt x="0" y="2"/>
                      <a:pt x="0" y="3"/>
                      <a:pt x="1" y="4"/>
                    </a:cubicBezTo>
                    <a:cubicBezTo>
                      <a:pt x="2" y="4"/>
                      <a:pt x="3" y="4"/>
                      <a:pt x="4" y="3"/>
                    </a:cubicBezTo>
                    <a:cubicBezTo>
                      <a:pt x="4" y="2"/>
                      <a:pt x="4" y="1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1478"/>
              <p:cNvSpPr>
                <a:spLocks/>
              </p:cNvSpPr>
              <p:nvPr/>
            </p:nvSpPr>
            <p:spPr bwMode="auto">
              <a:xfrm>
                <a:off x="364" y="1401"/>
                <a:ext cx="115" cy="88"/>
              </a:xfrm>
              <a:custGeom>
                <a:avLst/>
                <a:gdLst>
                  <a:gd name="T0" fmla="*/ 0 w 46"/>
                  <a:gd name="T1" fmla="*/ 35 h 33"/>
                  <a:gd name="T2" fmla="*/ 70 w 46"/>
                  <a:gd name="T3" fmla="*/ 141 h 33"/>
                  <a:gd name="T4" fmla="*/ 263 w 46"/>
                  <a:gd name="T5" fmla="*/ 77 h 33"/>
                  <a:gd name="T6" fmla="*/ 275 w 46"/>
                  <a:gd name="T7" fmla="*/ 0 h 33"/>
                  <a:gd name="T8" fmla="*/ 263 w 46"/>
                  <a:gd name="T9" fmla="*/ 128 h 33"/>
                  <a:gd name="T10" fmla="*/ 75 w 46"/>
                  <a:gd name="T11" fmla="*/ 184 h 33"/>
                  <a:gd name="T12" fmla="*/ 0 w 46"/>
                  <a:gd name="T13" fmla="*/ 35 h 3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6" h="33">
                    <a:moveTo>
                      <a:pt x="0" y="5"/>
                    </a:moveTo>
                    <a:cubicBezTo>
                      <a:pt x="4" y="15"/>
                      <a:pt x="6" y="17"/>
                      <a:pt x="11" y="20"/>
                    </a:cubicBezTo>
                    <a:cubicBezTo>
                      <a:pt x="24" y="27"/>
                      <a:pt x="36" y="22"/>
                      <a:pt x="42" y="11"/>
                    </a:cubicBezTo>
                    <a:cubicBezTo>
                      <a:pt x="44" y="8"/>
                      <a:pt x="44" y="3"/>
                      <a:pt x="44" y="0"/>
                    </a:cubicBezTo>
                    <a:cubicBezTo>
                      <a:pt x="46" y="6"/>
                      <a:pt x="46" y="12"/>
                      <a:pt x="42" y="18"/>
                    </a:cubicBezTo>
                    <a:cubicBezTo>
                      <a:pt x="36" y="29"/>
                      <a:pt x="22" y="33"/>
                      <a:pt x="12" y="26"/>
                    </a:cubicBezTo>
                    <a:cubicBezTo>
                      <a:pt x="4" y="22"/>
                      <a:pt x="0" y="14"/>
                      <a:pt x="0" y="5"/>
                    </a:cubicBezTo>
                    <a:close/>
                  </a:path>
                </a:pathLst>
              </a:custGeom>
              <a:solidFill>
                <a:srgbClr val="F8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1479"/>
              <p:cNvSpPr>
                <a:spLocks/>
              </p:cNvSpPr>
              <p:nvPr/>
            </p:nvSpPr>
            <p:spPr bwMode="auto">
              <a:xfrm>
                <a:off x="344" y="1343"/>
                <a:ext cx="148" cy="157"/>
              </a:xfrm>
              <a:custGeom>
                <a:avLst/>
                <a:gdLst>
                  <a:gd name="T0" fmla="*/ 45 w 59"/>
                  <a:gd name="T1" fmla="*/ 114 h 59"/>
                  <a:gd name="T2" fmla="*/ 271 w 59"/>
                  <a:gd name="T3" fmla="*/ 51 h 59"/>
                  <a:gd name="T4" fmla="*/ 326 w 59"/>
                  <a:gd name="T5" fmla="*/ 298 h 59"/>
                  <a:gd name="T6" fmla="*/ 108 w 59"/>
                  <a:gd name="T7" fmla="*/ 367 h 59"/>
                  <a:gd name="T8" fmla="*/ 45 w 59"/>
                  <a:gd name="T9" fmla="*/ 114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9" h="59">
                    <a:moveTo>
                      <a:pt x="7" y="16"/>
                    </a:moveTo>
                    <a:cubicBezTo>
                      <a:pt x="14" y="4"/>
                      <a:pt x="30" y="0"/>
                      <a:pt x="43" y="7"/>
                    </a:cubicBezTo>
                    <a:cubicBezTo>
                      <a:pt x="55" y="14"/>
                      <a:pt x="59" y="30"/>
                      <a:pt x="52" y="42"/>
                    </a:cubicBezTo>
                    <a:cubicBezTo>
                      <a:pt x="45" y="55"/>
                      <a:pt x="29" y="59"/>
                      <a:pt x="17" y="52"/>
                    </a:cubicBezTo>
                    <a:cubicBezTo>
                      <a:pt x="4" y="45"/>
                      <a:pt x="0" y="29"/>
                      <a:pt x="7" y="16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1480"/>
              <p:cNvSpPr>
                <a:spLocks/>
              </p:cNvSpPr>
              <p:nvPr/>
            </p:nvSpPr>
            <p:spPr bwMode="auto">
              <a:xfrm>
                <a:off x="799" y="1641"/>
                <a:ext cx="60" cy="67"/>
              </a:xfrm>
              <a:custGeom>
                <a:avLst/>
                <a:gdLst>
                  <a:gd name="T0" fmla="*/ 150 w 24"/>
                  <a:gd name="T1" fmla="*/ 102 h 25"/>
                  <a:gd name="T2" fmla="*/ 113 w 24"/>
                  <a:gd name="T3" fmla="*/ 21 h 25"/>
                  <a:gd name="T4" fmla="*/ 20 w 24"/>
                  <a:gd name="T5" fmla="*/ 51 h 25"/>
                  <a:gd name="T6" fmla="*/ 45 w 24"/>
                  <a:gd name="T7" fmla="*/ 158 h 25"/>
                  <a:gd name="T8" fmla="*/ 120 w 24"/>
                  <a:gd name="T9" fmla="*/ 158 h 25"/>
                  <a:gd name="T10" fmla="*/ 150 w 24"/>
                  <a:gd name="T11" fmla="*/ 102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25">
                    <a:moveTo>
                      <a:pt x="24" y="14"/>
                    </a:moveTo>
                    <a:cubicBezTo>
                      <a:pt x="24" y="10"/>
                      <a:pt x="22" y="6"/>
                      <a:pt x="18" y="3"/>
                    </a:cubicBezTo>
                    <a:cubicBezTo>
                      <a:pt x="13" y="0"/>
                      <a:pt x="6" y="2"/>
                      <a:pt x="3" y="7"/>
                    </a:cubicBezTo>
                    <a:cubicBezTo>
                      <a:pt x="0" y="13"/>
                      <a:pt x="2" y="19"/>
                      <a:pt x="7" y="22"/>
                    </a:cubicBezTo>
                    <a:cubicBezTo>
                      <a:pt x="11" y="25"/>
                      <a:pt x="15" y="24"/>
                      <a:pt x="19" y="22"/>
                    </a:cubicBezTo>
                    <a:cubicBezTo>
                      <a:pt x="20" y="19"/>
                      <a:pt x="21" y="16"/>
                      <a:pt x="24" y="14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1481"/>
              <p:cNvSpPr>
                <a:spLocks/>
              </p:cNvSpPr>
              <p:nvPr/>
            </p:nvSpPr>
            <p:spPr bwMode="auto">
              <a:xfrm>
                <a:off x="752" y="1612"/>
                <a:ext cx="62" cy="67"/>
              </a:xfrm>
              <a:custGeom>
                <a:avLst/>
                <a:gdLst>
                  <a:gd name="T0" fmla="*/ 112 w 25"/>
                  <a:gd name="T1" fmla="*/ 21 h 25"/>
                  <a:gd name="T2" fmla="*/ 136 w 25"/>
                  <a:gd name="T3" fmla="*/ 129 h 25"/>
                  <a:gd name="T4" fmla="*/ 42 w 25"/>
                  <a:gd name="T5" fmla="*/ 158 h 25"/>
                  <a:gd name="T6" fmla="*/ 17 w 25"/>
                  <a:gd name="T7" fmla="*/ 51 h 25"/>
                  <a:gd name="T8" fmla="*/ 112 w 25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18" y="3"/>
                    </a:moveTo>
                    <a:cubicBezTo>
                      <a:pt x="23" y="6"/>
                      <a:pt x="25" y="13"/>
                      <a:pt x="22" y="18"/>
                    </a:cubicBezTo>
                    <a:cubicBezTo>
                      <a:pt x="19" y="24"/>
                      <a:pt x="12" y="25"/>
                      <a:pt x="7" y="22"/>
                    </a:cubicBezTo>
                    <a:cubicBezTo>
                      <a:pt x="2" y="19"/>
                      <a:pt x="0" y="13"/>
                      <a:pt x="3" y="7"/>
                    </a:cubicBezTo>
                    <a:cubicBezTo>
                      <a:pt x="6" y="2"/>
                      <a:pt x="13" y="0"/>
                      <a:pt x="18" y="3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1482"/>
              <p:cNvSpPr>
                <a:spLocks/>
              </p:cNvSpPr>
              <p:nvPr/>
            </p:nvSpPr>
            <p:spPr bwMode="auto">
              <a:xfrm>
                <a:off x="704" y="1583"/>
                <a:ext cx="63" cy="66"/>
              </a:xfrm>
              <a:custGeom>
                <a:avLst/>
                <a:gdLst>
                  <a:gd name="T0" fmla="*/ 20 w 25"/>
                  <a:gd name="T1" fmla="*/ 48 h 25"/>
                  <a:gd name="T2" fmla="*/ 113 w 25"/>
                  <a:gd name="T3" fmla="*/ 21 h 25"/>
                  <a:gd name="T4" fmla="*/ 139 w 25"/>
                  <a:gd name="T5" fmla="*/ 127 h 25"/>
                  <a:gd name="T6" fmla="*/ 45 w 25"/>
                  <a:gd name="T7" fmla="*/ 153 h 25"/>
                  <a:gd name="T8" fmla="*/ 20 w 25"/>
                  <a:gd name="T9" fmla="*/ 48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3" y="7"/>
                    </a:moveTo>
                    <a:cubicBezTo>
                      <a:pt x="6" y="2"/>
                      <a:pt x="13" y="0"/>
                      <a:pt x="18" y="3"/>
                    </a:cubicBezTo>
                    <a:cubicBezTo>
                      <a:pt x="23" y="6"/>
                      <a:pt x="25" y="13"/>
                      <a:pt x="22" y="18"/>
                    </a:cubicBezTo>
                    <a:cubicBezTo>
                      <a:pt x="19" y="24"/>
                      <a:pt x="12" y="25"/>
                      <a:pt x="7" y="22"/>
                    </a:cubicBezTo>
                    <a:cubicBezTo>
                      <a:pt x="2" y="19"/>
                      <a:pt x="0" y="13"/>
                      <a:pt x="3" y="7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1483"/>
              <p:cNvSpPr>
                <a:spLocks/>
              </p:cNvSpPr>
              <p:nvPr/>
            </p:nvSpPr>
            <p:spPr bwMode="auto">
              <a:xfrm>
                <a:off x="657" y="1553"/>
                <a:ext cx="62" cy="67"/>
              </a:xfrm>
              <a:custGeom>
                <a:avLst/>
                <a:gdLst>
                  <a:gd name="T0" fmla="*/ 17 w 25"/>
                  <a:gd name="T1" fmla="*/ 51 h 25"/>
                  <a:gd name="T2" fmla="*/ 112 w 25"/>
                  <a:gd name="T3" fmla="*/ 21 h 25"/>
                  <a:gd name="T4" fmla="*/ 136 w 25"/>
                  <a:gd name="T5" fmla="*/ 129 h 25"/>
                  <a:gd name="T6" fmla="*/ 42 w 25"/>
                  <a:gd name="T7" fmla="*/ 158 h 25"/>
                  <a:gd name="T8" fmla="*/ 17 w 25"/>
                  <a:gd name="T9" fmla="*/ 5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3" y="7"/>
                    </a:moveTo>
                    <a:cubicBezTo>
                      <a:pt x="6" y="2"/>
                      <a:pt x="13" y="0"/>
                      <a:pt x="18" y="3"/>
                    </a:cubicBezTo>
                    <a:cubicBezTo>
                      <a:pt x="23" y="6"/>
                      <a:pt x="25" y="13"/>
                      <a:pt x="22" y="18"/>
                    </a:cubicBezTo>
                    <a:cubicBezTo>
                      <a:pt x="19" y="24"/>
                      <a:pt x="12" y="25"/>
                      <a:pt x="7" y="22"/>
                    </a:cubicBezTo>
                    <a:cubicBezTo>
                      <a:pt x="2" y="19"/>
                      <a:pt x="0" y="12"/>
                      <a:pt x="3" y="7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1484"/>
              <p:cNvSpPr>
                <a:spLocks/>
              </p:cNvSpPr>
              <p:nvPr/>
            </p:nvSpPr>
            <p:spPr bwMode="auto">
              <a:xfrm>
                <a:off x="609" y="1524"/>
                <a:ext cx="63" cy="67"/>
              </a:xfrm>
              <a:custGeom>
                <a:avLst/>
                <a:gdLst>
                  <a:gd name="T0" fmla="*/ 20 w 25"/>
                  <a:gd name="T1" fmla="*/ 51 h 25"/>
                  <a:gd name="T2" fmla="*/ 113 w 25"/>
                  <a:gd name="T3" fmla="*/ 21 h 25"/>
                  <a:gd name="T4" fmla="*/ 139 w 25"/>
                  <a:gd name="T5" fmla="*/ 129 h 25"/>
                  <a:gd name="T6" fmla="*/ 45 w 25"/>
                  <a:gd name="T7" fmla="*/ 158 h 25"/>
                  <a:gd name="T8" fmla="*/ 20 w 25"/>
                  <a:gd name="T9" fmla="*/ 5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3" y="7"/>
                    </a:moveTo>
                    <a:cubicBezTo>
                      <a:pt x="6" y="2"/>
                      <a:pt x="13" y="0"/>
                      <a:pt x="18" y="3"/>
                    </a:cubicBezTo>
                    <a:cubicBezTo>
                      <a:pt x="24" y="6"/>
                      <a:pt x="25" y="13"/>
                      <a:pt x="22" y="18"/>
                    </a:cubicBezTo>
                    <a:cubicBezTo>
                      <a:pt x="19" y="24"/>
                      <a:pt x="13" y="25"/>
                      <a:pt x="7" y="22"/>
                    </a:cubicBezTo>
                    <a:cubicBezTo>
                      <a:pt x="2" y="19"/>
                      <a:pt x="0" y="13"/>
                      <a:pt x="3" y="7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1485"/>
              <p:cNvSpPr>
                <a:spLocks/>
              </p:cNvSpPr>
              <p:nvPr/>
            </p:nvSpPr>
            <p:spPr bwMode="auto">
              <a:xfrm>
                <a:off x="562" y="1495"/>
                <a:ext cx="62" cy="66"/>
              </a:xfrm>
              <a:custGeom>
                <a:avLst/>
                <a:gdLst>
                  <a:gd name="T0" fmla="*/ 17 w 25"/>
                  <a:gd name="T1" fmla="*/ 48 h 25"/>
                  <a:gd name="T2" fmla="*/ 112 w 25"/>
                  <a:gd name="T3" fmla="*/ 21 h 25"/>
                  <a:gd name="T4" fmla="*/ 136 w 25"/>
                  <a:gd name="T5" fmla="*/ 127 h 25"/>
                  <a:gd name="T6" fmla="*/ 42 w 25"/>
                  <a:gd name="T7" fmla="*/ 153 h 25"/>
                  <a:gd name="T8" fmla="*/ 17 w 25"/>
                  <a:gd name="T9" fmla="*/ 48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3" y="7"/>
                    </a:moveTo>
                    <a:cubicBezTo>
                      <a:pt x="6" y="2"/>
                      <a:pt x="13" y="0"/>
                      <a:pt x="18" y="3"/>
                    </a:cubicBezTo>
                    <a:cubicBezTo>
                      <a:pt x="24" y="6"/>
                      <a:pt x="25" y="13"/>
                      <a:pt x="22" y="18"/>
                    </a:cubicBezTo>
                    <a:cubicBezTo>
                      <a:pt x="19" y="24"/>
                      <a:pt x="13" y="25"/>
                      <a:pt x="7" y="22"/>
                    </a:cubicBezTo>
                    <a:cubicBezTo>
                      <a:pt x="2" y="19"/>
                      <a:pt x="0" y="13"/>
                      <a:pt x="3" y="7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1486"/>
              <p:cNvSpPr>
                <a:spLocks/>
              </p:cNvSpPr>
              <p:nvPr/>
            </p:nvSpPr>
            <p:spPr bwMode="auto">
              <a:xfrm>
                <a:off x="514" y="1465"/>
                <a:ext cx="63" cy="67"/>
              </a:xfrm>
              <a:custGeom>
                <a:avLst/>
                <a:gdLst>
                  <a:gd name="T0" fmla="*/ 20 w 25"/>
                  <a:gd name="T1" fmla="*/ 51 h 25"/>
                  <a:gd name="T2" fmla="*/ 113 w 25"/>
                  <a:gd name="T3" fmla="*/ 21 h 25"/>
                  <a:gd name="T4" fmla="*/ 139 w 25"/>
                  <a:gd name="T5" fmla="*/ 129 h 25"/>
                  <a:gd name="T6" fmla="*/ 45 w 25"/>
                  <a:gd name="T7" fmla="*/ 158 h 25"/>
                  <a:gd name="T8" fmla="*/ 20 w 25"/>
                  <a:gd name="T9" fmla="*/ 5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3" y="7"/>
                    </a:moveTo>
                    <a:cubicBezTo>
                      <a:pt x="6" y="2"/>
                      <a:pt x="13" y="0"/>
                      <a:pt x="18" y="3"/>
                    </a:cubicBezTo>
                    <a:cubicBezTo>
                      <a:pt x="24" y="6"/>
                      <a:pt x="25" y="13"/>
                      <a:pt x="22" y="18"/>
                    </a:cubicBezTo>
                    <a:cubicBezTo>
                      <a:pt x="19" y="24"/>
                      <a:pt x="13" y="25"/>
                      <a:pt x="7" y="22"/>
                    </a:cubicBezTo>
                    <a:cubicBezTo>
                      <a:pt x="2" y="19"/>
                      <a:pt x="0" y="13"/>
                      <a:pt x="3" y="7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1487"/>
              <p:cNvSpPr>
                <a:spLocks/>
              </p:cNvSpPr>
              <p:nvPr/>
            </p:nvSpPr>
            <p:spPr bwMode="auto">
              <a:xfrm>
                <a:off x="467" y="1436"/>
                <a:ext cx="62" cy="67"/>
              </a:xfrm>
              <a:custGeom>
                <a:avLst/>
                <a:gdLst>
                  <a:gd name="T0" fmla="*/ 17 w 25"/>
                  <a:gd name="T1" fmla="*/ 51 h 25"/>
                  <a:gd name="T2" fmla="*/ 112 w 25"/>
                  <a:gd name="T3" fmla="*/ 21 h 25"/>
                  <a:gd name="T4" fmla="*/ 136 w 25"/>
                  <a:gd name="T5" fmla="*/ 129 h 25"/>
                  <a:gd name="T6" fmla="*/ 42 w 25"/>
                  <a:gd name="T7" fmla="*/ 158 h 25"/>
                  <a:gd name="T8" fmla="*/ 17 w 25"/>
                  <a:gd name="T9" fmla="*/ 5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3" y="7"/>
                    </a:moveTo>
                    <a:cubicBezTo>
                      <a:pt x="6" y="2"/>
                      <a:pt x="13" y="0"/>
                      <a:pt x="18" y="3"/>
                    </a:cubicBezTo>
                    <a:cubicBezTo>
                      <a:pt x="24" y="6"/>
                      <a:pt x="25" y="13"/>
                      <a:pt x="22" y="18"/>
                    </a:cubicBezTo>
                    <a:cubicBezTo>
                      <a:pt x="19" y="24"/>
                      <a:pt x="12" y="25"/>
                      <a:pt x="7" y="22"/>
                    </a:cubicBezTo>
                    <a:cubicBezTo>
                      <a:pt x="2" y="19"/>
                      <a:pt x="0" y="13"/>
                      <a:pt x="3" y="7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1488"/>
              <p:cNvSpPr>
                <a:spLocks/>
              </p:cNvSpPr>
              <p:nvPr/>
            </p:nvSpPr>
            <p:spPr bwMode="auto">
              <a:xfrm>
                <a:off x="557" y="1911"/>
                <a:ext cx="130" cy="138"/>
              </a:xfrm>
              <a:custGeom>
                <a:avLst/>
                <a:gdLst>
                  <a:gd name="T0" fmla="*/ 163 w 52"/>
                  <a:gd name="T1" fmla="*/ 0 h 52"/>
                  <a:gd name="T2" fmla="*/ 0 w 52"/>
                  <a:gd name="T3" fmla="*/ 183 h 52"/>
                  <a:gd name="T4" fmla="*/ 163 w 52"/>
                  <a:gd name="T5" fmla="*/ 366 h 52"/>
                  <a:gd name="T6" fmla="*/ 325 w 52"/>
                  <a:gd name="T7" fmla="*/ 183 h 52"/>
                  <a:gd name="T8" fmla="*/ 163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26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0" y="41"/>
                      <a:pt x="12" y="52"/>
                      <a:pt x="26" y="52"/>
                    </a:cubicBezTo>
                    <a:cubicBezTo>
                      <a:pt x="40" y="52"/>
                      <a:pt x="52" y="41"/>
                      <a:pt x="52" y="26"/>
                    </a:cubicBezTo>
                    <a:cubicBezTo>
                      <a:pt x="52" y="12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rgbClr val="FFD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1489"/>
              <p:cNvSpPr>
                <a:spLocks/>
              </p:cNvSpPr>
              <p:nvPr/>
            </p:nvSpPr>
            <p:spPr bwMode="auto">
              <a:xfrm>
                <a:off x="679" y="1951"/>
                <a:ext cx="25" cy="58"/>
              </a:xfrm>
              <a:custGeom>
                <a:avLst/>
                <a:gdLst>
                  <a:gd name="T0" fmla="*/ 20 w 10"/>
                  <a:gd name="T1" fmla="*/ 76 h 22"/>
                  <a:gd name="T2" fmla="*/ 0 w 10"/>
                  <a:gd name="T3" fmla="*/ 0 h 22"/>
                  <a:gd name="T4" fmla="*/ 0 w 10"/>
                  <a:gd name="T5" fmla="*/ 0 h 22"/>
                  <a:gd name="T6" fmla="*/ 63 w 10"/>
                  <a:gd name="T7" fmla="*/ 76 h 22"/>
                  <a:gd name="T8" fmla="*/ 8 w 10"/>
                  <a:gd name="T9" fmla="*/ 153 h 22"/>
                  <a:gd name="T10" fmla="*/ 0 w 10"/>
                  <a:gd name="T11" fmla="*/ 153 h 22"/>
                  <a:gd name="T12" fmla="*/ 20 w 10"/>
                  <a:gd name="T13" fmla="*/ 76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3" y="11"/>
                    </a:moveTo>
                    <a:cubicBezTo>
                      <a:pt x="3" y="7"/>
                      <a:pt x="2" y="4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10" y="5"/>
                      <a:pt x="10" y="11"/>
                    </a:cubicBezTo>
                    <a:cubicBezTo>
                      <a:pt x="10" y="17"/>
                      <a:pt x="6" y="22"/>
                      <a:pt x="1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" y="19"/>
                      <a:pt x="3" y="15"/>
                      <a:pt x="3" y="11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1490"/>
              <p:cNvSpPr>
                <a:spLocks/>
              </p:cNvSpPr>
              <p:nvPr/>
            </p:nvSpPr>
            <p:spPr bwMode="auto">
              <a:xfrm>
                <a:off x="694" y="1951"/>
                <a:ext cx="38" cy="58"/>
              </a:xfrm>
              <a:custGeom>
                <a:avLst/>
                <a:gdLst>
                  <a:gd name="T0" fmla="*/ 0 w 15"/>
                  <a:gd name="T1" fmla="*/ 140 h 22"/>
                  <a:gd name="T2" fmla="*/ 25 w 15"/>
                  <a:gd name="T3" fmla="*/ 76 h 22"/>
                  <a:gd name="T4" fmla="*/ 0 w 15"/>
                  <a:gd name="T5" fmla="*/ 21 h 22"/>
                  <a:gd name="T6" fmla="*/ 38 w 15"/>
                  <a:gd name="T7" fmla="*/ 0 h 22"/>
                  <a:gd name="T8" fmla="*/ 96 w 15"/>
                  <a:gd name="T9" fmla="*/ 76 h 22"/>
                  <a:gd name="T10" fmla="*/ 38 w 15"/>
                  <a:gd name="T11" fmla="*/ 153 h 22"/>
                  <a:gd name="T12" fmla="*/ 0 w 15"/>
                  <a:gd name="T13" fmla="*/ 140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20"/>
                    </a:moveTo>
                    <a:cubicBezTo>
                      <a:pt x="2" y="18"/>
                      <a:pt x="4" y="15"/>
                      <a:pt x="4" y="11"/>
                    </a:cubicBezTo>
                    <a:cubicBezTo>
                      <a:pt x="4" y="8"/>
                      <a:pt x="2" y="5"/>
                      <a:pt x="0" y="3"/>
                    </a:cubicBez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5" y="11"/>
                    </a:cubicBezTo>
                    <a:cubicBezTo>
                      <a:pt x="15" y="17"/>
                      <a:pt x="11" y="22"/>
                      <a:pt x="6" y="22"/>
                    </a:cubicBezTo>
                    <a:cubicBezTo>
                      <a:pt x="4" y="22"/>
                      <a:pt x="2" y="21"/>
                      <a:pt x="0" y="20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1491"/>
              <p:cNvSpPr>
                <a:spLocks/>
              </p:cNvSpPr>
              <p:nvPr/>
            </p:nvSpPr>
            <p:spPr bwMode="auto">
              <a:xfrm>
                <a:off x="724" y="1951"/>
                <a:ext cx="38" cy="58"/>
              </a:xfrm>
              <a:custGeom>
                <a:avLst/>
                <a:gdLst>
                  <a:gd name="T0" fmla="*/ 0 w 15"/>
                  <a:gd name="T1" fmla="*/ 140 h 22"/>
                  <a:gd name="T2" fmla="*/ 20 w 15"/>
                  <a:gd name="T3" fmla="*/ 76 h 22"/>
                  <a:gd name="T4" fmla="*/ 0 w 15"/>
                  <a:gd name="T5" fmla="*/ 21 h 22"/>
                  <a:gd name="T6" fmla="*/ 33 w 15"/>
                  <a:gd name="T7" fmla="*/ 0 h 22"/>
                  <a:gd name="T8" fmla="*/ 96 w 15"/>
                  <a:gd name="T9" fmla="*/ 76 h 22"/>
                  <a:gd name="T10" fmla="*/ 38 w 15"/>
                  <a:gd name="T11" fmla="*/ 153 h 22"/>
                  <a:gd name="T12" fmla="*/ 0 w 15"/>
                  <a:gd name="T13" fmla="*/ 140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20"/>
                    </a:moveTo>
                    <a:cubicBezTo>
                      <a:pt x="2" y="18"/>
                      <a:pt x="3" y="14"/>
                      <a:pt x="3" y="11"/>
                    </a:cubicBezTo>
                    <a:cubicBezTo>
                      <a:pt x="3" y="8"/>
                      <a:pt x="2" y="5"/>
                      <a:pt x="0" y="3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10" y="0"/>
                      <a:pt x="15" y="5"/>
                      <a:pt x="15" y="11"/>
                    </a:cubicBezTo>
                    <a:cubicBezTo>
                      <a:pt x="15" y="17"/>
                      <a:pt x="11" y="22"/>
                      <a:pt x="6" y="22"/>
                    </a:cubicBezTo>
                    <a:cubicBezTo>
                      <a:pt x="3" y="22"/>
                      <a:pt x="1" y="21"/>
                      <a:pt x="0" y="20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1492"/>
              <p:cNvSpPr>
                <a:spLocks/>
              </p:cNvSpPr>
              <p:nvPr/>
            </p:nvSpPr>
            <p:spPr bwMode="auto">
              <a:xfrm>
                <a:off x="752" y="1951"/>
                <a:ext cx="37" cy="58"/>
              </a:xfrm>
              <a:custGeom>
                <a:avLst/>
                <a:gdLst>
                  <a:gd name="T0" fmla="*/ 0 w 15"/>
                  <a:gd name="T1" fmla="*/ 132 h 22"/>
                  <a:gd name="T2" fmla="*/ 25 w 15"/>
                  <a:gd name="T3" fmla="*/ 76 h 22"/>
                  <a:gd name="T4" fmla="*/ 0 w 15"/>
                  <a:gd name="T5" fmla="*/ 21 h 22"/>
                  <a:gd name="T6" fmla="*/ 37 w 15"/>
                  <a:gd name="T7" fmla="*/ 0 h 22"/>
                  <a:gd name="T8" fmla="*/ 91 w 15"/>
                  <a:gd name="T9" fmla="*/ 76 h 22"/>
                  <a:gd name="T10" fmla="*/ 37 w 15"/>
                  <a:gd name="T11" fmla="*/ 153 h 22"/>
                  <a:gd name="T12" fmla="*/ 0 w 15"/>
                  <a:gd name="T13" fmla="*/ 132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19"/>
                    </a:moveTo>
                    <a:cubicBezTo>
                      <a:pt x="2" y="17"/>
                      <a:pt x="4" y="14"/>
                      <a:pt x="4" y="11"/>
                    </a:cubicBezTo>
                    <a:cubicBezTo>
                      <a:pt x="4" y="8"/>
                      <a:pt x="2" y="5"/>
                      <a:pt x="0" y="3"/>
                    </a:cubicBez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5" y="11"/>
                    </a:cubicBezTo>
                    <a:cubicBezTo>
                      <a:pt x="15" y="17"/>
                      <a:pt x="11" y="22"/>
                      <a:pt x="6" y="22"/>
                    </a:cubicBezTo>
                    <a:cubicBezTo>
                      <a:pt x="4" y="22"/>
                      <a:pt x="2" y="21"/>
                      <a:pt x="0" y="19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1493"/>
              <p:cNvSpPr>
                <a:spLocks/>
              </p:cNvSpPr>
              <p:nvPr/>
            </p:nvSpPr>
            <p:spPr bwMode="auto">
              <a:xfrm>
                <a:off x="782" y="1951"/>
                <a:ext cx="37" cy="58"/>
              </a:xfrm>
              <a:custGeom>
                <a:avLst/>
                <a:gdLst>
                  <a:gd name="T0" fmla="*/ 0 w 15"/>
                  <a:gd name="T1" fmla="*/ 132 h 22"/>
                  <a:gd name="T2" fmla="*/ 17 w 15"/>
                  <a:gd name="T3" fmla="*/ 76 h 22"/>
                  <a:gd name="T4" fmla="*/ 0 w 15"/>
                  <a:gd name="T5" fmla="*/ 21 h 22"/>
                  <a:gd name="T6" fmla="*/ 30 w 15"/>
                  <a:gd name="T7" fmla="*/ 0 h 22"/>
                  <a:gd name="T8" fmla="*/ 91 w 15"/>
                  <a:gd name="T9" fmla="*/ 76 h 22"/>
                  <a:gd name="T10" fmla="*/ 37 w 15"/>
                  <a:gd name="T11" fmla="*/ 153 h 22"/>
                  <a:gd name="T12" fmla="*/ 0 w 15"/>
                  <a:gd name="T13" fmla="*/ 132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19"/>
                    </a:moveTo>
                    <a:cubicBezTo>
                      <a:pt x="2" y="17"/>
                      <a:pt x="3" y="14"/>
                      <a:pt x="3" y="11"/>
                    </a:cubicBezTo>
                    <a:cubicBezTo>
                      <a:pt x="3" y="8"/>
                      <a:pt x="2" y="5"/>
                      <a:pt x="0" y="3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10" y="0"/>
                      <a:pt x="15" y="5"/>
                      <a:pt x="15" y="11"/>
                    </a:cubicBezTo>
                    <a:cubicBezTo>
                      <a:pt x="15" y="17"/>
                      <a:pt x="11" y="22"/>
                      <a:pt x="6" y="22"/>
                    </a:cubicBezTo>
                    <a:cubicBezTo>
                      <a:pt x="3" y="22"/>
                      <a:pt x="1" y="21"/>
                      <a:pt x="0" y="19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1494"/>
              <p:cNvSpPr>
                <a:spLocks/>
              </p:cNvSpPr>
              <p:nvPr/>
            </p:nvSpPr>
            <p:spPr bwMode="auto">
              <a:xfrm>
                <a:off x="809" y="1951"/>
                <a:ext cx="38" cy="58"/>
              </a:xfrm>
              <a:custGeom>
                <a:avLst/>
                <a:gdLst>
                  <a:gd name="T0" fmla="*/ 0 w 15"/>
                  <a:gd name="T1" fmla="*/ 132 h 22"/>
                  <a:gd name="T2" fmla="*/ 25 w 15"/>
                  <a:gd name="T3" fmla="*/ 76 h 22"/>
                  <a:gd name="T4" fmla="*/ 0 w 15"/>
                  <a:gd name="T5" fmla="*/ 13 h 22"/>
                  <a:gd name="T6" fmla="*/ 38 w 15"/>
                  <a:gd name="T7" fmla="*/ 0 h 22"/>
                  <a:gd name="T8" fmla="*/ 96 w 15"/>
                  <a:gd name="T9" fmla="*/ 76 h 22"/>
                  <a:gd name="T10" fmla="*/ 38 w 15"/>
                  <a:gd name="T11" fmla="*/ 153 h 22"/>
                  <a:gd name="T12" fmla="*/ 0 w 15"/>
                  <a:gd name="T13" fmla="*/ 132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19"/>
                    </a:moveTo>
                    <a:cubicBezTo>
                      <a:pt x="2" y="17"/>
                      <a:pt x="4" y="14"/>
                      <a:pt x="4" y="11"/>
                    </a:cubicBezTo>
                    <a:cubicBezTo>
                      <a:pt x="4" y="7"/>
                      <a:pt x="2" y="4"/>
                      <a:pt x="0" y="2"/>
                    </a:cubicBez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5" y="11"/>
                    </a:cubicBezTo>
                    <a:cubicBezTo>
                      <a:pt x="15" y="17"/>
                      <a:pt x="11" y="22"/>
                      <a:pt x="6" y="22"/>
                    </a:cubicBezTo>
                    <a:cubicBezTo>
                      <a:pt x="4" y="22"/>
                      <a:pt x="2" y="21"/>
                      <a:pt x="0" y="19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1495"/>
              <p:cNvSpPr>
                <a:spLocks/>
              </p:cNvSpPr>
              <p:nvPr/>
            </p:nvSpPr>
            <p:spPr bwMode="auto">
              <a:xfrm>
                <a:off x="839" y="1951"/>
                <a:ext cx="38" cy="58"/>
              </a:xfrm>
              <a:custGeom>
                <a:avLst/>
                <a:gdLst>
                  <a:gd name="T0" fmla="*/ 0 w 15"/>
                  <a:gd name="T1" fmla="*/ 132 h 22"/>
                  <a:gd name="T2" fmla="*/ 20 w 15"/>
                  <a:gd name="T3" fmla="*/ 76 h 22"/>
                  <a:gd name="T4" fmla="*/ 0 w 15"/>
                  <a:gd name="T5" fmla="*/ 13 h 22"/>
                  <a:gd name="T6" fmla="*/ 33 w 15"/>
                  <a:gd name="T7" fmla="*/ 0 h 22"/>
                  <a:gd name="T8" fmla="*/ 96 w 15"/>
                  <a:gd name="T9" fmla="*/ 76 h 22"/>
                  <a:gd name="T10" fmla="*/ 38 w 15"/>
                  <a:gd name="T11" fmla="*/ 153 h 22"/>
                  <a:gd name="T12" fmla="*/ 0 w 15"/>
                  <a:gd name="T13" fmla="*/ 132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19"/>
                    </a:moveTo>
                    <a:cubicBezTo>
                      <a:pt x="2" y="17"/>
                      <a:pt x="3" y="14"/>
                      <a:pt x="3" y="11"/>
                    </a:cubicBezTo>
                    <a:cubicBezTo>
                      <a:pt x="3" y="7"/>
                      <a:pt x="2" y="4"/>
                      <a:pt x="0" y="2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10" y="0"/>
                      <a:pt x="15" y="5"/>
                      <a:pt x="15" y="11"/>
                    </a:cubicBezTo>
                    <a:cubicBezTo>
                      <a:pt x="15" y="17"/>
                      <a:pt x="11" y="22"/>
                      <a:pt x="6" y="22"/>
                    </a:cubicBezTo>
                    <a:cubicBezTo>
                      <a:pt x="3" y="22"/>
                      <a:pt x="1" y="21"/>
                      <a:pt x="0" y="19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1496"/>
              <p:cNvSpPr>
                <a:spLocks/>
              </p:cNvSpPr>
              <p:nvPr/>
            </p:nvSpPr>
            <p:spPr bwMode="auto">
              <a:xfrm>
                <a:off x="867" y="1951"/>
                <a:ext cx="37" cy="58"/>
              </a:xfrm>
              <a:custGeom>
                <a:avLst/>
                <a:gdLst>
                  <a:gd name="T0" fmla="*/ 0 w 15"/>
                  <a:gd name="T1" fmla="*/ 132 h 22"/>
                  <a:gd name="T2" fmla="*/ 25 w 15"/>
                  <a:gd name="T3" fmla="*/ 76 h 22"/>
                  <a:gd name="T4" fmla="*/ 0 w 15"/>
                  <a:gd name="T5" fmla="*/ 13 h 22"/>
                  <a:gd name="T6" fmla="*/ 37 w 15"/>
                  <a:gd name="T7" fmla="*/ 0 h 22"/>
                  <a:gd name="T8" fmla="*/ 91 w 15"/>
                  <a:gd name="T9" fmla="*/ 76 h 22"/>
                  <a:gd name="T10" fmla="*/ 37 w 15"/>
                  <a:gd name="T11" fmla="*/ 153 h 22"/>
                  <a:gd name="T12" fmla="*/ 0 w 15"/>
                  <a:gd name="T13" fmla="*/ 132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19"/>
                    </a:moveTo>
                    <a:cubicBezTo>
                      <a:pt x="2" y="17"/>
                      <a:pt x="4" y="14"/>
                      <a:pt x="4" y="11"/>
                    </a:cubicBezTo>
                    <a:cubicBezTo>
                      <a:pt x="4" y="7"/>
                      <a:pt x="2" y="4"/>
                      <a:pt x="0" y="2"/>
                    </a:cubicBez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5" y="11"/>
                    </a:cubicBezTo>
                    <a:cubicBezTo>
                      <a:pt x="15" y="17"/>
                      <a:pt x="11" y="22"/>
                      <a:pt x="6" y="22"/>
                    </a:cubicBezTo>
                    <a:cubicBezTo>
                      <a:pt x="4" y="22"/>
                      <a:pt x="2" y="21"/>
                      <a:pt x="0" y="19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1497"/>
              <p:cNvSpPr>
                <a:spLocks/>
              </p:cNvSpPr>
              <p:nvPr/>
            </p:nvSpPr>
            <p:spPr bwMode="auto">
              <a:xfrm>
                <a:off x="897" y="1951"/>
                <a:ext cx="37" cy="58"/>
              </a:xfrm>
              <a:custGeom>
                <a:avLst/>
                <a:gdLst>
                  <a:gd name="T0" fmla="*/ 0 w 15"/>
                  <a:gd name="T1" fmla="*/ 132 h 22"/>
                  <a:gd name="T2" fmla="*/ 17 w 15"/>
                  <a:gd name="T3" fmla="*/ 76 h 22"/>
                  <a:gd name="T4" fmla="*/ 0 w 15"/>
                  <a:gd name="T5" fmla="*/ 13 h 22"/>
                  <a:gd name="T6" fmla="*/ 30 w 15"/>
                  <a:gd name="T7" fmla="*/ 0 h 22"/>
                  <a:gd name="T8" fmla="*/ 91 w 15"/>
                  <a:gd name="T9" fmla="*/ 76 h 22"/>
                  <a:gd name="T10" fmla="*/ 37 w 15"/>
                  <a:gd name="T11" fmla="*/ 153 h 22"/>
                  <a:gd name="T12" fmla="*/ 0 w 15"/>
                  <a:gd name="T13" fmla="*/ 132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19"/>
                    </a:moveTo>
                    <a:cubicBezTo>
                      <a:pt x="2" y="17"/>
                      <a:pt x="3" y="14"/>
                      <a:pt x="3" y="11"/>
                    </a:cubicBezTo>
                    <a:cubicBezTo>
                      <a:pt x="3" y="7"/>
                      <a:pt x="2" y="4"/>
                      <a:pt x="0" y="2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10" y="0"/>
                      <a:pt x="15" y="5"/>
                      <a:pt x="15" y="11"/>
                    </a:cubicBezTo>
                    <a:cubicBezTo>
                      <a:pt x="15" y="17"/>
                      <a:pt x="11" y="22"/>
                      <a:pt x="6" y="22"/>
                    </a:cubicBezTo>
                    <a:cubicBezTo>
                      <a:pt x="3" y="22"/>
                      <a:pt x="1" y="21"/>
                      <a:pt x="0" y="19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1498"/>
              <p:cNvSpPr>
                <a:spLocks/>
              </p:cNvSpPr>
              <p:nvPr/>
            </p:nvSpPr>
            <p:spPr bwMode="auto">
              <a:xfrm>
                <a:off x="924" y="1951"/>
                <a:ext cx="38" cy="58"/>
              </a:xfrm>
              <a:custGeom>
                <a:avLst/>
                <a:gdLst>
                  <a:gd name="T0" fmla="*/ 0 w 15"/>
                  <a:gd name="T1" fmla="*/ 132 h 22"/>
                  <a:gd name="T2" fmla="*/ 25 w 15"/>
                  <a:gd name="T3" fmla="*/ 76 h 22"/>
                  <a:gd name="T4" fmla="*/ 0 w 15"/>
                  <a:gd name="T5" fmla="*/ 13 h 22"/>
                  <a:gd name="T6" fmla="*/ 38 w 15"/>
                  <a:gd name="T7" fmla="*/ 0 h 22"/>
                  <a:gd name="T8" fmla="*/ 96 w 15"/>
                  <a:gd name="T9" fmla="*/ 76 h 22"/>
                  <a:gd name="T10" fmla="*/ 38 w 15"/>
                  <a:gd name="T11" fmla="*/ 153 h 22"/>
                  <a:gd name="T12" fmla="*/ 0 w 15"/>
                  <a:gd name="T13" fmla="*/ 132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19"/>
                    </a:moveTo>
                    <a:cubicBezTo>
                      <a:pt x="2" y="17"/>
                      <a:pt x="4" y="14"/>
                      <a:pt x="4" y="11"/>
                    </a:cubicBezTo>
                    <a:cubicBezTo>
                      <a:pt x="4" y="7"/>
                      <a:pt x="2" y="4"/>
                      <a:pt x="0" y="2"/>
                    </a:cubicBez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4"/>
                      <a:pt x="15" y="11"/>
                    </a:cubicBezTo>
                    <a:cubicBezTo>
                      <a:pt x="15" y="17"/>
                      <a:pt x="11" y="22"/>
                      <a:pt x="6" y="22"/>
                    </a:cubicBezTo>
                    <a:cubicBezTo>
                      <a:pt x="4" y="22"/>
                      <a:pt x="2" y="21"/>
                      <a:pt x="0" y="19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1499"/>
              <p:cNvSpPr>
                <a:spLocks/>
              </p:cNvSpPr>
              <p:nvPr/>
            </p:nvSpPr>
            <p:spPr bwMode="auto">
              <a:xfrm>
                <a:off x="954" y="1951"/>
                <a:ext cx="38" cy="58"/>
              </a:xfrm>
              <a:custGeom>
                <a:avLst/>
                <a:gdLst>
                  <a:gd name="T0" fmla="*/ 0 w 15"/>
                  <a:gd name="T1" fmla="*/ 132 h 22"/>
                  <a:gd name="T2" fmla="*/ 20 w 15"/>
                  <a:gd name="T3" fmla="*/ 76 h 22"/>
                  <a:gd name="T4" fmla="*/ 0 w 15"/>
                  <a:gd name="T5" fmla="*/ 13 h 22"/>
                  <a:gd name="T6" fmla="*/ 38 w 15"/>
                  <a:gd name="T7" fmla="*/ 0 h 22"/>
                  <a:gd name="T8" fmla="*/ 96 w 15"/>
                  <a:gd name="T9" fmla="*/ 69 h 22"/>
                  <a:gd name="T10" fmla="*/ 38 w 15"/>
                  <a:gd name="T11" fmla="*/ 153 h 22"/>
                  <a:gd name="T12" fmla="*/ 0 w 15"/>
                  <a:gd name="T13" fmla="*/ 132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19"/>
                    </a:moveTo>
                    <a:cubicBezTo>
                      <a:pt x="2" y="17"/>
                      <a:pt x="3" y="14"/>
                      <a:pt x="3" y="11"/>
                    </a:cubicBezTo>
                    <a:cubicBezTo>
                      <a:pt x="3" y="7"/>
                      <a:pt x="2" y="4"/>
                      <a:pt x="0" y="2"/>
                    </a:cubicBezTo>
                    <a:cubicBezTo>
                      <a:pt x="1" y="1"/>
                      <a:pt x="3" y="0"/>
                      <a:pt x="6" y="0"/>
                    </a:cubicBezTo>
                    <a:cubicBezTo>
                      <a:pt x="11" y="0"/>
                      <a:pt x="15" y="4"/>
                      <a:pt x="15" y="10"/>
                    </a:cubicBezTo>
                    <a:cubicBezTo>
                      <a:pt x="15" y="17"/>
                      <a:pt x="11" y="21"/>
                      <a:pt x="6" y="22"/>
                    </a:cubicBezTo>
                    <a:cubicBezTo>
                      <a:pt x="4" y="22"/>
                      <a:pt x="2" y="21"/>
                      <a:pt x="0" y="19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1500"/>
              <p:cNvSpPr>
                <a:spLocks/>
              </p:cNvSpPr>
              <p:nvPr/>
            </p:nvSpPr>
            <p:spPr bwMode="auto">
              <a:xfrm>
                <a:off x="982" y="1948"/>
                <a:ext cx="37" cy="59"/>
              </a:xfrm>
              <a:custGeom>
                <a:avLst/>
                <a:gdLst>
                  <a:gd name="T0" fmla="*/ 0 w 15"/>
                  <a:gd name="T1" fmla="*/ 145 h 22"/>
                  <a:gd name="T2" fmla="*/ 25 w 15"/>
                  <a:gd name="T3" fmla="*/ 80 h 22"/>
                  <a:gd name="T4" fmla="*/ 0 w 15"/>
                  <a:gd name="T5" fmla="*/ 21 h 22"/>
                  <a:gd name="T6" fmla="*/ 37 w 15"/>
                  <a:gd name="T7" fmla="*/ 0 h 22"/>
                  <a:gd name="T8" fmla="*/ 91 w 15"/>
                  <a:gd name="T9" fmla="*/ 80 h 22"/>
                  <a:gd name="T10" fmla="*/ 37 w 15"/>
                  <a:gd name="T11" fmla="*/ 158 h 22"/>
                  <a:gd name="T12" fmla="*/ 0 w 15"/>
                  <a:gd name="T13" fmla="*/ 145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20"/>
                    </a:moveTo>
                    <a:cubicBezTo>
                      <a:pt x="2" y="18"/>
                      <a:pt x="4" y="15"/>
                      <a:pt x="4" y="11"/>
                    </a:cubicBezTo>
                    <a:cubicBezTo>
                      <a:pt x="4" y="8"/>
                      <a:pt x="2" y="5"/>
                      <a:pt x="0" y="3"/>
                    </a:cubicBez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5" y="11"/>
                    </a:cubicBezTo>
                    <a:cubicBezTo>
                      <a:pt x="15" y="17"/>
                      <a:pt x="11" y="22"/>
                      <a:pt x="6" y="22"/>
                    </a:cubicBezTo>
                    <a:cubicBezTo>
                      <a:pt x="4" y="22"/>
                      <a:pt x="2" y="22"/>
                      <a:pt x="0" y="20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1501"/>
              <p:cNvSpPr>
                <a:spLocks/>
              </p:cNvSpPr>
              <p:nvPr/>
            </p:nvSpPr>
            <p:spPr bwMode="auto">
              <a:xfrm>
                <a:off x="1012" y="1948"/>
                <a:ext cx="37" cy="59"/>
              </a:xfrm>
              <a:custGeom>
                <a:avLst/>
                <a:gdLst>
                  <a:gd name="T0" fmla="*/ 0 w 15"/>
                  <a:gd name="T1" fmla="*/ 145 h 22"/>
                  <a:gd name="T2" fmla="*/ 17 w 15"/>
                  <a:gd name="T3" fmla="*/ 80 h 22"/>
                  <a:gd name="T4" fmla="*/ 0 w 15"/>
                  <a:gd name="T5" fmla="*/ 21 h 22"/>
                  <a:gd name="T6" fmla="*/ 37 w 15"/>
                  <a:gd name="T7" fmla="*/ 0 h 22"/>
                  <a:gd name="T8" fmla="*/ 91 w 15"/>
                  <a:gd name="T9" fmla="*/ 80 h 22"/>
                  <a:gd name="T10" fmla="*/ 37 w 15"/>
                  <a:gd name="T11" fmla="*/ 158 h 22"/>
                  <a:gd name="T12" fmla="*/ 0 w 15"/>
                  <a:gd name="T13" fmla="*/ 145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20"/>
                    </a:moveTo>
                    <a:cubicBezTo>
                      <a:pt x="2" y="18"/>
                      <a:pt x="3" y="15"/>
                      <a:pt x="3" y="11"/>
                    </a:cubicBezTo>
                    <a:cubicBezTo>
                      <a:pt x="3" y="8"/>
                      <a:pt x="2" y="5"/>
                      <a:pt x="0" y="3"/>
                    </a:cubicBezTo>
                    <a:cubicBezTo>
                      <a:pt x="1" y="1"/>
                      <a:pt x="3" y="0"/>
                      <a:pt x="6" y="0"/>
                    </a:cubicBezTo>
                    <a:cubicBezTo>
                      <a:pt x="11" y="0"/>
                      <a:pt x="15" y="5"/>
                      <a:pt x="15" y="11"/>
                    </a:cubicBezTo>
                    <a:cubicBezTo>
                      <a:pt x="15" y="17"/>
                      <a:pt x="11" y="22"/>
                      <a:pt x="6" y="22"/>
                    </a:cubicBezTo>
                    <a:cubicBezTo>
                      <a:pt x="4" y="22"/>
                      <a:pt x="2" y="21"/>
                      <a:pt x="0" y="20"/>
                    </a:cubicBezTo>
                    <a:close/>
                  </a:path>
                </a:pathLst>
              </a:cu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1502"/>
              <p:cNvSpPr>
                <a:spLocks/>
              </p:cNvSpPr>
              <p:nvPr/>
            </p:nvSpPr>
            <p:spPr bwMode="auto">
              <a:xfrm>
                <a:off x="572" y="1929"/>
                <a:ext cx="70" cy="72"/>
              </a:xfrm>
              <a:custGeom>
                <a:avLst/>
                <a:gdLst>
                  <a:gd name="T0" fmla="*/ 0 w 28"/>
                  <a:gd name="T1" fmla="*/ 99 h 27"/>
                  <a:gd name="T2" fmla="*/ 88 w 28"/>
                  <a:gd name="T3" fmla="*/ 0 h 27"/>
                  <a:gd name="T4" fmla="*/ 175 w 28"/>
                  <a:gd name="T5" fmla="*/ 93 h 27"/>
                  <a:gd name="T6" fmla="*/ 88 w 28"/>
                  <a:gd name="T7" fmla="*/ 192 h 27"/>
                  <a:gd name="T8" fmla="*/ 0 w 28"/>
                  <a:gd name="T9" fmla="*/ 99 h 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" h="27">
                    <a:moveTo>
                      <a:pt x="0" y="14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8" y="6"/>
                      <a:pt x="28" y="13"/>
                    </a:cubicBezTo>
                    <a:cubicBezTo>
                      <a:pt x="28" y="21"/>
                      <a:pt x="22" y="27"/>
                      <a:pt x="14" y="27"/>
                    </a:cubicBezTo>
                    <a:cubicBezTo>
                      <a:pt x="7" y="27"/>
                      <a:pt x="0" y="21"/>
                      <a:pt x="0" y="14"/>
                    </a:cubicBezTo>
                    <a:close/>
                  </a:path>
                </a:pathLst>
              </a:custGeom>
              <a:solidFill>
                <a:srgbClr val="FFF1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1503"/>
              <p:cNvSpPr>
                <a:spLocks/>
              </p:cNvSpPr>
              <p:nvPr/>
            </p:nvSpPr>
            <p:spPr bwMode="auto">
              <a:xfrm>
                <a:off x="587" y="1945"/>
                <a:ext cx="22" cy="24"/>
              </a:xfrm>
              <a:custGeom>
                <a:avLst/>
                <a:gdLst>
                  <a:gd name="T0" fmla="*/ 0 w 9"/>
                  <a:gd name="T1" fmla="*/ 35 h 9"/>
                  <a:gd name="T2" fmla="*/ 24 w 9"/>
                  <a:gd name="T3" fmla="*/ 0 h 9"/>
                  <a:gd name="T4" fmla="*/ 54 w 9"/>
                  <a:gd name="T5" fmla="*/ 29 h 9"/>
                  <a:gd name="T6" fmla="*/ 24 w 9"/>
                  <a:gd name="T7" fmla="*/ 64 h 9"/>
                  <a:gd name="T8" fmla="*/ 0 w 9"/>
                  <a:gd name="T9" fmla="*/ 35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1504"/>
              <p:cNvSpPr>
                <a:spLocks/>
              </p:cNvSpPr>
              <p:nvPr/>
            </p:nvSpPr>
            <p:spPr bwMode="auto">
              <a:xfrm>
                <a:off x="577" y="1927"/>
                <a:ext cx="100" cy="114"/>
              </a:xfrm>
              <a:custGeom>
                <a:avLst/>
                <a:gdLst>
                  <a:gd name="T0" fmla="*/ 170 w 40"/>
                  <a:gd name="T1" fmla="*/ 0 h 43"/>
                  <a:gd name="T2" fmla="*/ 213 w 40"/>
                  <a:gd name="T3" fmla="*/ 111 h 43"/>
                  <a:gd name="T4" fmla="*/ 70 w 40"/>
                  <a:gd name="T5" fmla="*/ 273 h 43"/>
                  <a:gd name="T6" fmla="*/ 0 w 40"/>
                  <a:gd name="T7" fmla="*/ 247 h 43"/>
                  <a:gd name="T8" fmla="*/ 108 w 40"/>
                  <a:gd name="T9" fmla="*/ 302 h 43"/>
                  <a:gd name="T10" fmla="*/ 245 w 40"/>
                  <a:gd name="T11" fmla="*/ 141 h 43"/>
                  <a:gd name="T12" fmla="*/ 170 w 40"/>
                  <a:gd name="T13" fmla="*/ 0 h 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0" h="43">
                    <a:moveTo>
                      <a:pt x="27" y="0"/>
                    </a:moveTo>
                    <a:cubicBezTo>
                      <a:pt x="33" y="7"/>
                      <a:pt x="34" y="11"/>
                      <a:pt x="34" y="16"/>
                    </a:cubicBezTo>
                    <a:cubicBezTo>
                      <a:pt x="34" y="31"/>
                      <a:pt x="24" y="39"/>
                      <a:pt x="11" y="39"/>
                    </a:cubicBezTo>
                    <a:cubicBezTo>
                      <a:pt x="8" y="39"/>
                      <a:pt x="3" y="37"/>
                      <a:pt x="0" y="35"/>
                    </a:cubicBezTo>
                    <a:cubicBezTo>
                      <a:pt x="4" y="40"/>
                      <a:pt x="10" y="43"/>
                      <a:pt x="17" y="43"/>
                    </a:cubicBezTo>
                    <a:cubicBezTo>
                      <a:pt x="29" y="43"/>
                      <a:pt x="40" y="33"/>
                      <a:pt x="39" y="20"/>
                    </a:cubicBezTo>
                    <a:cubicBezTo>
                      <a:pt x="39" y="11"/>
                      <a:pt x="34" y="4"/>
                      <a:pt x="27" y="0"/>
                    </a:cubicBezTo>
                    <a:close/>
                  </a:path>
                </a:pathLst>
              </a:custGeom>
              <a:solidFill>
                <a:srgbClr val="F8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1505"/>
              <p:cNvSpPr>
                <a:spLocks/>
              </p:cNvSpPr>
              <p:nvPr/>
            </p:nvSpPr>
            <p:spPr bwMode="auto">
              <a:xfrm>
                <a:off x="702" y="1953"/>
                <a:ext cx="25" cy="30"/>
              </a:xfrm>
              <a:custGeom>
                <a:avLst/>
                <a:gdLst>
                  <a:gd name="T0" fmla="*/ 20 w 10"/>
                  <a:gd name="T1" fmla="*/ 82 h 11"/>
                  <a:gd name="T2" fmla="*/ 0 w 10"/>
                  <a:gd name="T3" fmla="*/ 14 h 11"/>
                  <a:gd name="T4" fmla="*/ 63 w 10"/>
                  <a:gd name="T5" fmla="*/ 74 h 11"/>
                  <a:gd name="T6" fmla="*/ 33 w 10"/>
                  <a:gd name="T7" fmla="*/ 44 h 11"/>
                  <a:gd name="T8" fmla="*/ 20 w 10"/>
                  <a:gd name="T9" fmla="*/ 82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4" y="7"/>
                      <a:pt x="2" y="3"/>
                      <a:pt x="0" y="2"/>
                    </a:cubicBezTo>
                    <a:cubicBezTo>
                      <a:pt x="3" y="0"/>
                      <a:pt x="9" y="2"/>
                      <a:pt x="10" y="10"/>
                    </a:cubicBezTo>
                    <a:cubicBezTo>
                      <a:pt x="8" y="6"/>
                      <a:pt x="6" y="6"/>
                      <a:pt x="5" y="6"/>
                    </a:cubicBezTo>
                    <a:cubicBezTo>
                      <a:pt x="4" y="7"/>
                      <a:pt x="3" y="9"/>
                      <a:pt x="3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1506"/>
              <p:cNvSpPr>
                <a:spLocks/>
              </p:cNvSpPr>
              <p:nvPr/>
            </p:nvSpPr>
            <p:spPr bwMode="auto">
              <a:xfrm>
                <a:off x="732" y="1953"/>
                <a:ext cx="22" cy="30"/>
              </a:xfrm>
              <a:custGeom>
                <a:avLst/>
                <a:gdLst>
                  <a:gd name="T0" fmla="*/ 12 w 9"/>
                  <a:gd name="T1" fmla="*/ 82 h 11"/>
                  <a:gd name="T2" fmla="*/ 0 w 9"/>
                  <a:gd name="T3" fmla="*/ 14 h 11"/>
                  <a:gd name="T4" fmla="*/ 54 w 9"/>
                  <a:gd name="T5" fmla="*/ 74 h 11"/>
                  <a:gd name="T6" fmla="*/ 29 w 9"/>
                  <a:gd name="T7" fmla="*/ 44 h 11"/>
                  <a:gd name="T8" fmla="*/ 12 w 9"/>
                  <a:gd name="T9" fmla="*/ 82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2" y="11"/>
                    </a:moveTo>
                    <a:cubicBezTo>
                      <a:pt x="3" y="7"/>
                      <a:pt x="1" y="3"/>
                      <a:pt x="0" y="2"/>
                    </a:cubicBezTo>
                    <a:cubicBezTo>
                      <a:pt x="3" y="0"/>
                      <a:pt x="8" y="2"/>
                      <a:pt x="9" y="10"/>
                    </a:cubicBezTo>
                    <a:cubicBezTo>
                      <a:pt x="8" y="6"/>
                      <a:pt x="6" y="6"/>
                      <a:pt x="5" y="6"/>
                    </a:cubicBezTo>
                    <a:cubicBezTo>
                      <a:pt x="3" y="7"/>
                      <a:pt x="3" y="9"/>
                      <a:pt x="2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1507"/>
              <p:cNvSpPr>
                <a:spLocks/>
              </p:cNvSpPr>
              <p:nvPr/>
            </p:nvSpPr>
            <p:spPr bwMode="auto">
              <a:xfrm>
                <a:off x="759" y="1953"/>
                <a:ext cx="25" cy="30"/>
              </a:xfrm>
              <a:custGeom>
                <a:avLst/>
                <a:gdLst>
                  <a:gd name="T0" fmla="*/ 20 w 10"/>
                  <a:gd name="T1" fmla="*/ 82 h 11"/>
                  <a:gd name="T2" fmla="*/ 0 w 10"/>
                  <a:gd name="T3" fmla="*/ 14 h 11"/>
                  <a:gd name="T4" fmla="*/ 63 w 10"/>
                  <a:gd name="T5" fmla="*/ 74 h 11"/>
                  <a:gd name="T6" fmla="*/ 33 w 10"/>
                  <a:gd name="T7" fmla="*/ 44 h 11"/>
                  <a:gd name="T8" fmla="*/ 20 w 10"/>
                  <a:gd name="T9" fmla="*/ 82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4" y="7"/>
                      <a:pt x="2" y="3"/>
                      <a:pt x="0" y="2"/>
                    </a:cubicBezTo>
                    <a:cubicBezTo>
                      <a:pt x="3" y="0"/>
                      <a:pt x="9" y="2"/>
                      <a:pt x="10" y="10"/>
                    </a:cubicBezTo>
                    <a:cubicBezTo>
                      <a:pt x="8" y="6"/>
                      <a:pt x="6" y="6"/>
                      <a:pt x="5" y="6"/>
                    </a:cubicBezTo>
                    <a:cubicBezTo>
                      <a:pt x="4" y="7"/>
                      <a:pt x="3" y="9"/>
                      <a:pt x="3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1508"/>
              <p:cNvSpPr>
                <a:spLocks/>
              </p:cNvSpPr>
              <p:nvPr/>
            </p:nvSpPr>
            <p:spPr bwMode="auto">
              <a:xfrm>
                <a:off x="789" y="1953"/>
                <a:ext cx="23" cy="30"/>
              </a:xfrm>
              <a:custGeom>
                <a:avLst/>
                <a:gdLst>
                  <a:gd name="T0" fmla="*/ 13 w 9"/>
                  <a:gd name="T1" fmla="*/ 82 h 11"/>
                  <a:gd name="T2" fmla="*/ 0 w 9"/>
                  <a:gd name="T3" fmla="*/ 14 h 11"/>
                  <a:gd name="T4" fmla="*/ 59 w 9"/>
                  <a:gd name="T5" fmla="*/ 74 h 11"/>
                  <a:gd name="T6" fmla="*/ 33 w 9"/>
                  <a:gd name="T7" fmla="*/ 44 h 11"/>
                  <a:gd name="T8" fmla="*/ 13 w 9"/>
                  <a:gd name="T9" fmla="*/ 82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2" y="11"/>
                    </a:moveTo>
                    <a:cubicBezTo>
                      <a:pt x="3" y="7"/>
                      <a:pt x="1" y="2"/>
                      <a:pt x="0" y="2"/>
                    </a:cubicBezTo>
                    <a:cubicBezTo>
                      <a:pt x="3" y="0"/>
                      <a:pt x="8" y="2"/>
                      <a:pt x="9" y="10"/>
                    </a:cubicBezTo>
                    <a:cubicBezTo>
                      <a:pt x="8" y="6"/>
                      <a:pt x="6" y="6"/>
                      <a:pt x="5" y="6"/>
                    </a:cubicBezTo>
                    <a:cubicBezTo>
                      <a:pt x="3" y="7"/>
                      <a:pt x="3" y="9"/>
                      <a:pt x="2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1509"/>
              <p:cNvSpPr>
                <a:spLocks/>
              </p:cNvSpPr>
              <p:nvPr/>
            </p:nvSpPr>
            <p:spPr bwMode="auto">
              <a:xfrm>
                <a:off x="817" y="1953"/>
                <a:ext cx="25" cy="30"/>
              </a:xfrm>
              <a:custGeom>
                <a:avLst/>
                <a:gdLst>
                  <a:gd name="T0" fmla="*/ 20 w 10"/>
                  <a:gd name="T1" fmla="*/ 82 h 11"/>
                  <a:gd name="T2" fmla="*/ 0 w 10"/>
                  <a:gd name="T3" fmla="*/ 14 h 11"/>
                  <a:gd name="T4" fmla="*/ 63 w 10"/>
                  <a:gd name="T5" fmla="*/ 74 h 11"/>
                  <a:gd name="T6" fmla="*/ 33 w 10"/>
                  <a:gd name="T7" fmla="*/ 44 h 11"/>
                  <a:gd name="T8" fmla="*/ 20 w 10"/>
                  <a:gd name="T9" fmla="*/ 82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4" y="7"/>
                      <a:pt x="2" y="2"/>
                      <a:pt x="0" y="2"/>
                    </a:cubicBezTo>
                    <a:cubicBezTo>
                      <a:pt x="3" y="0"/>
                      <a:pt x="9" y="2"/>
                      <a:pt x="10" y="10"/>
                    </a:cubicBezTo>
                    <a:cubicBezTo>
                      <a:pt x="8" y="6"/>
                      <a:pt x="6" y="6"/>
                      <a:pt x="5" y="6"/>
                    </a:cubicBezTo>
                    <a:cubicBezTo>
                      <a:pt x="4" y="7"/>
                      <a:pt x="3" y="9"/>
                      <a:pt x="3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1510"/>
              <p:cNvSpPr>
                <a:spLocks/>
              </p:cNvSpPr>
              <p:nvPr/>
            </p:nvSpPr>
            <p:spPr bwMode="auto">
              <a:xfrm>
                <a:off x="847" y="1953"/>
                <a:ext cx="22" cy="30"/>
              </a:xfrm>
              <a:custGeom>
                <a:avLst/>
                <a:gdLst>
                  <a:gd name="T0" fmla="*/ 12 w 9"/>
                  <a:gd name="T1" fmla="*/ 82 h 11"/>
                  <a:gd name="T2" fmla="*/ 0 w 9"/>
                  <a:gd name="T3" fmla="*/ 14 h 11"/>
                  <a:gd name="T4" fmla="*/ 54 w 9"/>
                  <a:gd name="T5" fmla="*/ 74 h 11"/>
                  <a:gd name="T6" fmla="*/ 29 w 9"/>
                  <a:gd name="T7" fmla="*/ 44 h 11"/>
                  <a:gd name="T8" fmla="*/ 12 w 9"/>
                  <a:gd name="T9" fmla="*/ 82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2" y="11"/>
                    </a:moveTo>
                    <a:cubicBezTo>
                      <a:pt x="3" y="7"/>
                      <a:pt x="1" y="2"/>
                      <a:pt x="0" y="2"/>
                    </a:cubicBezTo>
                    <a:cubicBezTo>
                      <a:pt x="3" y="0"/>
                      <a:pt x="8" y="2"/>
                      <a:pt x="9" y="10"/>
                    </a:cubicBezTo>
                    <a:cubicBezTo>
                      <a:pt x="8" y="6"/>
                      <a:pt x="6" y="5"/>
                      <a:pt x="5" y="6"/>
                    </a:cubicBezTo>
                    <a:cubicBezTo>
                      <a:pt x="3" y="6"/>
                      <a:pt x="3" y="8"/>
                      <a:pt x="2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1511"/>
              <p:cNvSpPr>
                <a:spLocks/>
              </p:cNvSpPr>
              <p:nvPr/>
            </p:nvSpPr>
            <p:spPr bwMode="auto">
              <a:xfrm>
                <a:off x="874" y="1953"/>
                <a:ext cx="25" cy="30"/>
              </a:xfrm>
              <a:custGeom>
                <a:avLst/>
                <a:gdLst>
                  <a:gd name="T0" fmla="*/ 20 w 10"/>
                  <a:gd name="T1" fmla="*/ 82 h 11"/>
                  <a:gd name="T2" fmla="*/ 0 w 10"/>
                  <a:gd name="T3" fmla="*/ 14 h 11"/>
                  <a:gd name="T4" fmla="*/ 63 w 10"/>
                  <a:gd name="T5" fmla="*/ 74 h 11"/>
                  <a:gd name="T6" fmla="*/ 33 w 10"/>
                  <a:gd name="T7" fmla="*/ 44 h 11"/>
                  <a:gd name="T8" fmla="*/ 20 w 10"/>
                  <a:gd name="T9" fmla="*/ 82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4" y="7"/>
                      <a:pt x="2" y="2"/>
                      <a:pt x="0" y="2"/>
                    </a:cubicBezTo>
                    <a:cubicBezTo>
                      <a:pt x="3" y="0"/>
                      <a:pt x="9" y="2"/>
                      <a:pt x="10" y="10"/>
                    </a:cubicBezTo>
                    <a:cubicBezTo>
                      <a:pt x="8" y="6"/>
                      <a:pt x="6" y="5"/>
                      <a:pt x="5" y="6"/>
                    </a:cubicBezTo>
                    <a:cubicBezTo>
                      <a:pt x="4" y="6"/>
                      <a:pt x="3" y="8"/>
                      <a:pt x="3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1512"/>
              <p:cNvSpPr>
                <a:spLocks/>
              </p:cNvSpPr>
              <p:nvPr/>
            </p:nvSpPr>
            <p:spPr bwMode="auto">
              <a:xfrm>
                <a:off x="904" y="1953"/>
                <a:ext cx="23" cy="30"/>
              </a:xfrm>
              <a:custGeom>
                <a:avLst/>
                <a:gdLst>
                  <a:gd name="T0" fmla="*/ 13 w 9"/>
                  <a:gd name="T1" fmla="*/ 82 h 11"/>
                  <a:gd name="T2" fmla="*/ 0 w 9"/>
                  <a:gd name="T3" fmla="*/ 8 h 11"/>
                  <a:gd name="T4" fmla="*/ 59 w 9"/>
                  <a:gd name="T5" fmla="*/ 74 h 11"/>
                  <a:gd name="T6" fmla="*/ 33 w 9"/>
                  <a:gd name="T7" fmla="*/ 44 h 11"/>
                  <a:gd name="T8" fmla="*/ 13 w 9"/>
                  <a:gd name="T9" fmla="*/ 82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2" y="11"/>
                    </a:moveTo>
                    <a:cubicBezTo>
                      <a:pt x="3" y="7"/>
                      <a:pt x="1" y="2"/>
                      <a:pt x="0" y="1"/>
                    </a:cubicBezTo>
                    <a:cubicBezTo>
                      <a:pt x="3" y="0"/>
                      <a:pt x="8" y="1"/>
                      <a:pt x="9" y="10"/>
                    </a:cubicBezTo>
                    <a:cubicBezTo>
                      <a:pt x="8" y="6"/>
                      <a:pt x="6" y="5"/>
                      <a:pt x="5" y="6"/>
                    </a:cubicBezTo>
                    <a:cubicBezTo>
                      <a:pt x="3" y="6"/>
                      <a:pt x="3" y="8"/>
                      <a:pt x="2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1513"/>
              <p:cNvSpPr>
                <a:spLocks/>
              </p:cNvSpPr>
              <p:nvPr/>
            </p:nvSpPr>
            <p:spPr bwMode="auto">
              <a:xfrm>
                <a:off x="932" y="1953"/>
                <a:ext cx="25" cy="27"/>
              </a:xfrm>
              <a:custGeom>
                <a:avLst/>
                <a:gdLst>
                  <a:gd name="T0" fmla="*/ 20 w 10"/>
                  <a:gd name="T1" fmla="*/ 73 h 10"/>
                  <a:gd name="T2" fmla="*/ 0 w 10"/>
                  <a:gd name="T3" fmla="*/ 8 h 10"/>
                  <a:gd name="T4" fmla="*/ 63 w 10"/>
                  <a:gd name="T5" fmla="*/ 65 h 10"/>
                  <a:gd name="T6" fmla="*/ 33 w 10"/>
                  <a:gd name="T7" fmla="*/ 43 h 10"/>
                  <a:gd name="T8" fmla="*/ 20 w 10"/>
                  <a:gd name="T9" fmla="*/ 7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3" y="10"/>
                    </a:moveTo>
                    <a:cubicBezTo>
                      <a:pt x="4" y="7"/>
                      <a:pt x="2" y="2"/>
                      <a:pt x="0" y="1"/>
                    </a:cubicBezTo>
                    <a:cubicBezTo>
                      <a:pt x="3" y="0"/>
                      <a:pt x="9" y="1"/>
                      <a:pt x="10" y="9"/>
                    </a:cubicBezTo>
                    <a:cubicBezTo>
                      <a:pt x="8" y="6"/>
                      <a:pt x="6" y="5"/>
                      <a:pt x="5" y="6"/>
                    </a:cubicBezTo>
                    <a:cubicBezTo>
                      <a:pt x="4" y="6"/>
                      <a:pt x="3" y="8"/>
                      <a:pt x="3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1514"/>
              <p:cNvSpPr>
                <a:spLocks/>
              </p:cNvSpPr>
              <p:nvPr/>
            </p:nvSpPr>
            <p:spPr bwMode="auto">
              <a:xfrm>
                <a:off x="962" y="1953"/>
                <a:ext cx="22" cy="27"/>
              </a:xfrm>
              <a:custGeom>
                <a:avLst/>
                <a:gdLst>
                  <a:gd name="T0" fmla="*/ 12 w 9"/>
                  <a:gd name="T1" fmla="*/ 73 h 10"/>
                  <a:gd name="T2" fmla="*/ 0 w 9"/>
                  <a:gd name="T3" fmla="*/ 8 h 10"/>
                  <a:gd name="T4" fmla="*/ 54 w 9"/>
                  <a:gd name="T5" fmla="*/ 65 h 10"/>
                  <a:gd name="T6" fmla="*/ 29 w 9"/>
                  <a:gd name="T7" fmla="*/ 43 h 10"/>
                  <a:gd name="T8" fmla="*/ 12 w 9"/>
                  <a:gd name="T9" fmla="*/ 7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0">
                    <a:moveTo>
                      <a:pt x="2" y="10"/>
                    </a:moveTo>
                    <a:cubicBezTo>
                      <a:pt x="3" y="7"/>
                      <a:pt x="1" y="2"/>
                      <a:pt x="0" y="1"/>
                    </a:cubicBezTo>
                    <a:cubicBezTo>
                      <a:pt x="3" y="0"/>
                      <a:pt x="8" y="1"/>
                      <a:pt x="9" y="9"/>
                    </a:cubicBezTo>
                    <a:cubicBezTo>
                      <a:pt x="8" y="5"/>
                      <a:pt x="6" y="5"/>
                      <a:pt x="5" y="6"/>
                    </a:cubicBezTo>
                    <a:cubicBezTo>
                      <a:pt x="3" y="6"/>
                      <a:pt x="3" y="8"/>
                      <a:pt x="2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1515"/>
              <p:cNvSpPr>
                <a:spLocks/>
              </p:cNvSpPr>
              <p:nvPr/>
            </p:nvSpPr>
            <p:spPr bwMode="auto">
              <a:xfrm>
                <a:off x="989" y="1953"/>
                <a:ext cx="25" cy="27"/>
              </a:xfrm>
              <a:custGeom>
                <a:avLst/>
                <a:gdLst>
                  <a:gd name="T0" fmla="*/ 20 w 10"/>
                  <a:gd name="T1" fmla="*/ 73 h 10"/>
                  <a:gd name="T2" fmla="*/ 0 w 10"/>
                  <a:gd name="T3" fmla="*/ 8 h 10"/>
                  <a:gd name="T4" fmla="*/ 63 w 10"/>
                  <a:gd name="T5" fmla="*/ 65 h 10"/>
                  <a:gd name="T6" fmla="*/ 33 w 10"/>
                  <a:gd name="T7" fmla="*/ 43 h 10"/>
                  <a:gd name="T8" fmla="*/ 20 w 10"/>
                  <a:gd name="T9" fmla="*/ 7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3" y="10"/>
                    </a:moveTo>
                    <a:cubicBezTo>
                      <a:pt x="4" y="7"/>
                      <a:pt x="2" y="2"/>
                      <a:pt x="0" y="1"/>
                    </a:cubicBezTo>
                    <a:cubicBezTo>
                      <a:pt x="3" y="0"/>
                      <a:pt x="9" y="1"/>
                      <a:pt x="10" y="9"/>
                    </a:cubicBezTo>
                    <a:cubicBezTo>
                      <a:pt x="8" y="5"/>
                      <a:pt x="6" y="5"/>
                      <a:pt x="5" y="6"/>
                    </a:cubicBezTo>
                    <a:cubicBezTo>
                      <a:pt x="4" y="6"/>
                      <a:pt x="3" y="8"/>
                      <a:pt x="3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1516"/>
              <p:cNvSpPr>
                <a:spLocks/>
              </p:cNvSpPr>
              <p:nvPr/>
            </p:nvSpPr>
            <p:spPr bwMode="auto">
              <a:xfrm>
                <a:off x="1019" y="1953"/>
                <a:ext cx="23" cy="27"/>
              </a:xfrm>
              <a:custGeom>
                <a:avLst/>
                <a:gdLst>
                  <a:gd name="T0" fmla="*/ 13 w 9"/>
                  <a:gd name="T1" fmla="*/ 73 h 10"/>
                  <a:gd name="T2" fmla="*/ 0 w 9"/>
                  <a:gd name="T3" fmla="*/ 8 h 10"/>
                  <a:gd name="T4" fmla="*/ 59 w 9"/>
                  <a:gd name="T5" fmla="*/ 65 h 10"/>
                  <a:gd name="T6" fmla="*/ 33 w 9"/>
                  <a:gd name="T7" fmla="*/ 43 h 10"/>
                  <a:gd name="T8" fmla="*/ 13 w 9"/>
                  <a:gd name="T9" fmla="*/ 7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0">
                    <a:moveTo>
                      <a:pt x="2" y="10"/>
                    </a:moveTo>
                    <a:cubicBezTo>
                      <a:pt x="3" y="7"/>
                      <a:pt x="1" y="2"/>
                      <a:pt x="0" y="1"/>
                    </a:cubicBezTo>
                    <a:cubicBezTo>
                      <a:pt x="3" y="0"/>
                      <a:pt x="8" y="1"/>
                      <a:pt x="9" y="9"/>
                    </a:cubicBezTo>
                    <a:cubicBezTo>
                      <a:pt x="8" y="5"/>
                      <a:pt x="6" y="5"/>
                      <a:pt x="5" y="6"/>
                    </a:cubicBezTo>
                    <a:cubicBezTo>
                      <a:pt x="3" y="6"/>
                      <a:pt x="3" y="8"/>
                      <a:pt x="2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1517"/>
              <p:cNvSpPr>
                <a:spLocks/>
              </p:cNvSpPr>
              <p:nvPr/>
            </p:nvSpPr>
            <p:spPr bwMode="auto">
              <a:xfrm>
                <a:off x="557" y="1911"/>
                <a:ext cx="130" cy="138"/>
              </a:xfrm>
              <a:custGeom>
                <a:avLst/>
                <a:gdLst>
                  <a:gd name="T0" fmla="*/ 163 w 52"/>
                  <a:gd name="T1" fmla="*/ 0 h 52"/>
                  <a:gd name="T2" fmla="*/ 0 w 52"/>
                  <a:gd name="T3" fmla="*/ 183 h 52"/>
                  <a:gd name="T4" fmla="*/ 163 w 52"/>
                  <a:gd name="T5" fmla="*/ 366 h 52"/>
                  <a:gd name="T6" fmla="*/ 325 w 52"/>
                  <a:gd name="T7" fmla="*/ 183 h 52"/>
                  <a:gd name="T8" fmla="*/ 163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26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0" y="41"/>
                      <a:pt x="12" y="52"/>
                      <a:pt x="26" y="52"/>
                    </a:cubicBezTo>
                    <a:cubicBezTo>
                      <a:pt x="40" y="52"/>
                      <a:pt x="52" y="41"/>
                      <a:pt x="52" y="26"/>
                    </a:cubicBezTo>
                    <a:cubicBezTo>
                      <a:pt x="52" y="12"/>
                      <a:pt x="40" y="0"/>
                      <a:pt x="26" y="0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1518"/>
              <p:cNvSpPr>
                <a:spLocks/>
              </p:cNvSpPr>
              <p:nvPr/>
            </p:nvSpPr>
            <p:spPr bwMode="auto">
              <a:xfrm>
                <a:off x="679" y="1951"/>
                <a:ext cx="25" cy="58"/>
              </a:xfrm>
              <a:custGeom>
                <a:avLst/>
                <a:gdLst>
                  <a:gd name="T0" fmla="*/ 20 w 10"/>
                  <a:gd name="T1" fmla="*/ 76 h 22"/>
                  <a:gd name="T2" fmla="*/ 0 w 10"/>
                  <a:gd name="T3" fmla="*/ 0 h 22"/>
                  <a:gd name="T4" fmla="*/ 0 w 10"/>
                  <a:gd name="T5" fmla="*/ 0 h 22"/>
                  <a:gd name="T6" fmla="*/ 63 w 10"/>
                  <a:gd name="T7" fmla="*/ 76 h 22"/>
                  <a:gd name="T8" fmla="*/ 8 w 10"/>
                  <a:gd name="T9" fmla="*/ 153 h 22"/>
                  <a:gd name="T10" fmla="*/ 0 w 10"/>
                  <a:gd name="T11" fmla="*/ 153 h 22"/>
                  <a:gd name="T12" fmla="*/ 20 w 10"/>
                  <a:gd name="T13" fmla="*/ 76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3" y="11"/>
                    </a:moveTo>
                    <a:cubicBezTo>
                      <a:pt x="3" y="7"/>
                      <a:pt x="2" y="4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10" y="5"/>
                      <a:pt x="10" y="11"/>
                    </a:cubicBezTo>
                    <a:cubicBezTo>
                      <a:pt x="10" y="17"/>
                      <a:pt x="6" y="22"/>
                      <a:pt x="1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" y="19"/>
                      <a:pt x="3" y="15"/>
                      <a:pt x="3" y="11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1519"/>
              <p:cNvSpPr>
                <a:spLocks/>
              </p:cNvSpPr>
              <p:nvPr/>
            </p:nvSpPr>
            <p:spPr bwMode="auto">
              <a:xfrm>
                <a:off x="694" y="1951"/>
                <a:ext cx="38" cy="58"/>
              </a:xfrm>
              <a:custGeom>
                <a:avLst/>
                <a:gdLst>
                  <a:gd name="T0" fmla="*/ 0 w 15"/>
                  <a:gd name="T1" fmla="*/ 140 h 22"/>
                  <a:gd name="T2" fmla="*/ 25 w 15"/>
                  <a:gd name="T3" fmla="*/ 76 h 22"/>
                  <a:gd name="T4" fmla="*/ 0 w 15"/>
                  <a:gd name="T5" fmla="*/ 21 h 22"/>
                  <a:gd name="T6" fmla="*/ 38 w 15"/>
                  <a:gd name="T7" fmla="*/ 0 h 22"/>
                  <a:gd name="T8" fmla="*/ 96 w 15"/>
                  <a:gd name="T9" fmla="*/ 76 h 22"/>
                  <a:gd name="T10" fmla="*/ 38 w 15"/>
                  <a:gd name="T11" fmla="*/ 153 h 22"/>
                  <a:gd name="T12" fmla="*/ 0 w 15"/>
                  <a:gd name="T13" fmla="*/ 140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20"/>
                    </a:moveTo>
                    <a:cubicBezTo>
                      <a:pt x="2" y="18"/>
                      <a:pt x="4" y="15"/>
                      <a:pt x="4" y="11"/>
                    </a:cubicBezTo>
                    <a:cubicBezTo>
                      <a:pt x="4" y="8"/>
                      <a:pt x="2" y="5"/>
                      <a:pt x="0" y="3"/>
                    </a:cubicBez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5" y="11"/>
                    </a:cubicBezTo>
                    <a:cubicBezTo>
                      <a:pt x="15" y="17"/>
                      <a:pt x="11" y="22"/>
                      <a:pt x="6" y="22"/>
                    </a:cubicBezTo>
                    <a:cubicBezTo>
                      <a:pt x="4" y="22"/>
                      <a:pt x="2" y="21"/>
                      <a:pt x="0" y="20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1520"/>
              <p:cNvSpPr>
                <a:spLocks/>
              </p:cNvSpPr>
              <p:nvPr/>
            </p:nvSpPr>
            <p:spPr bwMode="auto">
              <a:xfrm>
                <a:off x="724" y="1951"/>
                <a:ext cx="38" cy="58"/>
              </a:xfrm>
              <a:custGeom>
                <a:avLst/>
                <a:gdLst>
                  <a:gd name="T0" fmla="*/ 0 w 15"/>
                  <a:gd name="T1" fmla="*/ 140 h 22"/>
                  <a:gd name="T2" fmla="*/ 20 w 15"/>
                  <a:gd name="T3" fmla="*/ 76 h 22"/>
                  <a:gd name="T4" fmla="*/ 0 w 15"/>
                  <a:gd name="T5" fmla="*/ 21 h 22"/>
                  <a:gd name="T6" fmla="*/ 33 w 15"/>
                  <a:gd name="T7" fmla="*/ 0 h 22"/>
                  <a:gd name="T8" fmla="*/ 96 w 15"/>
                  <a:gd name="T9" fmla="*/ 76 h 22"/>
                  <a:gd name="T10" fmla="*/ 38 w 15"/>
                  <a:gd name="T11" fmla="*/ 153 h 22"/>
                  <a:gd name="T12" fmla="*/ 0 w 15"/>
                  <a:gd name="T13" fmla="*/ 140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20"/>
                    </a:moveTo>
                    <a:cubicBezTo>
                      <a:pt x="2" y="18"/>
                      <a:pt x="3" y="14"/>
                      <a:pt x="3" y="11"/>
                    </a:cubicBezTo>
                    <a:cubicBezTo>
                      <a:pt x="3" y="8"/>
                      <a:pt x="2" y="5"/>
                      <a:pt x="0" y="3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10" y="0"/>
                      <a:pt x="15" y="5"/>
                      <a:pt x="15" y="11"/>
                    </a:cubicBezTo>
                    <a:cubicBezTo>
                      <a:pt x="15" y="17"/>
                      <a:pt x="11" y="22"/>
                      <a:pt x="6" y="22"/>
                    </a:cubicBezTo>
                    <a:cubicBezTo>
                      <a:pt x="3" y="22"/>
                      <a:pt x="1" y="21"/>
                      <a:pt x="0" y="20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1521"/>
              <p:cNvSpPr>
                <a:spLocks/>
              </p:cNvSpPr>
              <p:nvPr/>
            </p:nvSpPr>
            <p:spPr bwMode="auto">
              <a:xfrm>
                <a:off x="752" y="1951"/>
                <a:ext cx="37" cy="58"/>
              </a:xfrm>
              <a:custGeom>
                <a:avLst/>
                <a:gdLst>
                  <a:gd name="T0" fmla="*/ 0 w 15"/>
                  <a:gd name="T1" fmla="*/ 132 h 22"/>
                  <a:gd name="T2" fmla="*/ 25 w 15"/>
                  <a:gd name="T3" fmla="*/ 76 h 22"/>
                  <a:gd name="T4" fmla="*/ 0 w 15"/>
                  <a:gd name="T5" fmla="*/ 21 h 22"/>
                  <a:gd name="T6" fmla="*/ 37 w 15"/>
                  <a:gd name="T7" fmla="*/ 0 h 22"/>
                  <a:gd name="T8" fmla="*/ 91 w 15"/>
                  <a:gd name="T9" fmla="*/ 76 h 22"/>
                  <a:gd name="T10" fmla="*/ 37 w 15"/>
                  <a:gd name="T11" fmla="*/ 153 h 22"/>
                  <a:gd name="T12" fmla="*/ 0 w 15"/>
                  <a:gd name="T13" fmla="*/ 132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19"/>
                    </a:moveTo>
                    <a:cubicBezTo>
                      <a:pt x="2" y="17"/>
                      <a:pt x="4" y="14"/>
                      <a:pt x="4" y="11"/>
                    </a:cubicBezTo>
                    <a:cubicBezTo>
                      <a:pt x="4" y="8"/>
                      <a:pt x="2" y="5"/>
                      <a:pt x="0" y="3"/>
                    </a:cubicBez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5" y="11"/>
                    </a:cubicBezTo>
                    <a:cubicBezTo>
                      <a:pt x="15" y="17"/>
                      <a:pt x="11" y="22"/>
                      <a:pt x="6" y="22"/>
                    </a:cubicBezTo>
                    <a:cubicBezTo>
                      <a:pt x="4" y="22"/>
                      <a:pt x="2" y="21"/>
                      <a:pt x="0" y="19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1522"/>
              <p:cNvSpPr>
                <a:spLocks/>
              </p:cNvSpPr>
              <p:nvPr/>
            </p:nvSpPr>
            <p:spPr bwMode="auto">
              <a:xfrm>
                <a:off x="782" y="1951"/>
                <a:ext cx="37" cy="58"/>
              </a:xfrm>
              <a:custGeom>
                <a:avLst/>
                <a:gdLst>
                  <a:gd name="T0" fmla="*/ 0 w 15"/>
                  <a:gd name="T1" fmla="*/ 132 h 22"/>
                  <a:gd name="T2" fmla="*/ 17 w 15"/>
                  <a:gd name="T3" fmla="*/ 76 h 22"/>
                  <a:gd name="T4" fmla="*/ 0 w 15"/>
                  <a:gd name="T5" fmla="*/ 21 h 22"/>
                  <a:gd name="T6" fmla="*/ 30 w 15"/>
                  <a:gd name="T7" fmla="*/ 0 h 22"/>
                  <a:gd name="T8" fmla="*/ 91 w 15"/>
                  <a:gd name="T9" fmla="*/ 76 h 22"/>
                  <a:gd name="T10" fmla="*/ 37 w 15"/>
                  <a:gd name="T11" fmla="*/ 153 h 22"/>
                  <a:gd name="T12" fmla="*/ 0 w 15"/>
                  <a:gd name="T13" fmla="*/ 132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19"/>
                    </a:moveTo>
                    <a:cubicBezTo>
                      <a:pt x="2" y="17"/>
                      <a:pt x="3" y="14"/>
                      <a:pt x="3" y="11"/>
                    </a:cubicBezTo>
                    <a:cubicBezTo>
                      <a:pt x="3" y="8"/>
                      <a:pt x="2" y="5"/>
                      <a:pt x="0" y="3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10" y="0"/>
                      <a:pt x="15" y="5"/>
                      <a:pt x="15" y="11"/>
                    </a:cubicBezTo>
                    <a:cubicBezTo>
                      <a:pt x="15" y="17"/>
                      <a:pt x="11" y="22"/>
                      <a:pt x="6" y="22"/>
                    </a:cubicBezTo>
                    <a:cubicBezTo>
                      <a:pt x="3" y="22"/>
                      <a:pt x="1" y="21"/>
                      <a:pt x="0" y="19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1523"/>
              <p:cNvSpPr>
                <a:spLocks/>
              </p:cNvSpPr>
              <p:nvPr/>
            </p:nvSpPr>
            <p:spPr bwMode="auto">
              <a:xfrm>
                <a:off x="809" y="1951"/>
                <a:ext cx="38" cy="58"/>
              </a:xfrm>
              <a:custGeom>
                <a:avLst/>
                <a:gdLst>
                  <a:gd name="T0" fmla="*/ 0 w 15"/>
                  <a:gd name="T1" fmla="*/ 132 h 22"/>
                  <a:gd name="T2" fmla="*/ 25 w 15"/>
                  <a:gd name="T3" fmla="*/ 76 h 22"/>
                  <a:gd name="T4" fmla="*/ 0 w 15"/>
                  <a:gd name="T5" fmla="*/ 13 h 22"/>
                  <a:gd name="T6" fmla="*/ 38 w 15"/>
                  <a:gd name="T7" fmla="*/ 0 h 22"/>
                  <a:gd name="T8" fmla="*/ 96 w 15"/>
                  <a:gd name="T9" fmla="*/ 76 h 22"/>
                  <a:gd name="T10" fmla="*/ 38 w 15"/>
                  <a:gd name="T11" fmla="*/ 153 h 22"/>
                  <a:gd name="T12" fmla="*/ 0 w 15"/>
                  <a:gd name="T13" fmla="*/ 132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19"/>
                    </a:moveTo>
                    <a:cubicBezTo>
                      <a:pt x="2" y="17"/>
                      <a:pt x="4" y="14"/>
                      <a:pt x="4" y="11"/>
                    </a:cubicBezTo>
                    <a:cubicBezTo>
                      <a:pt x="4" y="7"/>
                      <a:pt x="2" y="4"/>
                      <a:pt x="0" y="2"/>
                    </a:cubicBez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5" y="11"/>
                    </a:cubicBezTo>
                    <a:cubicBezTo>
                      <a:pt x="15" y="17"/>
                      <a:pt x="11" y="22"/>
                      <a:pt x="6" y="22"/>
                    </a:cubicBezTo>
                    <a:cubicBezTo>
                      <a:pt x="4" y="22"/>
                      <a:pt x="2" y="21"/>
                      <a:pt x="0" y="19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1524"/>
              <p:cNvSpPr>
                <a:spLocks/>
              </p:cNvSpPr>
              <p:nvPr/>
            </p:nvSpPr>
            <p:spPr bwMode="auto">
              <a:xfrm>
                <a:off x="839" y="1951"/>
                <a:ext cx="38" cy="58"/>
              </a:xfrm>
              <a:custGeom>
                <a:avLst/>
                <a:gdLst>
                  <a:gd name="T0" fmla="*/ 0 w 15"/>
                  <a:gd name="T1" fmla="*/ 132 h 22"/>
                  <a:gd name="T2" fmla="*/ 20 w 15"/>
                  <a:gd name="T3" fmla="*/ 76 h 22"/>
                  <a:gd name="T4" fmla="*/ 0 w 15"/>
                  <a:gd name="T5" fmla="*/ 13 h 22"/>
                  <a:gd name="T6" fmla="*/ 33 w 15"/>
                  <a:gd name="T7" fmla="*/ 0 h 22"/>
                  <a:gd name="T8" fmla="*/ 96 w 15"/>
                  <a:gd name="T9" fmla="*/ 76 h 22"/>
                  <a:gd name="T10" fmla="*/ 38 w 15"/>
                  <a:gd name="T11" fmla="*/ 153 h 22"/>
                  <a:gd name="T12" fmla="*/ 0 w 15"/>
                  <a:gd name="T13" fmla="*/ 132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19"/>
                    </a:moveTo>
                    <a:cubicBezTo>
                      <a:pt x="2" y="17"/>
                      <a:pt x="3" y="14"/>
                      <a:pt x="3" y="11"/>
                    </a:cubicBezTo>
                    <a:cubicBezTo>
                      <a:pt x="3" y="7"/>
                      <a:pt x="2" y="4"/>
                      <a:pt x="0" y="2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10" y="0"/>
                      <a:pt x="15" y="5"/>
                      <a:pt x="15" y="11"/>
                    </a:cubicBezTo>
                    <a:cubicBezTo>
                      <a:pt x="15" y="17"/>
                      <a:pt x="11" y="22"/>
                      <a:pt x="6" y="22"/>
                    </a:cubicBezTo>
                    <a:cubicBezTo>
                      <a:pt x="3" y="22"/>
                      <a:pt x="1" y="21"/>
                      <a:pt x="0" y="19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1525"/>
              <p:cNvSpPr>
                <a:spLocks/>
              </p:cNvSpPr>
              <p:nvPr/>
            </p:nvSpPr>
            <p:spPr bwMode="auto">
              <a:xfrm>
                <a:off x="867" y="1951"/>
                <a:ext cx="37" cy="58"/>
              </a:xfrm>
              <a:custGeom>
                <a:avLst/>
                <a:gdLst>
                  <a:gd name="T0" fmla="*/ 0 w 15"/>
                  <a:gd name="T1" fmla="*/ 132 h 22"/>
                  <a:gd name="T2" fmla="*/ 25 w 15"/>
                  <a:gd name="T3" fmla="*/ 76 h 22"/>
                  <a:gd name="T4" fmla="*/ 0 w 15"/>
                  <a:gd name="T5" fmla="*/ 13 h 22"/>
                  <a:gd name="T6" fmla="*/ 37 w 15"/>
                  <a:gd name="T7" fmla="*/ 0 h 22"/>
                  <a:gd name="T8" fmla="*/ 91 w 15"/>
                  <a:gd name="T9" fmla="*/ 76 h 22"/>
                  <a:gd name="T10" fmla="*/ 37 w 15"/>
                  <a:gd name="T11" fmla="*/ 153 h 22"/>
                  <a:gd name="T12" fmla="*/ 0 w 15"/>
                  <a:gd name="T13" fmla="*/ 132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19"/>
                    </a:moveTo>
                    <a:cubicBezTo>
                      <a:pt x="2" y="17"/>
                      <a:pt x="4" y="14"/>
                      <a:pt x="4" y="11"/>
                    </a:cubicBezTo>
                    <a:cubicBezTo>
                      <a:pt x="4" y="7"/>
                      <a:pt x="2" y="4"/>
                      <a:pt x="0" y="2"/>
                    </a:cubicBez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5" y="11"/>
                    </a:cubicBezTo>
                    <a:cubicBezTo>
                      <a:pt x="15" y="17"/>
                      <a:pt x="11" y="22"/>
                      <a:pt x="6" y="22"/>
                    </a:cubicBezTo>
                    <a:cubicBezTo>
                      <a:pt x="4" y="22"/>
                      <a:pt x="2" y="21"/>
                      <a:pt x="0" y="19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1526"/>
              <p:cNvSpPr>
                <a:spLocks/>
              </p:cNvSpPr>
              <p:nvPr/>
            </p:nvSpPr>
            <p:spPr bwMode="auto">
              <a:xfrm>
                <a:off x="897" y="1951"/>
                <a:ext cx="37" cy="58"/>
              </a:xfrm>
              <a:custGeom>
                <a:avLst/>
                <a:gdLst>
                  <a:gd name="T0" fmla="*/ 0 w 15"/>
                  <a:gd name="T1" fmla="*/ 132 h 22"/>
                  <a:gd name="T2" fmla="*/ 17 w 15"/>
                  <a:gd name="T3" fmla="*/ 76 h 22"/>
                  <a:gd name="T4" fmla="*/ 0 w 15"/>
                  <a:gd name="T5" fmla="*/ 13 h 22"/>
                  <a:gd name="T6" fmla="*/ 30 w 15"/>
                  <a:gd name="T7" fmla="*/ 0 h 22"/>
                  <a:gd name="T8" fmla="*/ 91 w 15"/>
                  <a:gd name="T9" fmla="*/ 76 h 22"/>
                  <a:gd name="T10" fmla="*/ 37 w 15"/>
                  <a:gd name="T11" fmla="*/ 153 h 22"/>
                  <a:gd name="T12" fmla="*/ 0 w 15"/>
                  <a:gd name="T13" fmla="*/ 132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19"/>
                    </a:moveTo>
                    <a:cubicBezTo>
                      <a:pt x="2" y="17"/>
                      <a:pt x="3" y="14"/>
                      <a:pt x="3" y="11"/>
                    </a:cubicBezTo>
                    <a:cubicBezTo>
                      <a:pt x="3" y="7"/>
                      <a:pt x="2" y="4"/>
                      <a:pt x="0" y="2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10" y="0"/>
                      <a:pt x="15" y="5"/>
                      <a:pt x="15" y="11"/>
                    </a:cubicBezTo>
                    <a:cubicBezTo>
                      <a:pt x="15" y="17"/>
                      <a:pt x="11" y="22"/>
                      <a:pt x="6" y="22"/>
                    </a:cubicBezTo>
                    <a:cubicBezTo>
                      <a:pt x="3" y="22"/>
                      <a:pt x="1" y="21"/>
                      <a:pt x="0" y="19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1527"/>
              <p:cNvSpPr>
                <a:spLocks/>
              </p:cNvSpPr>
              <p:nvPr/>
            </p:nvSpPr>
            <p:spPr bwMode="auto">
              <a:xfrm>
                <a:off x="924" y="1951"/>
                <a:ext cx="38" cy="58"/>
              </a:xfrm>
              <a:custGeom>
                <a:avLst/>
                <a:gdLst>
                  <a:gd name="T0" fmla="*/ 0 w 15"/>
                  <a:gd name="T1" fmla="*/ 132 h 22"/>
                  <a:gd name="T2" fmla="*/ 25 w 15"/>
                  <a:gd name="T3" fmla="*/ 76 h 22"/>
                  <a:gd name="T4" fmla="*/ 0 w 15"/>
                  <a:gd name="T5" fmla="*/ 13 h 22"/>
                  <a:gd name="T6" fmla="*/ 38 w 15"/>
                  <a:gd name="T7" fmla="*/ 0 h 22"/>
                  <a:gd name="T8" fmla="*/ 96 w 15"/>
                  <a:gd name="T9" fmla="*/ 76 h 22"/>
                  <a:gd name="T10" fmla="*/ 38 w 15"/>
                  <a:gd name="T11" fmla="*/ 153 h 22"/>
                  <a:gd name="T12" fmla="*/ 0 w 15"/>
                  <a:gd name="T13" fmla="*/ 132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19"/>
                    </a:moveTo>
                    <a:cubicBezTo>
                      <a:pt x="2" y="17"/>
                      <a:pt x="4" y="14"/>
                      <a:pt x="4" y="11"/>
                    </a:cubicBezTo>
                    <a:cubicBezTo>
                      <a:pt x="4" y="7"/>
                      <a:pt x="2" y="4"/>
                      <a:pt x="0" y="2"/>
                    </a:cubicBez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4"/>
                      <a:pt x="15" y="11"/>
                    </a:cubicBezTo>
                    <a:cubicBezTo>
                      <a:pt x="15" y="17"/>
                      <a:pt x="11" y="22"/>
                      <a:pt x="6" y="22"/>
                    </a:cubicBezTo>
                    <a:cubicBezTo>
                      <a:pt x="4" y="22"/>
                      <a:pt x="2" y="21"/>
                      <a:pt x="0" y="19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1528"/>
              <p:cNvSpPr>
                <a:spLocks/>
              </p:cNvSpPr>
              <p:nvPr/>
            </p:nvSpPr>
            <p:spPr bwMode="auto">
              <a:xfrm>
                <a:off x="954" y="1951"/>
                <a:ext cx="38" cy="58"/>
              </a:xfrm>
              <a:custGeom>
                <a:avLst/>
                <a:gdLst>
                  <a:gd name="T0" fmla="*/ 0 w 15"/>
                  <a:gd name="T1" fmla="*/ 132 h 22"/>
                  <a:gd name="T2" fmla="*/ 20 w 15"/>
                  <a:gd name="T3" fmla="*/ 76 h 22"/>
                  <a:gd name="T4" fmla="*/ 0 w 15"/>
                  <a:gd name="T5" fmla="*/ 13 h 22"/>
                  <a:gd name="T6" fmla="*/ 38 w 15"/>
                  <a:gd name="T7" fmla="*/ 0 h 22"/>
                  <a:gd name="T8" fmla="*/ 96 w 15"/>
                  <a:gd name="T9" fmla="*/ 69 h 22"/>
                  <a:gd name="T10" fmla="*/ 38 w 15"/>
                  <a:gd name="T11" fmla="*/ 153 h 22"/>
                  <a:gd name="T12" fmla="*/ 0 w 15"/>
                  <a:gd name="T13" fmla="*/ 132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19"/>
                    </a:moveTo>
                    <a:cubicBezTo>
                      <a:pt x="2" y="17"/>
                      <a:pt x="3" y="14"/>
                      <a:pt x="3" y="11"/>
                    </a:cubicBezTo>
                    <a:cubicBezTo>
                      <a:pt x="3" y="7"/>
                      <a:pt x="2" y="4"/>
                      <a:pt x="0" y="2"/>
                    </a:cubicBezTo>
                    <a:cubicBezTo>
                      <a:pt x="1" y="1"/>
                      <a:pt x="3" y="0"/>
                      <a:pt x="6" y="0"/>
                    </a:cubicBezTo>
                    <a:cubicBezTo>
                      <a:pt x="11" y="0"/>
                      <a:pt x="15" y="4"/>
                      <a:pt x="15" y="10"/>
                    </a:cubicBezTo>
                    <a:cubicBezTo>
                      <a:pt x="15" y="17"/>
                      <a:pt x="11" y="21"/>
                      <a:pt x="6" y="22"/>
                    </a:cubicBezTo>
                    <a:cubicBezTo>
                      <a:pt x="4" y="22"/>
                      <a:pt x="2" y="21"/>
                      <a:pt x="0" y="19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1529"/>
              <p:cNvSpPr>
                <a:spLocks/>
              </p:cNvSpPr>
              <p:nvPr/>
            </p:nvSpPr>
            <p:spPr bwMode="auto">
              <a:xfrm>
                <a:off x="982" y="1948"/>
                <a:ext cx="37" cy="59"/>
              </a:xfrm>
              <a:custGeom>
                <a:avLst/>
                <a:gdLst>
                  <a:gd name="T0" fmla="*/ 0 w 15"/>
                  <a:gd name="T1" fmla="*/ 145 h 22"/>
                  <a:gd name="T2" fmla="*/ 25 w 15"/>
                  <a:gd name="T3" fmla="*/ 80 h 22"/>
                  <a:gd name="T4" fmla="*/ 0 w 15"/>
                  <a:gd name="T5" fmla="*/ 21 h 22"/>
                  <a:gd name="T6" fmla="*/ 37 w 15"/>
                  <a:gd name="T7" fmla="*/ 0 h 22"/>
                  <a:gd name="T8" fmla="*/ 91 w 15"/>
                  <a:gd name="T9" fmla="*/ 80 h 22"/>
                  <a:gd name="T10" fmla="*/ 37 w 15"/>
                  <a:gd name="T11" fmla="*/ 158 h 22"/>
                  <a:gd name="T12" fmla="*/ 0 w 15"/>
                  <a:gd name="T13" fmla="*/ 145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20"/>
                    </a:moveTo>
                    <a:cubicBezTo>
                      <a:pt x="2" y="18"/>
                      <a:pt x="4" y="15"/>
                      <a:pt x="4" y="11"/>
                    </a:cubicBezTo>
                    <a:cubicBezTo>
                      <a:pt x="4" y="8"/>
                      <a:pt x="2" y="5"/>
                      <a:pt x="0" y="3"/>
                    </a:cubicBez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5" y="11"/>
                    </a:cubicBezTo>
                    <a:cubicBezTo>
                      <a:pt x="15" y="17"/>
                      <a:pt x="11" y="22"/>
                      <a:pt x="6" y="22"/>
                    </a:cubicBezTo>
                    <a:cubicBezTo>
                      <a:pt x="4" y="22"/>
                      <a:pt x="2" y="22"/>
                      <a:pt x="0" y="20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1530"/>
              <p:cNvSpPr>
                <a:spLocks/>
              </p:cNvSpPr>
              <p:nvPr/>
            </p:nvSpPr>
            <p:spPr bwMode="auto">
              <a:xfrm>
                <a:off x="1012" y="1948"/>
                <a:ext cx="37" cy="59"/>
              </a:xfrm>
              <a:custGeom>
                <a:avLst/>
                <a:gdLst>
                  <a:gd name="T0" fmla="*/ 0 w 15"/>
                  <a:gd name="T1" fmla="*/ 145 h 22"/>
                  <a:gd name="T2" fmla="*/ 17 w 15"/>
                  <a:gd name="T3" fmla="*/ 80 h 22"/>
                  <a:gd name="T4" fmla="*/ 0 w 15"/>
                  <a:gd name="T5" fmla="*/ 21 h 22"/>
                  <a:gd name="T6" fmla="*/ 37 w 15"/>
                  <a:gd name="T7" fmla="*/ 0 h 22"/>
                  <a:gd name="T8" fmla="*/ 91 w 15"/>
                  <a:gd name="T9" fmla="*/ 80 h 22"/>
                  <a:gd name="T10" fmla="*/ 37 w 15"/>
                  <a:gd name="T11" fmla="*/ 158 h 22"/>
                  <a:gd name="T12" fmla="*/ 0 w 15"/>
                  <a:gd name="T13" fmla="*/ 145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0" y="20"/>
                    </a:moveTo>
                    <a:cubicBezTo>
                      <a:pt x="2" y="18"/>
                      <a:pt x="3" y="15"/>
                      <a:pt x="3" y="11"/>
                    </a:cubicBezTo>
                    <a:cubicBezTo>
                      <a:pt x="3" y="8"/>
                      <a:pt x="2" y="5"/>
                      <a:pt x="0" y="3"/>
                    </a:cubicBezTo>
                    <a:cubicBezTo>
                      <a:pt x="1" y="1"/>
                      <a:pt x="3" y="0"/>
                      <a:pt x="6" y="0"/>
                    </a:cubicBezTo>
                    <a:cubicBezTo>
                      <a:pt x="11" y="0"/>
                      <a:pt x="15" y="5"/>
                      <a:pt x="15" y="11"/>
                    </a:cubicBezTo>
                    <a:cubicBezTo>
                      <a:pt x="15" y="17"/>
                      <a:pt x="11" y="22"/>
                      <a:pt x="6" y="22"/>
                    </a:cubicBezTo>
                    <a:cubicBezTo>
                      <a:pt x="4" y="22"/>
                      <a:pt x="2" y="21"/>
                      <a:pt x="0" y="20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Oval 1531"/>
              <p:cNvSpPr>
                <a:spLocks noChangeArrowheads="1"/>
              </p:cNvSpPr>
              <p:nvPr/>
            </p:nvSpPr>
            <p:spPr bwMode="auto">
              <a:xfrm>
                <a:off x="1257" y="732"/>
                <a:ext cx="130" cy="139"/>
              </a:xfrm>
              <a:prstGeom prst="ellipse">
                <a:avLst/>
              </a:prstGeom>
              <a:solidFill>
                <a:srgbClr val="FFD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Oval 1532"/>
              <p:cNvSpPr>
                <a:spLocks noChangeArrowheads="1"/>
              </p:cNvSpPr>
              <p:nvPr/>
            </p:nvSpPr>
            <p:spPr bwMode="auto">
              <a:xfrm>
                <a:off x="1294" y="935"/>
                <a:ext cx="55" cy="58"/>
              </a:xfrm>
              <a:prstGeom prst="ellipse">
                <a:avLst/>
              </a:pr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Oval 1533"/>
              <p:cNvSpPr>
                <a:spLocks noChangeArrowheads="1"/>
              </p:cNvSpPr>
              <p:nvPr/>
            </p:nvSpPr>
            <p:spPr bwMode="auto">
              <a:xfrm>
                <a:off x="1294" y="993"/>
                <a:ext cx="55" cy="59"/>
              </a:xfrm>
              <a:prstGeom prst="ellipse">
                <a:avLst/>
              </a:pr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Oval 1534"/>
              <p:cNvSpPr>
                <a:spLocks noChangeArrowheads="1"/>
              </p:cNvSpPr>
              <p:nvPr/>
            </p:nvSpPr>
            <p:spPr bwMode="auto">
              <a:xfrm>
                <a:off x="1294" y="1052"/>
                <a:ext cx="55" cy="59"/>
              </a:xfrm>
              <a:prstGeom prst="ellipse">
                <a:avLst/>
              </a:pr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Oval 1535"/>
              <p:cNvSpPr>
                <a:spLocks noChangeArrowheads="1"/>
              </p:cNvSpPr>
              <p:nvPr/>
            </p:nvSpPr>
            <p:spPr bwMode="auto">
              <a:xfrm>
                <a:off x="1294" y="1111"/>
                <a:ext cx="55" cy="58"/>
              </a:xfrm>
              <a:prstGeom prst="ellipse">
                <a:avLst/>
              </a:pr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Oval 1536"/>
              <p:cNvSpPr>
                <a:spLocks noChangeArrowheads="1"/>
              </p:cNvSpPr>
              <p:nvPr/>
            </p:nvSpPr>
            <p:spPr bwMode="auto">
              <a:xfrm>
                <a:off x="1294" y="1169"/>
                <a:ext cx="55" cy="59"/>
              </a:xfrm>
              <a:prstGeom prst="ellipse">
                <a:avLst/>
              </a:pr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Oval 1537"/>
              <p:cNvSpPr>
                <a:spLocks noChangeArrowheads="1"/>
              </p:cNvSpPr>
              <p:nvPr/>
            </p:nvSpPr>
            <p:spPr bwMode="auto">
              <a:xfrm>
                <a:off x="1294" y="1228"/>
                <a:ext cx="55" cy="59"/>
              </a:xfrm>
              <a:prstGeom prst="ellipse">
                <a:avLst/>
              </a:pr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Oval 1538"/>
              <p:cNvSpPr>
                <a:spLocks noChangeArrowheads="1"/>
              </p:cNvSpPr>
              <p:nvPr/>
            </p:nvSpPr>
            <p:spPr bwMode="auto">
              <a:xfrm>
                <a:off x="1294" y="1287"/>
                <a:ext cx="55" cy="58"/>
              </a:xfrm>
              <a:prstGeom prst="ellipse">
                <a:avLst/>
              </a:pr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Oval 1539"/>
              <p:cNvSpPr>
                <a:spLocks noChangeArrowheads="1"/>
              </p:cNvSpPr>
              <p:nvPr/>
            </p:nvSpPr>
            <p:spPr bwMode="auto">
              <a:xfrm>
                <a:off x="1294" y="1345"/>
                <a:ext cx="55" cy="59"/>
              </a:xfrm>
              <a:prstGeom prst="ellipse">
                <a:avLst/>
              </a:pr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Oval 1540"/>
              <p:cNvSpPr>
                <a:spLocks noChangeArrowheads="1"/>
              </p:cNvSpPr>
              <p:nvPr/>
            </p:nvSpPr>
            <p:spPr bwMode="auto">
              <a:xfrm>
                <a:off x="1294" y="1401"/>
                <a:ext cx="55" cy="59"/>
              </a:xfrm>
              <a:prstGeom prst="ellipse">
                <a:avLst/>
              </a:pr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Oval 1541"/>
              <p:cNvSpPr>
                <a:spLocks noChangeArrowheads="1"/>
              </p:cNvSpPr>
              <p:nvPr/>
            </p:nvSpPr>
            <p:spPr bwMode="auto">
              <a:xfrm>
                <a:off x="1274" y="751"/>
                <a:ext cx="68" cy="72"/>
              </a:xfrm>
              <a:prstGeom prst="ellipse">
                <a:avLst/>
              </a:prstGeom>
              <a:solidFill>
                <a:srgbClr val="FFF1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Oval 1542"/>
              <p:cNvSpPr>
                <a:spLocks noChangeArrowheads="1"/>
              </p:cNvSpPr>
              <p:nvPr/>
            </p:nvSpPr>
            <p:spPr bwMode="auto">
              <a:xfrm>
                <a:off x="1289" y="764"/>
                <a:ext cx="23" cy="2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Oval 1543"/>
              <p:cNvSpPr>
                <a:spLocks noChangeArrowheads="1"/>
              </p:cNvSpPr>
              <p:nvPr/>
            </p:nvSpPr>
            <p:spPr bwMode="auto">
              <a:xfrm>
                <a:off x="1302" y="945"/>
                <a:ext cx="27" cy="32"/>
              </a:xfrm>
              <a:prstGeom prst="ellipse">
                <a:avLst/>
              </a:pr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Oval 1544"/>
              <p:cNvSpPr>
                <a:spLocks noChangeArrowheads="1"/>
              </p:cNvSpPr>
              <p:nvPr/>
            </p:nvSpPr>
            <p:spPr bwMode="auto">
              <a:xfrm>
                <a:off x="1307" y="951"/>
                <a:ext cx="10" cy="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Oval 1545"/>
              <p:cNvSpPr>
                <a:spLocks noChangeArrowheads="1"/>
              </p:cNvSpPr>
              <p:nvPr/>
            </p:nvSpPr>
            <p:spPr bwMode="auto">
              <a:xfrm>
                <a:off x="1302" y="1004"/>
                <a:ext cx="27" cy="32"/>
              </a:xfrm>
              <a:prstGeom prst="ellipse">
                <a:avLst/>
              </a:pr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Oval 1546"/>
              <p:cNvSpPr>
                <a:spLocks noChangeArrowheads="1"/>
              </p:cNvSpPr>
              <p:nvPr/>
            </p:nvSpPr>
            <p:spPr bwMode="auto">
              <a:xfrm>
                <a:off x="1307" y="1009"/>
                <a:ext cx="10" cy="1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Oval 1547"/>
              <p:cNvSpPr>
                <a:spLocks noChangeArrowheads="1"/>
              </p:cNvSpPr>
              <p:nvPr/>
            </p:nvSpPr>
            <p:spPr bwMode="auto">
              <a:xfrm>
                <a:off x="1302" y="1065"/>
                <a:ext cx="27" cy="32"/>
              </a:xfrm>
              <a:prstGeom prst="ellipse">
                <a:avLst/>
              </a:pr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Oval 1548"/>
              <p:cNvSpPr>
                <a:spLocks noChangeArrowheads="1"/>
              </p:cNvSpPr>
              <p:nvPr/>
            </p:nvSpPr>
            <p:spPr bwMode="auto">
              <a:xfrm>
                <a:off x="1307" y="1071"/>
                <a:ext cx="10" cy="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Oval 1549"/>
              <p:cNvSpPr>
                <a:spLocks noChangeArrowheads="1"/>
              </p:cNvSpPr>
              <p:nvPr/>
            </p:nvSpPr>
            <p:spPr bwMode="auto">
              <a:xfrm>
                <a:off x="1302" y="1124"/>
                <a:ext cx="27" cy="32"/>
              </a:xfrm>
              <a:prstGeom prst="ellipse">
                <a:avLst/>
              </a:pr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Oval 1550"/>
              <p:cNvSpPr>
                <a:spLocks noChangeArrowheads="1"/>
              </p:cNvSpPr>
              <p:nvPr/>
            </p:nvSpPr>
            <p:spPr bwMode="auto">
              <a:xfrm>
                <a:off x="1307" y="1132"/>
                <a:ext cx="10" cy="1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Oval 1551"/>
              <p:cNvSpPr>
                <a:spLocks noChangeArrowheads="1"/>
              </p:cNvSpPr>
              <p:nvPr/>
            </p:nvSpPr>
            <p:spPr bwMode="auto">
              <a:xfrm>
                <a:off x="1302" y="1180"/>
                <a:ext cx="27" cy="29"/>
              </a:xfrm>
              <a:prstGeom prst="ellipse">
                <a:avLst/>
              </a:pr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Oval 1552"/>
              <p:cNvSpPr>
                <a:spLocks noChangeArrowheads="1"/>
              </p:cNvSpPr>
              <p:nvPr/>
            </p:nvSpPr>
            <p:spPr bwMode="auto">
              <a:xfrm>
                <a:off x="1307" y="1185"/>
                <a:ext cx="10" cy="1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Oval 1553"/>
              <p:cNvSpPr>
                <a:spLocks noChangeArrowheads="1"/>
              </p:cNvSpPr>
              <p:nvPr/>
            </p:nvSpPr>
            <p:spPr bwMode="auto">
              <a:xfrm>
                <a:off x="1302" y="1239"/>
                <a:ext cx="27" cy="32"/>
              </a:xfrm>
              <a:prstGeom prst="ellipse">
                <a:avLst/>
              </a:pr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Oval 1554"/>
              <p:cNvSpPr>
                <a:spLocks noChangeArrowheads="1"/>
              </p:cNvSpPr>
              <p:nvPr/>
            </p:nvSpPr>
            <p:spPr bwMode="auto">
              <a:xfrm>
                <a:off x="1307" y="1244"/>
                <a:ext cx="10" cy="1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Oval 1555"/>
              <p:cNvSpPr>
                <a:spLocks noChangeArrowheads="1"/>
              </p:cNvSpPr>
              <p:nvPr/>
            </p:nvSpPr>
            <p:spPr bwMode="auto">
              <a:xfrm>
                <a:off x="1302" y="1300"/>
                <a:ext cx="27" cy="32"/>
              </a:xfrm>
              <a:prstGeom prst="ellipse">
                <a:avLst/>
              </a:pr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Oval 1556"/>
              <p:cNvSpPr>
                <a:spLocks noChangeArrowheads="1"/>
              </p:cNvSpPr>
              <p:nvPr/>
            </p:nvSpPr>
            <p:spPr bwMode="auto">
              <a:xfrm>
                <a:off x="1307" y="1305"/>
                <a:ext cx="10" cy="1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Oval 1557"/>
              <p:cNvSpPr>
                <a:spLocks noChangeArrowheads="1"/>
              </p:cNvSpPr>
              <p:nvPr/>
            </p:nvSpPr>
            <p:spPr bwMode="auto">
              <a:xfrm>
                <a:off x="1302" y="1359"/>
                <a:ext cx="27" cy="32"/>
              </a:xfrm>
              <a:prstGeom prst="ellipse">
                <a:avLst/>
              </a:pr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Oval 1558"/>
              <p:cNvSpPr>
                <a:spLocks noChangeArrowheads="1"/>
              </p:cNvSpPr>
              <p:nvPr/>
            </p:nvSpPr>
            <p:spPr bwMode="auto">
              <a:xfrm>
                <a:off x="1307" y="1364"/>
                <a:ext cx="10" cy="1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Oval 1559"/>
              <p:cNvSpPr>
                <a:spLocks noChangeArrowheads="1"/>
              </p:cNvSpPr>
              <p:nvPr/>
            </p:nvSpPr>
            <p:spPr bwMode="auto">
              <a:xfrm>
                <a:off x="1302" y="1412"/>
                <a:ext cx="27" cy="32"/>
              </a:xfrm>
              <a:prstGeom prst="ellipse">
                <a:avLst/>
              </a:pr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Oval 1560"/>
              <p:cNvSpPr>
                <a:spLocks noChangeArrowheads="1"/>
              </p:cNvSpPr>
              <p:nvPr/>
            </p:nvSpPr>
            <p:spPr bwMode="auto">
              <a:xfrm>
                <a:off x="1307" y="1417"/>
                <a:ext cx="10" cy="1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1561"/>
              <p:cNvSpPr>
                <a:spLocks/>
              </p:cNvSpPr>
              <p:nvPr/>
            </p:nvSpPr>
            <p:spPr bwMode="auto">
              <a:xfrm>
                <a:off x="1272" y="756"/>
                <a:ext cx="107" cy="104"/>
              </a:xfrm>
              <a:custGeom>
                <a:avLst/>
                <a:gdLst>
                  <a:gd name="T0" fmla="*/ 0 w 43"/>
                  <a:gd name="T1" fmla="*/ 184 h 39"/>
                  <a:gd name="T2" fmla="*/ 105 w 43"/>
                  <a:gd name="T3" fmla="*/ 235 h 39"/>
                  <a:gd name="T4" fmla="*/ 241 w 43"/>
                  <a:gd name="T5" fmla="*/ 77 h 39"/>
                  <a:gd name="T6" fmla="*/ 216 w 43"/>
                  <a:gd name="T7" fmla="*/ 0 h 39"/>
                  <a:gd name="T8" fmla="*/ 266 w 43"/>
                  <a:gd name="T9" fmla="*/ 115 h 39"/>
                  <a:gd name="T10" fmla="*/ 124 w 43"/>
                  <a:gd name="T11" fmla="*/ 277 h 39"/>
                  <a:gd name="T12" fmla="*/ 0 w 43"/>
                  <a:gd name="T13" fmla="*/ 184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3" h="39">
                    <a:moveTo>
                      <a:pt x="0" y="26"/>
                    </a:moveTo>
                    <a:cubicBezTo>
                      <a:pt x="8" y="33"/>
                      <a:pt x="11" y="33"/>
                      <a:pt x="17" y="33"/>
                    </a:cubicBezTo>
                    <a:cubicBezTo>
                      <a:pt x="32" y="33"/>
                      <a:pt x="39" y="23"/>
                      <a:pt x="39" y="11"/>
                    </a:cubicBezTo>
                    <a:cubicBezTo>
                      <a:pt x="39" y="7"/>
                      <a:pt x="37" y="3"/>
                      <a:pt x="35" y="0"/>
                    </a:cubicBezTo>
                    <a:cubicBezTo>
                      <a:pt x="40" y="4"/>
                      <a:pt x="43" y="10"/>
                      <a:pt x="43" y="16"/>
                    </a:cubicBezTo>
                    <a:cubicBezTo>
                      <a:pt x="43" y="29"/>
                      <a:pt x="33" y="39"/>
                      <a:pt x="20" y="39"/>
                    </a:cubicBezTo>
                    <a:cubicBezTo>
                      <a:pt x="12" y="39"/>
                      <a:pt x="4" y="34"/>
                      <a:pt x="0" y="26"/>
                    </a:cubicBezTo>
                    <a:close/>
                  </a:path>
                </a:pathLst>
              </a:custGeom>
              <a:solidFill>
                <a:srgbClr val="F8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Oval 1562"/>
              <p:cNvSpPr>
                <a:spLocks noChangeArrowheads="1"/>
              </p:cNvSpPr>
              <p:nvPr/>
            </p:nvSpPr>
            <p:spPr bwMode="auto">
              <a:xfrm>
                <a:off x="1257" y="732"/>
                <a:ext cx="130" cy="139"/>
              </a:xfrm>
              <a:prstGeom prst="ellipse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Oval 1563"/>
              <p:cNvSpPr>
                <a:spLocks noChangeArrowheads="1"/>
              </p:cNvSpPr>
              <p:nvPr/>
            </p:nvSpPr>
            <p:spPr bwMode="auto">
              <a:xfrm>
                <a:off x="1294" y="935"/>
                <a:ext cx="55" cy="58"/>
              </a:xfrm>
              <a:prstGeom prst="ellipse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Oval 1564"/>
              <p:cNvSpPr>
                <a:spLocks noChangeArrowheads="1"/>
              </p:cNvSpPr>
              <p:nvPr/>
            </p:nvSpPr>
            <p:spPr bwMode="auto">
              <a:xfrm>
                <a:off x="1294" y="873"/>
                <a:ext cx="55" cy="59"/>
              </a:xfrm>
              <a:prstGeom prst="ellipse">
                <a:avLst/>
              </a:pr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Oval 1565"/>
              <p:cNvSpPr>
                <a:spLocks noChangeArrowheads="1"/>
              </p:cNvSpPr>
              <p:nvPr/>
            </p:nvSpPr>
            <p:spPr bwMode="auto">
              <a:xfrm>
                <a:off x="1302" y="884"/>
                <a:ext cx="27" cy="32"/>
              </a:xfrm>
              <a:prstGeom prst="ellipse">
                <a:avLst/>
              </a:pr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Oval 1566"/>
              <p:cNvSpPr>
                <a:spLocks noChangeArrowheads="1"/>
              </p:cNvSpPr>
              <p:nvPr/>
            </p:nvSpPr>
            <p:spPr bwMode="auto">
              <a:xfrm>
                <a:off x="1307" y="889"/>
                <a:ext cx="10" cy="1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Oval 1567"/>
              <p:cNvSpPr>
                <a:spLocks noChangeArrowheads="1"/>
              </p:cNvSpPr>
              <p:nvPr/>
            </p:nvSpPr>
            <p:spPr bwMode="auto">
              <a:xfrm>
                <a:off x="1294" y="873"/>
                <a:ext cx="55" cy="59"/>
              </a:xfrm>
              <a:prstGeom prst="ellipse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Oval 1568"/>
              <p:cNvSpPr>
                <a:spLocks noChangeArrowheads="1"/>
              </p:cNvSpPr>
              <p:nvPr/>
            </p:nvSpPr>
            <p:spPr bwMode="auto">
              <a:xfrm>
                <a:off x="1294" y="993"/>
                <a:ext cx="55" cy="59"/>
              </a:xfrm>
              <a:prstGeom prst="ellipse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Oval 1569"/>
              <p:cNvSpPr>
                <a:spLocks noChangeArrowheads="1"/>
              </p:cNvSpPr>
              <p:nvPr/>
            </p:nvSpPr>
            <p:spPr bwMode="auto">
              <a:xfrm>
                <a:off x="1294" y="1052"/>
                <a:ext cx="55" cy="59"/>
              </a:xfrm>
              <a:prstGeom prst="ellipse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Oval 1570"/>
              <p:cNvSpPr>
                <a:spLocks noChangeArrowheads="1"/>
              </p:cNvSpPr>
              <p:nvPr/>
            </p:nvSpPr>
            <p:spPr bwMode="auto">
              <a:xfrm>
                <a:off x="1294" y="1111"/>
                <a:ext cx="55" cy="58"/>
              </a:xfrm>
              <a:prstGeom prst="ellipse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Oval 1571"/>
              <p:cNvSpPr>
                <a:spLocks noChangeArrowheads="1"/>
              </p:cNvSpPr>
              <p:nvPr/>
            </p:nvSpPr>
            <p:spPr bwMode="auto">
              <a:xfrm>
                <a:off x="1294" y="1169"/>
                <a:ext cx="55" cy="59"/>
              </a:xfrm>
              <a:prstGeom prst="ellipse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Oval 1572"/>
              <p:cNvSpPr>
                <a:spLocks noChangeArrowheads="1"/>
              </p:cNvSpPr>
              <p:nvPr/>
            </p:nvSpPr>
            <p:spPr bwMode="auto">
              <a:xfrm>
                <a:off x="1294" y="1228"/>
                <a:ext cx="55" cy="59"/>
              </a:xfrm>
              <a:prstGeom prst="ellipse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Oval 1573"/>
              <p:cNvSpPr>
                <a:spLocks noChangeArrowheads="1"/>
              </p:cNvSpPr>
              <p:nvPr/>
            </p:nvSpPr>
            <p:spPr bwMode="auto">
              <a:xfrm>
                <a:off x="1294" y="1287"/>
                <a:ext cx="55" cy="58"/>
              </a:xfrm>
              <a:prstGeom prst="ellipse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Oval 1574"/>
              <p:cNvSpPr>
                <a:spLocks noChangeArrowheads="1"/>
              </p:cNvSpPr>
              <p:nvPr/>
            </p:nvSpPr>
            <p:spPr bwMode="auto">
              <a:xfrm>
                <a:off x="1294" y="1345"/>
                <a:ext cx="55" cy="59"/>
              </a:xfrm>
              <a:prstGeom prst="ellipse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Oval 1575"/>
              <p:cNvSpPr>
                <a:spLocks noChangeArrowheads="1"/>
              </p:cNvSpPr>
              <p:nvPr/>
            </p:nvSpPr>
            <p:spPr bwMode="auto">
              <a:xfrm>
                <a:off x="1294" y="1401"/>
                <a:ext cx="55" cy="59"/>
              </a:xfrm>
              <a:prstGeom prst="ellipse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Oval 1576"/>
              <p:cNvSpPr>
                <a:spLocks noChangeArrowheads="1"/>
              </p:cNvSpPr>
              <p:nvPr/>
            </p:nvSpPr>
            <p:spPr bwMode="auto">
              <a:xfrm>
                <a:off x="1257" y="3084"/>
                <a:ext cx="130" cy="139"/>
              </a:xfrm>
              <a:prstGeom prst="ellipse">
                <a:avLst/>
              </a:prstGeom>
              <a:solidFill>
                <a:srgbClr val="FFD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Oval 1577"/>
              <p:cNvSpPr>
                <a:spLocks noChangeArrowheads="1"/>
              </p:cNvSpPr>
              <p:nvPr/>
            </p:nvSpPr>
            <p:spPr bwMode="auto">
              <a:xfrm>
                <a:off x="1294" y="2495"/>
                <a:ext cx="55" cy="58"/>
              </a:xfrm>
              <a:prstGeom prst="ellipse">
                <a:avLst/>
              </a:pr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Oval 1578"/>
              <p:cNvSpPr>
                <a:spLocks noChangeArrowheads="1"/>
              </p:cNvSpPr>
              <p:nvPr/>
            </p:nvSpPr>
            <p:spPr bwMode="auto">
              <a:xfrm>
                <a:off x="1294" y="2553"/>
                <a:ext cx="55" cy="59"/>
              </a:xfrm>
              <a:prstGeom prst="ellipse">
                <a:avLst/>
              </a:pr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Oval 1579"/>
              <p:cNvSpPr>
                <a:spLocks noChangeArrowheads="1"/>
              </p:cNvSpPr>
              <p:nvPr/>
            </p:nvSpPr>
            <p:spPr bwMode="auto">
              <a:xfrm>
                <a:off x="1294" y="2612"/>
                <a:ext cx="55" cy="59"/>
              </a:xfrm>
              <a:prstGeom prst="ellipse">
                <a:avLst/>
              </a:pr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Oval 1580"/>
              <p:cNvSpPr>
                <a:spLocks noChangeArrowheads="1"/>
              </p:cNvSpPr>
              <p:nvPr/>
            </p:nvSpPr>
            <p:spPr bwMode="auto">
              <a:xfrm>
                <a:off x="1294" y="2671"/>
                <a:ext cx="55" cy="58"/>
              </a:xfrm>
              <a:prstGeom prst="ellipse">
                <a:avLst/>
              </a:pr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Oval 1581"/>
              <p:cNvSpPr>
                <a:spLocks noChangeArrowheads="1"/>
              </p:cNvSpPr>
              <p:nvPr/>
            </p:nvSpPr>
            <p:spPr bwMode="auto">
              <a:xfrm>
                <a:off x="1294" y="2729"/>
                <a:ext cx="55" cy="59"/>
              </a:xfrm>
              <a:prstGeom prst="ellipse">
                <a:avLst/>
              </a:pr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Oval 1582"/>
              <p:cNvSpPr>
                <a:spLocks noChangeArrowheads="1"/>
              </p:cNvSpPr>
              <p:nvPr/>
            </p:nvSpPr>
            <p:spPr bwMode="auto">
              <a:xfrm>
                <a:off x="1294" y="2788"/>
                <a:ext cx="55" cy="59"/>
              </a:xfrm>
              <a:prstGeom prst="ellipse">
                <a:avLst/>
              </a:pr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Oval 1583"/>
              <p:cNvSpPr>
                <a:spLocks noChangeArrowheads="1"/>
              </p:cNvSpPr>
              <p:nvPr/>
            </p:nvSpPr>
            <p:spPr bwMode="auto">
              <a:xfrm>
                <a:off x="1294" y="2847"/>
                <a:ext cx="55" cy="58"/>
              </a:xfrm>
              <a:prstGeom prst="ellipse">
                <a:avLst/>
              </a:pr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Oval 1584"/>
              <p:cNvSpPr>
                <a:spLocks noChangeArrowheads="1"/>
              </p:cNvSpPr>
              <p:nvPr/>
            </p:nvSpPr>
            <p:spPr bwMode="auto">
              <a:xfrm>
                <a:off x="1294" y="2905"/>
                <a:ext cx="55" cy="59"/>
              </a:xfrm>
              <a:prstGeom prst="ellipse">
                <a:avLst/>
              </a:pr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Oval 1585"/>
              <p:cNvSpPr>
                <a:spLocks noChangeArrowheads="1"/>
              </p:cNvSpPr>
              <p:nvPr/>
            </p:nvSpPr>
            <p:spPr bwMode="auto">
              <a:xfrm>
                <a:off x="1294" y="2964"/>
                <a:ext cx="55" cy="59"/>
              </a:xfrm>
              <a:prstGeom prst="ellipse">
                <a:avLst/>
              </a:prstGeom>
              <a:solidFill>
                <a:srgbClr val="E89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Oval 1586"/>
              <p:cNvSpPr>
                <a:spLocks noChangeArrowheads="1"/>
              </p:cNvSpPr>
              <p:nvPr/>
            </p:nvSpPr>
            <p:spPr bwMode="auto">
              <a:xfrm>
                <a:off x="1274" y="3100"/>
                <a:ext cx="68" cy="75"/>
              </a:xfrm>
              <a:prstGeom prst="ellipse">
                <a:avLst/>
              </a:prstGeom>
              <a:solidFill>
                <a:srgbClr val="FFF1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Oval 1587"/>
              <p:cNvSpPr>
                <a:spLocks noChangeArrowheads="1"/>
              </p:cNvSpPr>
              <p:nvPr/>
            </p:nvSpPr>
            <p:spPr bwMode="auto">
              <a:xfrm>
                <a:off x="1289" y="3116"/>
                <a:ext cx="23" cy="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Oval 1588"/>
              <p:cNvSpPr>
                <a:spLocks noChangeArrowheads="1"/>
              </p:cNvSpPr>
              <p:nvPr/>
            </p:nvSpPr>
            <p:spPr bwMode="auto">
              <a:xfrm>
                <a:off x="1302" y="2505"/>
                <a:ext cx="27" cy="32"/>
              </a:xfrm>
              <a:prstGeom prst="ellipse">
                <a:avLst/>
              </a:pr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Oval 1589"/>
              <p:cNvSpPr>
                <a:spLocks noChangeArrowheads="1"/>
              </p:cNvSpPr>
              <p:nvPr/>
            </p:nvSpPr>
            <p:spPr bwMode="auto">
              <a:xfrm>
                <a:off x="1307" y="2511"/>
                <a:ext cx="10" cy="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Oval 1590"/>
              <p:cNvSpPr>
                <a:spLocks noChangeArrowheads="1"/>
              </p:cNvSpPr>
              <p:nvPr/>
            </p:nvSpPr>
            <p:spPr bwMode="auto">
              <a:xfrm>
                <a:off x="1302" y="2564"/>
                <a:ext cx="27" cy="32"/>
              </a:xfrm>
              <a:prstGeom prst="ellipse">
                <a:avLst/>
              </a:pr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Oval 1591"/>
              <p:cNvSpPr>
                <a:spLocks noChangeArrowheads="1"/>
              </p:cNvSpPr>
              <p:nvPr/>
            </p:nvSpPr>
            <p:spPr bwMode="auto">
              <a:xfrm>
                <a:off x="1307" y="2572"/>
                <a:ext cx="10" cy="1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Oval 1592"/>
              <p:cNvSpPr>
                <a:spLocks noChangeArrowheads="1"/>
              </p:cNvSpPr>
              <p:nvPr/>
            </p:nvSpPr>
            <p:spPr bwMode="auto">
              <a:xfrm>
                <a:off x="1302" y="2625"/>
                <a:ext cx="27" cy="32"/>
              </a:xfrm>
              <a:prstGeom prst="ellipse">
                <a:avLst/>
              </a:pr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Oval 1593"/>
              <p:cNvSpPr>
                <a:spLocks noChangeArrowheads="1"/>
              </p:cNvSpPr>
              <p:nvPr/>
            </p:nvSpPr>
            <p:spPr bwMode="auto">
              <a:xfrm>
                <a:off x="1307" y="2633"/>
                <a:ext cx="10" cy="1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Oval 1594"/>
              <p:cNvSpPr>
                <a:spLocks noChangeArrowheads="1"/>
              </p:cNvSpPr>
              <p:nvPr/>
            </p:nvSpPr>
            <p:spPr bwMode="auto">
              <a:xfrm>
                <a:off x="1302" y="2687"/>
                <a:ext cx="27" cy="29"/>
              </a:xfrm>
              <a:prstGeom prst="ellipse">
                <a:avLst/>
              </a:pr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Oval 1595"/>
              <p:cNvSpPr>
                <a:spLocks noChangeArrowheads="1"/>
              </p:cNvSpPr>
              <p:nvPr/>
            </p:nvSpPr>
            <p:spPr bwMode="auto">
              <a:xfrm>
                <a:off x="1307" y="2692"/>
                <a:ext cx="10" cy="1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Oval 1596"/>
              <p:cNvSpPr>
                <a:spLocks noChangeArrowheads="1"/>
              </p:cNvSpPr>
              <p:nvPr/>
            </p:nvSpPr>
            <p:spPr bwMode="auto">
              <a:xfrm>
                <a:off x="1302" y="2740"/>
                <a:ext cx="27" cy="32"/>
              </a:xfrm>
              <a:prstGeom prst="ellipse">
                <a:avLst/>
              </a:pr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Oval 1597"/>
              <p:cNvSpPr>
                <a:spLocks noChangeArrowheads="1"/>
              </p:cNvSpPr>
              <p:nvPr/>
            </p:nvSpPr>
            <p:spPr bwMode="auto">
              <a:xfrm>
                <a:off x="1307" y="2745"/>
                <a:ext cx="10" cy="1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4" name="Oval 1598"/>
              <p:cNvSpPr>
                <a:spLocks noChangeArrowheads="1"/>
              </p:cNvSpPr>
              <p:nvPr/>
            </p:nvSpPr>
            <p:spPr bwMode="auto">
              <a:xfrm>
                <a:off x="1302" y="2799"/>
                <a:ext cx="27" cy="32"/>
              </a:xfrm>
              <a:prstGeom prst="ellipse">
                <a:avLst/>
              </a:pr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5" name="Oval 1599"/>
              <p:cNvSpPr>
                <a:spLocks noChangeArrowheads="1"/>
              </p:cNvSpPr>
              <p:nvPr/>
            </p:nvSpPr>
            <p:spPr bwMode="auto">
              <a:xfrm>
                <a:off x="1307" y="2804"/>
                <a:ext cx="10" cy="1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6" name="Oval 1600"/>
              <p:cNvSpPr>
                <a:spLocks noChangeArrowheads="1"/>
              </p:cNvSpPr>
              <p:nvPr/>
            </p:nvSpPr>
            <p:spPr bwMode="auto">
              <a:xfrm>
                <a:off x="1302" y="2860"/>
                <a:ext cx="27" cy="32"/>
              </a:xfrm>
              <a:prstGeom prst="ellipse">
                <a:avLst/>
              </a:pr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7" name="Oval 1601"/>
              <p:cNvSpPr>
                <a:spLocks noChangeArrowheads="1"/>
              </p:cNvSpPr>
              <p:nvPr/>
            </p:nvSpPr>
            <p:spPr bwMode="auto">
              <a:xfrm>
                <a:off x="1307" y="2865"/>
                <a:ext cx="10" cy="1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8" name="Oval 1602"/>
              <p:cNvSpPr>
                <a:spLocks noChangeArrowheads="1"/>
              </p:cNvSpPr>
              <p:nvPr/>
            </p:nvSpPr>
            <p:spPr bwMode="auto">
              <a:xfrm>
                <a:off x="1302" y="2919"/>
                <a:ext cx="27" cy="32"/>
              </a:xfrm>
              <a:prstGeom prst="ellipse">
                <a:avLst/>
              </a:pr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9" name="Oval 1603"/>
              <p:cNvSpPr>
                <a:spLocks noChangeArrowheads="1"/>
              </p:cNvSpPr>
              <p:nvPr/>
            </p:nvSpPr>
            <p:spPr bwMode="auto">
              <a:xfrm>
                <a:off x="1307" y="2927"/>
                <a:ext cx="10" cy="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" name="Oval 1604"/>
              <p:cNvSpPr>
                <a:spLocks noChangeArrowheads="1"/>
              </p:cNvSpPr>
              <p:nvPr/>
            </p:nvSpPr>
            <p:spPr bwMode="auto">
              <a:xfrm>
                <a:off x="1302" y="2972"/>
                <a:ext cx="27" cy="32"/>
              </a:xfrm>
              <a:prstGeom prst="ellipse">
                <a:avLst/>
              </a:prstGeom>
              <a:solidFill>
                <a:srgbClr val="FA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" name="Oval 1605"/>
              <p:cNvSpPr>
                <a:spLocks noChangeArrowheads="1"/>
              </p:cNvSpPr>
              <p:nvPr/>
            </p:nvSpPr>
            <p:spPr bwMode="auto">
              <a:xfrm>
                <a:off x="1307" y="2977"/>
                <a:ext cx="10" cy="1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" name="Freeform 1606"/>
              <p:cNvSpPr>
                <a:spLocks/>
              </p:cNvSpPr>
              <p:nvPr/>
            </p:nvSpPr>
            <p:spPr bwMode="auto">
              <a:xfrm>
                <a:off x="1272" y="3105"/>
                <a:ext cx="107" cy="107"/>
              </a:xfrm>
              <a:custGeom>
                <a:avLst/>
                <a:gdLst>
                  <a:gd name="T0" fmla="*/ 0 w 43"/>
                  <a:gd name="T1" fmla="*/ 193 h 40"/>
                  <a:gd name="T2" fmla="*/ 105 w 43"/>
                  <a:gd name="T3" fmla="*/ 243 h 40"/>
                  <a:gd name="T4" fmla="*/ 241 w 43"/>
                  <a:gd name="T5" fmla="*/ 78 h 40"/>
                  <a:gd name="T6" fmla="*/ 216 w 43"/>
                  <a:gd name="T7" fmla="*/ 0 h 40"/>
                  <a:gd name="T8" fmla="*/ 266 w 43"/>
                  <a:gd name="T9" fmla="*/ 120 h 40"/>
                  <a:gd name="T10" fmla="*/ 124 w 43"/>
                  <a:gd name="T11" fmla="*/ 286 h 40"/>
                  <a:gd name="T12" fmla="*/ 0 w 43"/>
                  <a:gd name="T13" fmla="*/ 193 h 4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3" h="40">
                    <a:moveTo>
                      <a:pt x="0" y="27"/>
                    </a:moveTo>
                    <a:cubicBezTo>
                      <a:pt x="8" y="33"/>
                      <a:pt x="11" y="34"/>
                      <a:pt x="17" y="34"/>
                    </a:cubicBezTo>
                    <a:cubicBezTo>
                      <a:pt x="32" y="34"/>
                      <a:pt x="39" y="24"/>
                      <a:pt x="39" y="11"/>
                    </a:cubicBezTo>
                    <a:cubicBezTo>
                      <a:pt x="39" y="8"/>
                      <a:pt x="37" y="3"/>
                      <a:pt x="35" y="0"/>
                    </a:cubicBezTo>
                    <a:cubicBezTo>
                      <a:pt x="40" y="4"/>
                      <a:pt x="43" y="10"/>
                      <a:pt x="43" y="17"/>
                    </a:cubicBezTo>
                    <a:cubicBezTo>
                      <a:pt x="43" y="29"/>
                      <a:pt x="33" y="40"/>
                      <a:pt x="20" y="40"/>
                    </a:cubicBezTo>
                    <a:cubicBezTo>
                      <a:pt x="12" y="40"/>
                      <a:pt x="4" y="34"/>
                      <a:pt x="0" y="27"/>
                    </a:cubicBezTo>
                    <a:close/>
                  </a:path>
                </a:pathLst>
              </a:custGeom>
              <a:solidFill>
                <a:srgbClr val="F8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" name="Oval 1607"/>
              <p:cNvSpPr>
                <a:spLocks noChangeArrowheads="1"/>
              </p:cNvSpPr>
              <p:nvPr/>
            </p:nvSpPr>
            <p:spPr bwMode="auto">
              <a:xfrm>
                <a:off x="1257" y="3084"/>
                <a:ext cx="130" cy="139"/>
              </a:xfrm>
              <a:prstGeom prst="ellipse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" name="Oval 1608"/>
              <p:cNvSpPr>
                <a:spLocks noChangeArrowheads="1"/>
              </p:cNvSpPr>
              <p:nvPr/>
            </p:nvSpPr>
            <p:spPr bwMode="auto">
              <a:xfrm>
                <a:off x="1294" y="2495"/>
                <a:ext cx="55" cy="58"/>
              </a:xfrm>
              <a:prstGeom prst="ellipse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" name="Oval 1609"/>
              <p:cNvSpPr>
                <a:spLocks noChangeArrowheads="1"/>
              </p:cNvSpPr>
              <p:nvPr/>
            </p:nvSpPr>
            <p:spPr bwMode="auto">
              <a:xfrm>
                <a:off x="1294" y="2553"/>
                <a:ext cx="55" cy="59"/>
              </a:xfrm>
              <a:prstGeom prst="ellipse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" name="Oval 1610"/>
              <p:cNvSpPr>
                <a:spLocks noChangeArrowheads="1"/>
              </p:cNvSpPr>
              <p:nvPr/>
            </p:nvSpPr>
            <p:spPr bwMode="auto">
              <a:xfrm>
                <a:off x="1294" y="2612"/>
                <a:ext cx="55" cy="59"/>
              </a:xfrm>
              <a:prstGeom prst="ellipse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" name="Oval 1611"/>
              <p:cNvSpPr>
                <a:spLocks noChangeArrowheads="1"/>
              </p:cNvSpPr>
              <p:nvPr/>
            </p:nvSpPr>
            <p:spPr bwMode="auto">
              <a:xfrm>
                <a:off x="1294" y="2671"/>
                <a:ext cx="55" cy="58"/>
              </a:xfrm>
              <a:prstGeom prst="ellipse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1612"/>
            <p:cNvSpPr>
              <a:spLocks noChangeArrowheads="1"/>
            </p:cNvSpPr>
            <p:nvPr/>
          </p:nvSpPr>
          <p:spPr bwMode="auto">
            <a:xfrm>
              <a:off x="1294" y="2729"/>
              <a:ext cx="55" cy="59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Oval 1613"/>
            <p:cNvSpPr>
              <a:spLocks noChangeArrowheads="1"/>
            </p:cNvSpPr>
            <p:nvPr/>
          </p:nvSpPr>
          <p:spPr bwMode="auto">
            <a:xfrm>
              <a:off x="1294" y="2788"/>
              <a:ext cx="55" cy="59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Oval 1614"/>
            <p:cNvSpPr>
              <a:spLocks noChangeArrowheads="1"/>
            </p:cNvSpPr>
            <p:nvPr/>
          </p:nvSpPr>
          <p:spPr bwMode="auto">
            <a:xfrm>
              <a:off x="1294" y="2847"/>
              <a:ext cx="55" cy="58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Oval 1615"/>
            <p:cNvSpPr>
              <a:spLocks noChangeArrowheads="1"/>
            </p:cNvSpPr>
            <p:nvPr/>
          </p:nvSpPr>
          <p:spPr bwMode="auto">
            <a:xfrm>
              <a:off x="1294" y="2905"/>
              <a:ext cx="55" cy="59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Oval 1616"/>
            <p:cNvSpPr>
              <a:spLocks noChangeArrowheads="1"/>
            </p:cNvSpPr>
            <p:nvPr/>
          </p:nvSpPr>
          <p:spPr bwMode="auto">
            <a:xfrm>
              <a:off x="1294" y="2964"/>
              <a:ext cx="55" cy="59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Oval 1617"/>
            <p:cNvSpPr>
              <a:spLocks noChangeArrowheads="1"/>
            </p:cNvSpPr>
            <p:nvPr/>
          </p:nvSpPr>
          <p:spPr bwMode="auto">
            <a:xfrm>
              <a:off x="1294" y="3025"/>
              <a:ext cx="55" cy="59"/>
            </a:xfrm>
            <a:prstGeom prst="ellipse">
              <a:avLst/>
            </a:prstGeom>
            <a:solidFill>
              <a:srgbClr val="E89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Oval 1618"/>
            <p:cNvSpPr>
              <a:spLocks noChangeArrowheads="1"/>
            </p:cNvSpPr>
            <p:nvPr/>
          </p:nvSpPr>
          <p:spPr bwMode="auto">
            <a:xfrm>
              <a:off x="1302" y="3033"/>
              <a:ext cx="27" cy="32"/>
            </a:xfrm>
            <a:prstGeom prst="ellipse">
              <a:avLst/>
            </a:prstGeom>
            <a:solidFill>
              <a:srgbClr val="FA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Oval 1619"/>
            <p:cNvSpPr>
              <a:spLocks noChangeArrowheads="1"/>
            </p:cNvSpPr>
            <p:nvPr/>
          </p:nvSpPr>
          <p:spPr bwMode="auto">
            <a:xfrm>
              <a:off x="1307" y="3039"/>
              <a:ext cx="10" cy="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Oval 1620"/>
            <p:cNvSpPr>
              <a:spLocks noChangeArrowheads="1"/>
            </p:cNvSpPr>
            <p:nvPr/>
          </p:nvSpPr>
          <p:spPr bwMode="auto">
            <a:xfrm>
              <a:off x="1294" y="3025"/>
              <a:ext cx="55" cy="59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621"/>
            <p:cNvSpPr>
              <a:spLocks/>
            </p:cNvSpPr>
            <p:nvPr/>
          </p:nvSpPr>
          <p:spPr bwMode="auto">
            <a:xfrm>
              <a:off x="1959" y="1911"/>
              <a:ext cx="133" cy="138"/>
            </a:xfrm>
            <a:custGeom>
              <a:avLst/>
              <a:gdLst>
                <a:gd name="T0" fmla="*/ 0 w 53"/>
                <a:gd name="T1" fmla="*/ 183 h 52"/>
                <a:gd name="T2" fmla="*/ 171 w 53"/>
                <a:gd name="T3" fmla="*/ 0 h 52"/>
                <a:gd name="T4" fmla="*/ 326 w 53"/>
                <a:gd name="T5" fmla="*/ 183 h 52"/>
                <a:gd name="T6" fmla="*/ 163 w 53"/>
                <a:gd name="T7" fmla="*/ 366 h 52"/>
                <a:gd name="T8" fmla="*/ 0 w 53"/>
                <a:gd name="T9" fmla="*/ 183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52">
                  <a:moveTo>
                    <a:pt x="0" y="26"/>
                  </a:moveTo>
                  <a:cubicBezTo>
                    <a:pt x="1" y="12"/>
                    <a:pt x="12" y="0"/>
                    <a:pt x="27" y="0"/>
                  </a:cubicBezTo>
                  <a:cubicBezTo>
                    <a:pt x="41" y="0"/>
                    <a:pt x="53" y="12"/>
                    <a:pt x="52" y="26"/>
                  </a:cubicBezTo>
                  <a:cubicBezTo>
                    <a:pt x="52" y="41"/>
                    <a:pt x="41" y="52"/>
                    <a:pt x="26" y="52"/>
                  </a:cubicBezTo>
                  <a:cubicBezTo>
                    <a:pt x="12" y="52"/>
                    <a:pt x="0" y="41"/>
                    <a:pt x="0" y="26"/>
                  </a:cubicBezTo>
                  <a:close/>
                </a:path>
              </a:pathLst>
            </a:custGeom>
            <a:solidFill>
              <a:srgbClr val="FFD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622"/>
            <p:cNvSpPr>
              <a:spLocks/>
            </p:cNvSpPr>
            <p:nvPr/>
          </p:nvSpPr>
          <p:spPr bwMode="auto">
            <a:xfrm>
              <a:off x="1944" y="1951"/>
              <a:ext cx="23" cy="58"/>
            </a:xfrm>
            <a:custGeom>
              <a:avLst/>
              <a:gdLst>
                <a:gd name="T0" fmla="*/ 38 w 9"/>
                <a:gd name="T1" fmla="*/ 76 h 22"/>
                <a:gd name="T2" fmla="*/ 59 w 9"/>
                <a:gd name="T3" fmla="*/ 0 h 22"/>
                <a:gd name="T4" fmla="*/ 59 w 9"/>
                <a:gd name="T5" fmla="*/ 0 h 22"/>
                <a:gd name="T6" fmla="*/ 0 w 9"/>
                <a:gd name="T7" fmla="*/ 76 h 22"/>
                <a:gd name="T8" fmla="*/ 59 w 9"/>
                <a:gd name="T9" fmla="*/ 153 h 22"/>
                <a:gd name="T10" fmla="*/ 59 w 9"/>
                <a:gd name="T11" fmla="*/ 153 h 22"/>
                <a:gd name="T12" fmla="*/ 38 w 9"/>
                <a:gd name="T13" fmla="*/ 76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22">
                  <a:moveTo>
                    <a:pt x="6" y="11"/>
                  </a:moveTo>
                  <a:cubicBezTo>
                    <a:pt x="6" y="7"/>
                    <a:pt x="7" y="4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19"/>
                    <a:pt x="6" y="15"/>
                    <a:pt x="6" y="11"/>
                  </a:cubicBezTo>
                  <a:close/>
                </a:path>
              </a:pathLst>
            </a:custGeom>
            <a:solidFill>
              <a:srgbClr val="E89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623"/>
            <p:cNvSpPr>
              <a:spLocks/>
            </p:cNvSpPr>
            <p:nvPr/>
          </p:nvSpPr>
          <p:spPr bwMode="auto">
            <a:xfrm>
              <a:off x="1914" y="1951"/>
              <a:ext cx="38" cy="58"/>
            </a:xfrm>
            <a:custGeom>
              <a:avLst/>
              <a:gdLst>
                <a:gd name="T0" fmla="*/ 96 w 15"/>
                <a:gd name="T1" fmla="*/ 140 h 22"/>
                <a:gd name="T2" fmla="*/ 76 w 15"/>
                <a:gd name="T3" fmla="*/ 76 h 22"/>
                <a:gd name="T4" fmla="*/ 96 w 15"/>
                <a:gd name="T5" fmla="*/ 21 h 22"/>
                <a:gd name="T6" fmla="*/ 58 w 15"/>
                <a:gd name="T7" fmla="*/ 0 h 22"/>
                <a:gd name="T8" fmla="*/ 0 w 15"/>
                <a:gd name="T9" fmla="*/ 76 h 22"/>
                <a:gd name="T10" fmla="*/ 58 w 15"/>
                <a:gd name="T11" fmla="*/ 153 h 22"/>
                <a:gd name="T12" fmla="*/ 96 w 15"/>
                <a:gd name="T13" fmla="*/ 140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22">
                  <a:moveTo>
                    <a:pt x="15" y="20"/>
                  </a:moveTo>
                  <a:cubicBezTo>
                    <a:pt x="13" y="18"/>
                    <a:pt x="12" y="15"/>
                    <a:pt x="12" y="11"/>
                  </a:cubicBezTo>
                  <a:cubicBezTo>
                    <a:pt x="12" y="8"/>
                    <a:pt x="13" y="5"/>
                    <a:pt x="15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1" y="22"/>
                    <a:pt x="13" y="21"/>
                    <a:pt x="15" y="20"/>
                  </a:cubicBezTo>
                  <a:close/>
                </a:path>
              </a:pathLst>
            </a:custGeom>
            <a:solidFill>
              <a:srgbClr val="E89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624"/>
            <p:cNvSpPr>
              <a:spLocks/>
            </p:cNvSpPr>
            <p:nvPr/>
          </p:nvSpPr>
          <p:spPr bwMode="auto">
            <a:xfrm>
              <a:off x="1887" y="1951"/>
              <a:ext cx="35" cy="58"/>
            </a:xfrm>
            <a:custGeom>
              <a:avLst/>
              <a:gdLst>
                <a:gd name="T0" fmla="*/ 88 w 14"/>
                <a:gd name="T1" fmla="*/ 140 h 22"/>
                <a:gd name="T2" fmla="*/ 70 w 14"/>
                <a:gd name="T3" fmla="*/ 76 h 22"/>
                <a:gd name="T4" fmla="*/ 88 w 14"/>
                <a:gd name="T5" fmla="*/ 21 h 22"/>
                <a:gd name="T6" fmla="*/ 58 w 14"/>
                <a:gd name="T7" fmla="*/ 0 h 22"/>
                <a:gd name="T8" fmla="*/ 0 w 14"/>
                <a:gd name="T9" fmla="*/ 76 h 22"/>
                <a:gd name="T10" fmla="*/ 58 w 14"/>
                <a:gd name="T11" fmla="*/ 153 h 22"/>
                <a:gd name="T12" fmla="*/ 88 w 14"/>
                <a:gd name="T13" fmla="*/ 140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22">
                  <a:moveTo>
                    <a:pt x="14" y="20"/>
                  </a:moveTo>
                  <a:cubicBezTo>
                    <a:pt x="12" y="18"/>
                    <a:pt x="11" y="14"/>
                    <a:pt x="11" y="11"/>
                  </a:cubicBezTo>
                  <a:cubicBezTo>
                    <a:pt x="11" y="8"/>
                    <a:pt x="12" y="5"/>
                    <a:pt x="14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1" y="22"/>
                    <a:pt x="13" y="21"/>
                    <a:pt x="14" y="20"/>
                  </a:cubicBezTo>
                  <a:close/>
                </a:path>
              </a:pathLst>
            </a:custGeom>
            <a:solidFill>
              <a:srgbClr val="E89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625"/>
            <p:cNvSpPr>
              <a:spLocks/>
            </p:cNvSpPr>
            <p:nvPr/>
          </p:nvSpPr>
          <p:spPr bwMode="auto">
            <a:xfrm>
              <a:off x="1857" y="1951"/>
              <a:ext cx="37" cy="58"/>
            </a:xfrm>
            <a:custGeom>
              <a:avLst/>
              <a:gdLst>
                <a:gd name="T0" fmla="*/ 91 w 15"/>
                <a:gd name="T1" fmla="*/ 132 h 22"/>
                <a:gd name="T2" fmla="*/ 74 w 15"/>
                <a:gd name="T3" fmla="*/ 76 h 22"/>
                <a:gd name="T4" fmla="*/ 91 w 15"/>
                <a:gd name="T5" fmla="*/ 21 h 22"/>
                <a:gd name="T6" fmla="*/ 54 w 15"/>
                <a:gd name="T7" fmla="*/ 0 h 22"/>
                <a:gd name="T8" fmla="*/ 0 w 15"/>
                <a:gd name="T9" fmla="*/ 76 h 22"/>
                <a:gd name="T10" fmla="*/ 54 w 15"/>
                <a:gd name="T11" fmla="*/ 153 h 22"/>
                <a:gd name="T12" fmla="*/ 91 w 15"/>
                <a:gd name="T13" fmla="*/ 132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22">
                  <a:moveTo>
                    <a:pt x="15" y="19"/>
                  </a:moveTo>
                  <a:cubicBezTo>
                    <a:pt x="13" y="17"/>
                    <a:pt x="12" y="14"/>
                    <a:pt x="12" y="11"/>
                  </a:cubicBezTo>
                  <a:cubicBezTo>
                    <a:pt x="12" y="8"/>
                    <a:pt x="13" y="5"/>
                    <a:pt x="15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1" y="22"/>
                    <a:pt x="13" y="21"/>
                    <a:pt x="15" y="19"/>
                  </a:cubicBezTo>
                  <a:close/>
                </a:path>
              </a:pathLst>
            </a:custGeom>
            <a:solidFill>
              <a:srgbClr val="E89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626"/>
            <p:cNvSpPr>
              <a:spLocks/>
            </p:cNvSpPr>
            <p:nvPr/>
          </p:nvSpPr>
          <p:spPr bwMode="auto">
            <a:xfrm>
              <a:off x="1829" y="1951"/>
              <a:ext cx="35" cy="58"/>
            </a:xfrm>
            <a:custGeom>
              <a:avLst/>
              <a:gdLst>
                <a:gd name="T0" fmla="*/ 88 w 14"/>
                <a:gd name="T1" fmla="*/ 132 h 22"/>
                <a:gd name="T2" fmla="*/ 70 w 14"/>
                <a:gd name="T3" fmla="*/ 76 h 22"/>
                <a:gd name="T4" fmla="*/ 88 w 14"/>
                <a:gd name="T5" fmla="*/ 21 h 22"/>
                <a:gd name="T6" fmla="*/ 58 w 14"/>
                <a:gd name="T7" fmla="*/ 0 h 22"/>
                <a:gd name="T8" fmla="*/ 0 w 14"/>
                <a:gd name="T9" fmla="*/ 76 h 22"/>
                <a:gd name="T10" fmla="*/ 58 w 14"/>
                <a:gd name="T11" fmla="*/ 153 h 22"/>
                <a:gd name="T12" fmla="*/ 88 w 14"/>
                <a:gd name="T13" fmla="*/ 132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22">
                  <a:moveTo>
                    <a:pt x="14" y="19"/>
                  </a:moveTo>
                  <a:cubicBezTo>
                    <a:pt x="12" y="17"/>
                    <a:pt x="11" y="14"/>
                    <a:pt x="11" y="11"/>
                  </a:cubicBezTo>
                  <a:cubicBezTo>
                    <a:pt x="11" y="8"/>
                    <a:pt x="12" y="5"/>
                    <a:pt x="14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1" y="22"/>
                    <a:pt x="13" y="21"/>
                    <a:pt x="14" y="19"/>
                  </a:cubicBezTo>
                  <a:close/>
                </a:path>
              </a:pathLst>
            </a:custGeom>
            <a:solidFill>
              <a:srgbClr val="E89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627"/>
            <p:cNvSpPr>
              <a:spLocks/>
            </p:cNvSpPr>
            <p:nvPr/>
          </p:nvSpPr>
          <p:spPr bwMode="auto">
            <a:xfrm>
              <a:off x="1799" y="1951"/>
              <a:ext cx="38" cy="58"/>
            </a:xfrm>
            <a:custGeom>
              <a:avLst/>
              <a:gdLst>
                <a:gd name="T0" fmla="*/ 96 w 15"/>
                <a:gd name="T1" fmla="*/ 132 h 22"/>
                <a:gd name="T2" fmla="*/ 76 w 15"/>
                <a:gd name="T3" fmla="*/ 76 h 22"/>
                <a:gd name="T4" fmla="*/ 96 w 15"/>
                <a:gd name="T5" fmla="*/ 13 h 22"/>
                <a:gd name="T6" fmla="*/ 58 w 15"/>
                <a:gd name="T7" fmla="*/ 0 h 22"/>
                <a:gd name="T8" fmla="*/ 0 w 15"/>
                <a:gd name="T9" fmla="*/ 76 h 22"/>
                <a:gd name="T10" fmla="*/ 58 w 15"/>
                <a:gd name="T11" fmla="*/ 153 h 22"/>
                <a:gd name="T12" fmla="*/ 96 w 15"/>
                <a:gd name="T13" fmla="*/ 132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22">
                  <a:moveTo>
                    <a:pt x="15" y="19"/>
                  </a:moveTo>
                  <a:cubicBezTo>
                    <a:pt x="13" y="17"/>
                    <a:pt x="12" y="14"/>
                    <a:pt x="12" y="11"/>
                  </a:cubicBezTo>
                  <a:cubicBezTo>
                    <a:pt x="12" y="7"/>
                    <a:pt x="13" y="4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1" y="22"/>
                    <a:pt x="13" y="21"/>
                    <a:pt x="15" y="19"/>
                  </a:cubicBezTo>
                  <a:close/>
                </a:path>
              </a:pathLst>
            </a:custGeom>
            <a:solidFill>
              <a:srgbClr val="E89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628"/>
            <p:cNvSpPr>
              <a:spLocks/>
            </p:cNvSpPr>
            <p:nvPr/>
          </p:nvSpPr>
          <p:spPr bwMode="auto">
            <a:xfrm>
              <a:off x="1772" y="1951"/>
              <a:ext cx="35" cy="58"/>
            </a:xfrm>
            <a:custGeom>
              <a:avLst/>
              <a:gdLst>
                <a:gd name="T0" fmla="*/ 88 w 14"/>
                <a:gd name="T1" fmla="*/ 132 h 22"/>
                <a:gd name="T2" fmla="*/ 70 w 14"/>
                <a:gd name="T3" fmla="*/ 76 h 22"/>
                <a:gd name="T4" fmla="*/ 88 w 14"/>
                <a:gd name="T5" fmla="*/ 13 h 22"/>
                <a:gd name="T6" fmla="*/ 58 w 14"/>
                <a:gd name="T7" fmla="*/ 0 h 22"/>
                <a:gd name="T8" fmla="*/ 0 w 14"/>
                <a:gd name="T9" fmla="*/ 76 h 22"/>
                <a:gd name="T10" fmla="*/ 58 w 14"/>
                <a:gd name="T11" fmla="*/ 153 h 22"/>
                <a:gd name="T12" fmla="*/ 88 w 14"/>
                <a:gd name="T13" fmla="*/ 132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22">
                  <a:moveTo>
                    <a:pt x="14" y="19"/>
                  </a:moveTo>
                  <a:cubicBezTo>
                    <a:pt x="12" y="17"/>
                    <a:pt x="11" y="14"/>
                    <a:pt x="11" y="11"/>
                  </a:cubicBezTo>
                  <a:cubicBezTo>
                    <a:pt x="11" y="7"/>
                    <a:pt x="12" y="4"/>
                    <a:pt x="14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1" y="22"/>
                    <a:pt x="13" y="21"/>
                    <a:pt x="14" y="19"/>
                  </a:cubicBezTo>
                  <a:close/>
                </a:path>
              </a:pathLst>
            </a:custGeom>
            <a:solidFill>
              <a:srgbClr val="E89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629"/>
            <p:cNvSpPr>
              <a:spLocks/>
            </p:cNvSpPr>
            <p:nvPr/>
          </p:nvSpPr>
          <p:spPr bwMode="auto">
            <a:xfrm>
              <a:off x="1742" y="1951"/>
              <a:ext cx="37" cy="58"/>
            </a:xfrm>
            <a:custGeom>
              <a:avLst/>
              <a:gdLst>
                <a:gd name="T0" fmla="*/ 91 w 15"/>
                <a:gd name="T1" fmla="*/ 132 h 22"/>
                <a:gd name="T2" fmla="*/ 74 w 15"/>
                <a:gd name="T3" fmla="*/ 76 h 22"/>
                <a:gd name="T4" fmla="*/ 91 w 15"/>
                <a:gd name="T5" fmla="*/ 13 h 22"/>
                <a:gd name="T6" fmla="*/ 54 w 15"/>
                <a:gd name="T7" fmla="*/ 0 h 22"/>
                <a:gd name="T8" fmla="*/ 0 w 15"/>
                <a:gd name="T9" fmla="*/ 76 h 22"/>
                <a:gd name="T10" fmla="*/ 54 w 15"/>
                <a:gd name="T11" fmla="*/ 153 h 22"/>
                <a:gd name="T12" fmla="*/ 91 w 15"/>
                <a:gd name="T13" fmla="*/ 132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22">
                  <a:moveTo>
                    <a:pt x="15" y="19"/>
                  </a:moveTo>
                  <a:cubicBezTo>
                    <a:pt x="13" y="17"/>
                    <a:pt x="12" y="14"/>
                    <a:pt x="12" y="11"/>
                  </a:cubicBezTo>
                  <a:cubicBezTo>
                    <a:pt x="12" y="7"/>
                    <a:pt x="13" y="4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1" y="22"/>
                    <a:pt x="13" y="21"/>
                    <a:pt x="15" y="19"/>
                  </a:cubicBezTo>
                  <a:close/>
                </a:path>
              </a:pathLst>
            </a:custGeom>
            <a:solidFill>
              <a:srgbClr val="E89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1630"/>
            <p:cNvSpPr>
              <a:spLocks/>
            </p:cNvSpPr>
            <p:nvPr/>
          </p:nvSpPr>
          <p:spPr bwMode="auto">
            <a:xfrm>
              <a:off x="1714" y="1951"/>
              <a:ext cx="35" cy="58"/>
            </a:xfrm>
            <a:custGeom>
              <a:avLst/>
              <a:gdLst>
                <a:gd name="T0" fmla="*/ 88 w 14"/>
                <a:gd name="T1" fmla="*/ 132 h 22"/>
                <a:gd name="T2" fmla="*/ 70 w 14"/>
                <a:gd name="T3" fmla="*/ 76 h 22"/>
                <a:gd name="T4" fmla="*/ 88 w 14"/>
                <a:gd name="T5" fmla="*/ 13 h 22"/>
                <a:gd name="T6" fmla="*/ 58 w 14"/>
                <a:gd name="T7" fmla="*/ 0 h 22"/>
                <a:gd name="T8" fmla="*/ 0 w 14"/>
                <a:gd name="T9" fmla="*/ 76 h 22"/>
                <a:gd name="T10" fmla="*/ 58 w 14"/>
                <a:gd name="T11" fmla="*/ 153 h 22"/>
                <a:gd name="T12" fmla="*/ 88 w 14"/>
                <a:gd name="T13" fmla="*/ 132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22">
                  <a:moveTo>
                    <a:pt x="14" y="19"/>
                  </a:moveTo>
                  <a:cubicBezTo>
                    <a:pt x="12" y="17"/>
                    <a:pt x="11" y="14"/>
                    <a:pt x="11" y="11"/>
                  </a:cubicBezTo>
                  <a:cubicBezTo>
                    <a:pt x="11" y="7"/>
                    <a:pt x="12" y="4"/>
                    <a:pt x="14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1" y="22"/>
                    <a:pt x="13" y="21"/>
                    <a:pt x="14" y="19"/>
                  </a:cubicBezTo>
                  <a:close/>
                </a:path>
              </a:pathLst>
            </a:custGeom>
            <a:solidFill>
              <a:srgbClr val="E89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1631"/>
            <p:cNvSpPr>
              <a:spLocks/>
            </p:cNvSpPr>
            <p:nvPr/>
          </p:nvSpPr>
          <p:spPr bwMode="auto">
            <a:xfrm>
              <a:off x="1684" y="1951"/>
              <a:ext cx="38" cy="58"/>
            </a:xfrm>
            <a:custGeom>
              <a:avLst/>
              <a:gdLst>
                <a:gd name="T0" fmla="*/ 96 w 15"/>
                <a:gd name="T1" fmla="*/ 132 h 22"/>
                <a:gd name="T2" fmla="*/ 71 w 15"/>
                <a:gd name="T3" fmla="*/ 76 h 22"/>
                <a:gd name="T4" fmla="*/ 96 w 15"/>
                <a:gd name="T5" fmla="*/ 13 h 22"/>
                <a:gd name="T6" fmla="*/ 58 w 15"/>
                <a:gd name="T7" fmla="*/ 0 h 22"/>
                <a:gd name="T8" fmla="*/ 0 w 15"/>
                <a:gd name="T9" fmla="*/ 76 h 22"/>
                <a:gd name="T10" fmla="*/ 58 w 15"/>
                <a:gd name="T11" fmla="*/ 153 h 22"/>
                <a:gd name="T12" fmla="*/ 96 w 15"/>
                <a:gd name="T13" fmla="*/ 132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22">
                  <a:moveTo>
                    <a:pt x="15" y="19"/>
                  </a:moveTo>
                  <a:cubicBezTo>
                    <a:pt x="13" y="17"/>
                    <a:pt x="11" y="14"/>
                    <a:pt x="11" y="11"/>
                  </a:cubicBezTo>
                  <a:cubicBezTo>
                    <a:pt x="11" y="7"/>
                    <a:pt x="13" y="4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4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1" y="22"/>
                    <a:pt x="13" y="21"/>
                    <a:pt x="15" y="19"/>
                  </a:cubicBezTo>
                  <a:close/>
                </a:path>
              </a:pathLst>
            </a:custGeom>
            <a:solidFill>
              <a:srgbClr val="E89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1632"/>
            <p:cNvSpPr>
              <a:spLocks/>
            </p:cNvSpPr>
            <p:nvPr/>
          </p:nvSpPr>
          <p:spPr bwMode="auto">
            <a:xfrm>
              <a:off x="1654" y="1951"/>
              <a:ext cx="38" cy="58"/>
            </a:xfrm>
            <a:custGeom>
              <a:avLst/>
              <a:gdLst>
                <a:gd name="T0" fmla="*/ 96 w 15"/>
                <a:gd name="T1" fmla="*/ 132 h 22"/>
                <a:gd name="T2" fmla="*/ 76 w 15"/>
                <a:gd name="T3" fmla="*/ 76 h 22"/>
                <a:gd name="T4" fmla="*/ 96 w 15"/>
                <a:gd name="T5" fmla="*/ 13 h 22"/>
                <a:gd name="T6" fmla="*/ 63 w 15"/>
                <a:gd name="T7" fmla="*/ 0 h 22"/>
                <a:gd name="T8" fmla="*/ 0 w 15"/>
                <a:gd name="T9" fmla="*/ 69 h 22"/>
                <a:gd name="T10" fmla="*/ 58 w 15"/>
                <a:gd name="T11" fmla="*/ 153 h 22"/>
                <a:gd name="T12" fmla="*/ 96 w 15"/>
                <a:gd name="T13" fmla="*/ 132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22">
                  <a:moveTo>
                    <a:pt x="15" y="19"/>
                  </a:moveTo>
                  <a:cubicBezTo>
                    <a:pt x="13" y="17"/>
                    <a:pt x="12" y="14"/>
                    <a:pt x="12" y="11"/>
                  </a:cubicBezTo>
                  <a:cubicBezTo>
                    <a:pt x="12" y="7"/>
                    <a:pt x="13" y="4"/>
                    <a:pt x="15" y="2"/>
                  </a:cubicBezTo>
                  <a:cubicBezTo>
                    <a:pt x="14" y="1"/>
                    <a:pt x="12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7"/>
                    <a:pt x="4" y="21"/>
                    <a:pt x="9" y="22"/>
                  </a:cubicBezTo>
                  <a:cubicBezTo>
                    <a:pt x="12" y="22"/>
                    <a:pt x="14" y="21"/>
                    <a:pt x="15" y="19"/>
                  </a:cubicBezTo>
                  <a:close/>
                </a:path>
              </a:pathLst>
            </a:custGeom>
            <a:solidFill>
              <a:srgbClr val="E89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1633"/>
            <p:cNvSpPr>
              <a:spLocks/>
            </p:cNvSpPr>
            <p:nvPr/>
          </p:nvSpPr>
          <p:spPr bwMode="auto">
            <a:xfrm>
              <a:off x="1627" y="1948"/>
              <a:ext cx="37" cy="59"/>
            </a:xfrm>
            <a:custGeom>
              <a:avLst/>
              <a:gdLst>
                <a:gd name="T0" fmla="*/ 91 w 15"/>
                <a:gd name="T1" fmla="*/ 145 h 22"/>
                <a:gd name="T2" fmla="*/ 67 w 15"/>
                <a:gd name="T3" fmla="*/ 80 h 22"/>
                <a:gd name="T4" fmla="*/ 91 w 15"/>
                <a:gd name="T5" fmla="*/ 21 h 22"/>
                <a:gd name="T6" fmla="*/ 54 w 15"/>
                <a:gd name="T7" fmla="*/ 0 h 22"/>
                <a:gd name="T8" fmla="*/ 0 w 15"/>
                <a:gd name="T9" fmla="*/ 80 h 22"/>
                <a:gd name="T10" fmla="*/ 54 w 15"/>
                <a:gd name="T11" fmla="*/ 158 h 22"/>
                <a:gd name="T12" fmla="*/ 91 w 15"/>
                <a:gd name="T13" fmla="*/ 145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22">
                  <a:moveTo>
                    <a:pt x="15" y="20"/>
                  </a:moveTo>
                  <a:cubicBezTo>
                    <a:pt x="13" y="18"/>
                    <a:pt x="11" y="15"/>
                    <a:pt x="11" y="11"/>
                  </a:cubicBezTo>
                  <a:cubicBezTo>
                    <a:pt x="11" y="8"/>
                    <a:pt x="13" y="5"/>
                    <a:pt x="15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1" y="22"/>
                    <a:pt x="13" y="22"/>
                    <a:pt x="15" y="20"/>
                  </a:cubicBezTo>
                  <a:close/>
                </a:path>
              </a:pathLst>
            </a:custGeom>
            <a:solidFill>
              <a:srgbClr val="E89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1634"/>
            <p:cNvSpPr>
              <a:spLocks/>
            </p:cNvSpPr>
            <p:nvPr/>
          </p:nvSpPr>
          <p:spPr bwMode="auto">
            <a:xfrm>
              <a:off x="1597" y="1948"/>
              <a:ext cx="37" cy="59"/>
            </a:xfrm>
            <a:custGeom>
              <a:avLst/>
              <a:gdLst>
                <a:gd name="T0" fmla="*/ 91 w 15"/>
                <a:gd name="T1" fmla="*/ 145 h 22"/>
                <a:gd name="T2" fmla="*/ 74 w 15"/>
                <a:gd name="T3" fmla="*/ 80 h 22"/>
                <a:gd name="T4" fmla="*/ 91 w 15"/>
                <a:gd name="T5" fmla="*/ 21 h 22"/>
                <a:gd name="T6" fmla="*/ 62 w 15"/>
                <a:gd name="T7" fmla="*/ 0 h 22"/>
                <a:gd name="T8" fmla="*/ 0 w 15"/>
                <a:gd name="T9" fmla="*/ 80 h 22"/>
                <a:gd name="T10" fmla="*/ 54 w 15"/>
                <a:gd name="T11" fmla="*/ 158 h 22"/>
                <a:gd name="T12" fmla="*/ 91 w 15"/>
                <a:gd name="T13" fmla="*/ 145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22">
                  <a:moveTo>
                    <a:pt x="15" y="20"/>
                  </a:moveTo>
                  <a:cubicBezTo>
                    <a:pt x="13" y="18"/>
                    <a:pt x="12" y="15"/>
                    <a:pt x="12" y="11"/>
                  </a:cubicBezTo>
                  <a:cubicBezTo>
                    <a:pt x="12" y="8"/>
                    <a:pt x="13" y="5"/>
                    <a:pt x="15" y="3"/>
                  </a:cubicBezTo>
                  <a:cubicBezTo>
                    <a:pt x="14" y="1"/>
                    <a:pt x="12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2" y="22"/>
                    <a:pt x="14" y="21"/>
                    <a:pt x="15" y="20"/>
                  </a:cubicBezTo>
                  <a:close/>
                </a:path>
              </a:pathLst>
            </a:custGeom>
            <a:solidFill>
              <a:srgbClr val="E89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Oval 1635"/>
            <p:cNvSpPr>
              <a:spLocks noChangeArrowheads="1"/>
            </p:cNvSpPr>
            <p:nvPr/>
          </p:nvSpPr>
          <p:spPr bwMode="auto">
            <a:xfrm>
              <a:off x="1977" y="1929"/>
              <a:ext cx="67" cy="72"/>
            </a:xfrm>
            <a:prstGeom prst="ellipse">
              <a:avLst/>
            </a:prstGeom>
            <a:solidFill>
              <a:srgbClr val="FFF1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1636"/>
            <p:cNvSpPr>
              <a:spLocks/>
            </p:cNvSpPr>
            <p:nvPr/>
          </p:nvSpPr>
          <p:spPr bwMode="auto">
            <a:xfrm>
              <a:off x="1992" y="1943"/>
              <a:ext cx="22" cy="26"/>
            </a:xfrm>
            <a:custGeom>
              <a:avLst/>
              <a:gdLst>
                <a:gd name="T0" fmla="*/ 29 w 9"/>
                <a:gd name="T1" fmla="*/ 0 h 10"/>
                <a:gd name="T2" fmla="*/ 0 w 9"/>
                <a:gd name="T3" fmla="*/ 34 h 10"/>
                <a:gd name="T4" fmla="*/ 29 w 9"/>
                <a:gd name="T5" fmla="*/ 60 h 10"/>
                <a:gd name="T6" fmla="*/ 54 w 9"/>
                <a:gd name="T7" fmla="*/ 34 h 10"/>
                <a:gd name="T8" fmla="*/ 29 w 9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0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1637"/>
            <p:cNvSpPr>
              <a:spLocks/>
            </p:cNvSpPr>
            <p:nvPr/>
          </p:nvSpPr>
          <p:spPr bwMode="auto">
            <a:xfrm>
              <a:off x="1974" y="1935"/>
              <a:ext cx="108" cy="104"/>
            </a:xfrm>
            <a:custGeom>
              <a:avLst/>
              <a:gdLst>
                <a:gd name="T0" fmla="*/ 0 w 43"/>
                <a:gd name="T1" fmla="*/ 184 h 39"/>
                <a:gd name="T2" fmla="*/ 100 w 43"/>
                <a:gd name="T3" fmla="*/ 235 h 39"/>
                <a:gd name="T4" fmla="*/ 246 w 43"/>
                <a:gd name="T5" fmla="*/ 77 h 39"/>
                <a:gd name="T6" fmla="*/ 221 w 43"/>
                <a:gd name="T7" fmla="*/ 0 h 39"/>
                <a:gd name="T8" fmla="*/ 271 w 43"/>
                <a:gd name="T9" fmla="*/ 120 h 39"/>
                <a:gd name="T10" fmla="*/ 126 w 43"/>
                <a:gd name="T11" fmla="*/ 277 h 39"/>
                <a:gd name="T12" fmla="*/ 0 w 43"/>
                <a:gd name="T13" fmla="*/ 184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39">
                  <a:moveTo>
                    <a:pt x="0" y="26"/>
                  </a:moveTo>
                  <a:cubicBezTo>
                    <a:pt x="7" y="33"/>
                    <a:pt x="11" y="33"/>
                    <a:pt x="16" y="33"/>
                  </a:cubicBezTo>
                  <a:cubicBezTo>
                    <a:pt x="32" y="33"/>
                    <a:pt x="39" y="23"/>
                    <a:pt x="39" y="11"/>
                  </a:cubicBezTo>
                  <a:cubicBezTo>
                    <a:pt x="39" y="7"/>
                    <a:pt x="37" y="3"/>
                    <a:pt x="35" y="0"/>
                  </a:cubicBezTo>
                  <a:cubicBezTo>
                    <a:pt x="40" y="4"/>
                    <a:pt x="43" y="10"/>
                    <a:pt x="43" y="17"/>
                  </a:cubicBezTo>
                  <a:cubicBezTo>
                    <a:pt x="43" y="29"/>
                    <a:pt x="33" y="39"/>
                    <a:pt x="20" y="39"/>
                  </a:cubicBezTo>
                  <a:cubicBezTo>
                    <a:pt x="11" y="39"/>
                    <a:pt x="4" y="34"/>
                    <a:pt x="0" y="26"/>
                  </a:cubicBezTo>
                  <a:close/>
                </a:path>
              </a:pathLst>
            </a:custGeom>
            <a:solidFill>
              <a:srgbClr val="F8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1638"/>
            <p:cNvSpPr>
              <a:spLocks/>
            </p:cNvSpPr>
            <p:nvPr/>
          </p:nvSpPr>
          <p:spPr bwMode="auto">
            <a:xfrm>
              <a:off x="1922" y="1953"/>
              <a:ext cx="22" cy="30"/>
            </a:xfrm>
            <a:custGeom>
              <a:avLst/>
              <a:gdLst>
                <a:gd name="T0" fmla="*/ 37 w 9"/>
                <a:gd name="T1" fmla="*/ 82 h 11"/>
                <a:gd name="T2" fmla="*/ 54 w 9"/>
                <a:gd name="T3" fmla="*/ 14 h 11"/>
                <a:gd name="T4" fmla="*/ 0 w 9"/>
                <a:gd name="T5" fmla="*/ 74 h 11"/>
                <a:gd name="T6" fmla="*/ 24 w 9"/>
                <a:gd name="T7" fmla="*/ 44 h 11"/>
                <a:gd name="T8" fmla="*/ 37 w 9"/>
                <a:gd name="T9" fmla="*/ 82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1">
                  <a:moveTo>
                    <a:pt x="6" y="11"/>
                  </a:moveTo>
                  <a:cubicBezTo>
                    <a:pt x="6" y="7"/>
                    <a:pt x="7" y="3"/>
                    <a:pt x="9" y="2"/>
                  </a:cubicBezTo>
                  <a:cubicBezTo>
                    <a:pt x="6" y="0"/>
                    <a:pt x="0" y="2"/>
                    <a:pt x="0" y="10"/>
                  </a:cubicBezTo>
                  <a:cubicBezTo>
                    <a:pt x="1" y="6"/>
                    <a:pt x="3" y="6"/>
                    <a:pt x="4" y="6"/>
                  </a:cubicBezTo>
                  <a:cubicBezTo>
                    <a:pt x="5" y="7"/>
                    <a:pt x="6" y="9"/>
                    <a:pt x="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1639"/>
            <p:cNvSpPr>
              <a:spLocks/>
            </p:cNvSpPr>
            <p:nvPr/>
          </p:nvSpPr>
          <p:spPr bwMode="auto">
            <a:xfrm>
              <a:off x="1892" y="1953"/>
              <a:ext cx="22" cy="30"/>
            </a:xfrm>
            <a:custGeom>
              <a:avLst/>
              <a:gdLst>
                <a:gd name="T0" fmla="*/ 42 w 9"/>
                <a:gd name="T1" fmla="*/ 82 h 11"/>
                <a:gd name="T2" fmla="*/ 54 w 9"/>
                <a:gd name="T3" fmla="*/ 14 h 11"/>
                <a:gd name="T4" fmla="*/ 0 w 9"/>
                <a:gd name="T5" fmla="*/ 74 h 11"/>
                <a:gd name="T6" fmla="*/ 29 w 9"/>
                <a:gd name="T7" fmla="*/ 44 h 11"/>
                <a:gd name="T8" fmla="*/ 42 w 9"/>
                <a:gd name="T9" fmla="*/ 82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1">
                  <a:moveTo>
                    <a:pt x="7" y="11"/>
                  </a:moveTo>
                  <a:cubicBezTo>
                    <a:pt x="6" y="7"/>
                    <a:pt x="8" y="3"/>
                    <a:pt x="9" y="2"/>
                  </a:cubicBezTo>
                  <a:cubicBezTo>
                    <a:pt x="6" y="0"/>
                    <a:pt x="1" y="2"/>
                    <a:pt x="0" y="10"/>
                  </a:cubicBezTo>
                  <a:cubicBezTo>
                    <a:pt x="2" y="6"/>
                    <a:pt x="3" y="6"/>
                    <a:pt x="5" y="6"/>
                  </a:cubicBezTo>
                  <a:cubicBezTo>
                    <a:pt x="6" y="7"/>
                    <a:pt x="6" y="9"/>
                    <a:pt x="7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1640"/>
            <p:cNvSpPr>
              <a:spLocks/>
            </p:cNvSpPr>
            <p:nvPr/>
          </p:nvSpPr>
          <p:spPr bwMode="auto">
            <a:xfrm>
              <a:off x="1864" y="1953"/>
              <a:ext cx="23" cy="30"/>
            </a:xfrm>
            <a:custGeom>
              <a:avLst/>
              <a:gdLst>
                <a:gd name="T0" fmla="*/ 38 w 9"/>
                <a:gd name="T1" fmla="*/ 82 h 11"/>
                <a:gd name="T2" fmla="*/ 59 w 9"/>
                <a:gd name="T3" fmla="*/ 14 h 11"/>
                <a:gd name="T4" fmla="*/ 0 w 9"/>
                <a:gd name="T5" fmla="*/ 74 h 11"/>
                <a:gd name="T6" fmla="*/ 26 w 9"/>
                <a:gd name="T7" fmla="*/ 44 h 11"/>
                <a:gd name="T8" fmla="*/ 38 w 9"/>
                <a:gd name="T9" fmla="*/ 82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1">
                  <a:moveTo>
                    <a:pt x="6" y="11"/>
                  </a:moveTo>
                  <a:cubicBezTo>
                    <a:pt x="6" y="7"/>
                    <a:pt x="7" y="3"/>
                    <a:pt x="9" y="2"/>
                  </a:cubicBezTo>
                  <a:cubicBezTo>
                    <a:pt x="6" y="0"/>
                    <a:pt x="0" y="2"/>
                    <a:pt x="0" y="10"/>
                  </a:cubicBezTo>
                  <a:cubicBezTo>
                    <a:pt x="1" y="6"/>
                    <a:pt x="3" y="6"/>
                    <a:pt x="4" y="6"/>
                  </a:cubicBezTo>
                  <a:cubicBezTo>
                    <a:pt x="5" y="7"/>
                    <a:pt x="6" y="9"/>
                    <a:pt x="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1641"/>
            <p:cNvSpPr>
              <a:spLocks/>
            </p:cNvSpPr>
            <p:nvPr/>
          </p:nvSpPr>
          <p:spPr bwMode="auto">
            <a:xfrm>
              <a:off x="1834" y="1953"/>
              <a:ext cx="23" cy="30"/>
            </a:xfrm>
            <a:custGeom>
              <a:avLst/>
              <a:gdLst>
                <a:gd name="T0" fmla="*/ 46 w 9"/>
                <a:gd name="T1" fmla="*/ 82 h 11"/>
                <a:gd name="T2" fmla="*/ 59 w 9"/>
                <a:gd name="T3" fmla="*/ 14 h 11"/>
                <a:gd name="T4" fmla="*/ 0 w 9"/>
                <a:gd name="T5" fmla="*/ 74 h 11"/>
                <a:gd name="T6" fmla="*/ 33 w 9"/>
                <a:gd name="T7" fmla="*/ 44 h 11"/>
                <a:gd name="T8" fmla="*/ 46 w 9"/>
                <a:gd name="T9" fmla="*/ 82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1">
                  <a:moveTo>
                    <a:pt x="7" y="11"/>
                  </a:moveTo>
                  <a:cubicBezTo>
                    <a:pt x="6" y="7"/>
                    <a:pt x="8" y="2"/>
                    <a:pt x="9" y="2"/>
                  </a:cubicBezTo>
                  <a:cubicBezTo>
                    <a:pt x="6" y="0"/>
                    <a:pt x="1" y="2"/>
                    <a:pt x="0" y="10"/>
                  </a:cubicBezTo>
                  <a:cubicBezTo>
                    <a:pt x="2" y="6"/>
                    <a:pt x="3" y="6"/>
                    <a:pt x="5" y="6"/>
                  </a:cubicBezTo>
                  <a:cubicBezTo>
                    <a:pt x="6" y="7"/>
                    <a:pt x="6" y="9"/>
                    <a:pt x="7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1642"/>
            <p:cNvSpPr>
              <a:spLocks/>
            </p:cNvSpPr>
            <p:nvPr/>
          </p:nvSpPr>
          <p:spPr bwMode="auto">
            <a:xfrm>
              <a:off x="1807" y="1953"/>
              <a:ext cx="22" cy="30"/>
            </a:xfrm>
            <a:custGeom>
              <a:avLst/>
              <a:gdLst>
                <a:gd name="T0" fmla="*/ 37 w 9"/>
                <a:gd name="T1" fmla="*/ 82 h 11"/>
                <a:gd name="T2" fmla="*/ 54 w 9"/>
                <a:gd name="T3" fmla="*/ 14 h 11"/>
                <a:gd name="T4" fmla="*/ 0 w 9"/>
                <a:gd name="T5" fmla="*/ 74 h 11"/>
                <a:gd name="T6" fmla="*/ 24 w 9"/>
                <a:gd name="T7" fmla="*/ 44 h 11"/>
                <a:gd name="T8" fmla="*/ 37 w 9"/>
                <a:gd name="T9" fmla="*/ 82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1">
                  <a:moveTo>
                    <a:pt x="6" y="11"/>
                  </a:moveTo>
                  <a:cubicBezTo>
                    <a:pt x="6" y="7"/>
                    <a:pt x="7" y="2"/>
                    <a:pt x="9" y="2"/>
                  </a:cubicBezTo>
                  <a:cubicBezTo>
                    <a:pt x="6" y="0"/>
                    <a:pt x="0" y="2"/>
                    <a:pt x="0" y="10"/>
                  </a:cubicBezTo>
                  <a:cubicBezTo>
                    <a:pt x="1" y="6"/>
                    <a:pt x="3" y="6"/>
                    <a:pt x="4" y="6"/>
                  </a:cubicBezTo>
                  <a:cubicBezTo>
                    <a:pt x="5" y="7"/>
                    <a:pt x="6" y="9"/>
                    <a:pt x="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643"/>
            <p:cNvSpPr>
              <a:spLocks/>
            </p:cNvSpPr>
            <p:nvPr/>
          </p:nvSpPr>
          <p:spPr bwMode="auto">
            <a:xfrm>
              <a:off x="1777" y="1953"/>
              <a:ext cx="22" cy="30"/>
            </a:xfrm>
            <a:custGeom>
              <a:avLst/>
              <a:gdLst>
                <a:gd name="T0" fmla="*/ 42 w 9"/>
                <a:gd name="T1" fmla="*/ 82 h 11"/>
                <a:gd name="T2" fmla="*/ 54 w 9"/>
                <a:gd name="T3" fmla="*/ 14 h 11"/>
                <a:gd name="T4" fmla="*/ 0 w 9"/>
                <a:gd name="T5" fmla="*/ 74 h 11"/>
                <a:gd name="T6" fmla="*/ 29 w 9"/>
                <a:gd name="T7" fmla="*/ 44 h 11"/>
                <a:gd name="T8" fmla="*/ 42 w 9"/>
                <a:gd name="T9" fmla="*/ 82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1">
                  <a:moveTo>
                    <a:pt x="7" y="11"/>
                  </a:moveTo>
                  <a:cubicBezTo>
                    <a:pt x="6" y="7"/>
                    <a:pt x="8" y="2"/>
                    <a:pt x="9" y="2"/>
                  </a:cubicBezTo>
                  <a:cubicBezTo>
                    <a:pt x="6" y="0"/>
                    <a:pt x="1" y="2"/>
                    <a:pt x="0" y="10"/>
                  </a:cubicBezTo>
                  <a:cubicBezTo>
                    <a:pt x="2" y="6"/>
                    <a:pt x="3" y="5"/>
                    <a:pt x="5" y="6"/>
                  </a:cubicBezTo>
                  <a:cubicBezTo>
                    <a:pt x="6" y="6"/>
                    <a:pt x="6" y="8"/>
                    <a:pt x="7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644"/>
            <p:cNvSpPr>
              <a:spLocks/>
            </p:cNvSpPr>
            <p:nvPr/>
          </p:nvSpPr>
          <p:spPr bwMode="auto">
            <a:xfrm>
              <a:off x="1749" y="1953"/>
              <a:ext cx="23" cy="30"/>
            </a:xfrm>
            <a:custGeom>
              <a:avLst/>
              <a:gdLst>
                <a:gd name="T0" fmla="*/ 38 w 9"/>
                <a:gd name="T1" fmla="*/ 82 h 11"/>
                <a:gd name="T2" fmla="*/ 59 w 9"/>
                <a:gd name="T3" fmla="*/ 14 h 11"/>
                <a:gd name="T4" fmla="*/ 0 w 9"/>
                <a:gd name="T5" fmla="*/ 74 h 11"/>
                <a:gd name="T6" fmla="*/ 26 w 9"/>
                <a:gd name="T7" fmla="*/ 44 h 11"/>
                <a:gd name="T8" fmla="*/ 38 w 9"/>
                <a:gd name="T9" fmla="*/ 82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1">
                  <a:moveTo>
                    <a:pt x="6" y="11"/>
                  </a:moveTo>
                  <a:cubicBezTo>
                    <a:pt x="6" y="7"/>
                    <a:pt x="7" y="2"/>
                    <a:pt x="9" y="2"/>
                  </a:cubicBezTo>
                  <a:cubicBezTo>
                    <a:pt x="6" y="0"/>
                    <a:pt x="0" y="2"/>
                    <a:pt x="0" y="10"/>
                  </a:cubicBezTo>
                  <a:cubicBezTo>
                    <a:pt x="1" y="6"/>
                    <a:pt x="3" y="5"/>
                    <a:pt x="4" y="6"/>
                  </a:cubicBezTo>
                  <a:cubicBezTo>
                    <a:pt x="5" y="6"/>
                    <a:pt x="6" y="8"/>
                    <a:pt x="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645"/>
            <p:cNvSpPr>
              <a:spLocks/>
            </p:cNvSpPr>
            <p:nvPr/>
          </p:nvSpPr>
          <p:spPr bwMode="auto">
            <a:xfrm>
              <a:off x="1719" y="1953"/>
              <a:ext cx="23" cy="30"/>
            </a:xfrm>
            <a:custGeom>
              <a:avLst/>
              <a:gdLst>
                <a:gd name="T0" fmla="*/ 46 w 9"/>
                <a:gd name="T1" fmla="*/ 82 h 11"/>
                <a:gd name="T2" fmla="*/ 59 w 9"/>
                <a:gd name="T3" fmla="*/ 8 h 11"/>
                <a:gd name="T4" fmla="*/ 0 w 9"/>
                <a:gd name="T5" fmla="*/ 74 h 11"/>
                <a:gd name="T6" fmla="*/ 33 w 9"/>
                <a:gd name="T7" fmla="*/ 44 h 11"/>
                <a:gd name="T8" fmla="*/ 46 w 9"/>
                <a:gd name="T9" fmla="*/ 82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1">
                  <a:moveTo>
                    <a:pt x="7" y="11"/>
                  </a:moveTo>
                  <a:cubicBezTo>
                    <a:pt x="6" y="7"/>
                    <a:pt x="8" y="2"/>
                    <a:pt x="9" y="1"/>
                  </a:cubicBezTo>
                  <a:cubicBezTo>
                    <a:pt x="6" y="0"/>
                    <a:pt x="1" y="1"/>
                    <a:pt x="0" y="10"/>
                  </a:cubicBezTo>
                  <a:cubicBezTo>
                    <a:pt x="2" y="6"/>
                    <a:pt x="3" y="5"/>
                    <a:pt x="5" y="6"/>
                  </a:cubicBezTo>
                  <a:cubicBezTo>
                    <a:pt x="6" y="6"/>
                    <a:pt x="6" y="8"/>
                    <a:pt x="7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646"/>
            <p:cNvSpPr>
              <a:spLocks/>
            </p:cNvSpPr>
            <p:nvPr/>
          </p:nvSpPr>
          <p:spPr bwMode="auto">
            <a:xfrm>
              <a:off x="1692" y="1953"/>
              <a:ext cx="22" cy="27"/>
            </a:xfrm>
            <a:custGeom>
              <a:avLst/>
              <a:gdLst>
                <a:gd name="T0" fmla="*/ 37 w 9"/>
                <a:gd name="T1" fmla="*/ 73 h 10"/>
                <a:gd name="T2" fmla="*/ 54 w 9"/>
                <a:gd name="T3" fmla="*/ 8 h 10"/>
                <a:gd name="T4" fmla="*/ 0 w 9"/>
                <a:gd name="T5" fmla="*/ 65 h 10"/>
                <a:gd name="T6" fmla="*/ 24 w 9"/>
                <a:gd name="T7" fmla="*/ 43 h 10"/>
                <a:gd name="T8" fmla="*/ 37 w 9"/>
                <a:gd name="T9" fmla="*/ 73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0">
                  <a:moveTo>
                    <a:pt x="6" y="10"/>
                  </a:moveTo>
                  <a:cubicBezTo>
                    <a:pt x="6" y="7"/>
                    <a:pt x="7" y="2"/>
                    <a:pt x="9" y="1"/>
                  </a:cubicBezTo>
                  <a:cubicBezTo>
                    <a:pt x="6" y="0"/>
                    <a:pt x="0" y="1"/>
                    <a:pt x="0" y="9"/>
                  </a:cubicBezTo>
                  <a:cubicBezTo>
                    <a:pt x="1" y="6"/>
                    <a:pt x="3" y="5"/>
                    <a:pt x="4" y="6"/>
                  </a:cubicBezTo>
                  <a:cubicBezTo>
                    <a:pt x="5" y="6"/>
                    <a:pt x="6" y="8"/>
                    <a:pt x="6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647"/>
            <p:cNvSpPr>
              <a:spLocks/>
            </p:cNvSpPr>
            <p:nvPr/>
          </p:nvSpPr>
          <p:spPr bwMode="auto">
            <a:xfrm>
              <a:off x="1662" y="1953"/>
              <a:ext cx="22" cy="27"/>
            </a:xfrm>
            <a:custGeom>
              <a:avLst/>
              <a:gdLst>
                <a:gd name="T0" fmla="*/ 42 w 9"/>
                <a:gd name="T1" fmla="*/ 73 h 10"/>
                <a:gd name="T2" fmla="*/ 54 w 9"/>
                <a:gd name="T3" fmla="*/ 8 h 10"/>
                <a:gd name="T4" fmla="*/ 0 w 9"/>
                <a:gd name="T5" fmla="*/ 65 h 10"/>
                <a:gd name="T6" fmla="*/ 29 w 9"/>
                <a:gd name="T7" fmla="*/ 43 h 10"/>
                <a:gd name="T8" fmla="*/ 42 w 9"/>
                <a:gd name="T9" fmla="*/ 73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0">
                  <a:moveTo>
                    <a:pt x="7" y="10"/>
                  </a:moveTo>
                  <a:cubicBezTo>
                    <a:pt x="6" y="7"/>
                    <a:pt x="8" y="2"/>
                    <a:pt x="9" y="1"/>
                  </a:cubicBezTo>
                  <a:cubicBezTo>
                    <a:pt x="6" y="0"/>
                    <a:pt x="1" y="1"/>
                    <a:pt x="0" y="9"/>
                  </a:cubicBezTo>
                  <a:cubicBezTo>
                    <a:pt x="2" y="5"/>
                    <a:pt x="3" y="5"/>
                    <a:pt x="5" y="6"/>
                  </a:cubicBezTo>
                  <a:cubicBezTo>
                    <a:pt x="6" y="6"/>
                    <a:pt x="6" y="8"/>
                    <a:pt x="7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648"/>
            <p:cNvSpPr>
              <a:spLocks/>
            </p:cNvSpPr>
            <p:nvPr/>
          </p:nvSpPr>
          <p:spPr bwMode="auto">
            <a:xfrm>
              <a:off x="1634" y="1953"/>
              <a:ext cx="23" cy="27"/>
            </a:xfrm>
            <a:custGeom>
              <a:avLst/>
              <a:gdLst>
                <a:gd name="T0" fmla="*/ 38 w 9"/>
                <a:gd name="T1" fmla="*/ 73 h 10"/>
                <a:gd name="T2" fmla="*/ 59 w 9"/>
                <a:gd name="T3" fmla="*/ 8 h 10"/>
                <a:gd name="T4" fmla="*/ 0 w 9"/>
                <a:gd name="T5" fmla="*/ 65 h 10"/>
                <a:gd name="T6" fmla="*/ 26 w 9"/>
                <a:gd name="T7" fmla="*/ 43 h 10"/>
                <a:gd name="T8" fmla="*/ 38 w 9"/>
                <a:gd name="T9" fmla="*/ 73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0">
                  <a:moveTo>
                    <a:pt x="6" y="10"/>
                  </a:moveTo>
                  <a:cubicBezTo>
                    <a:pt x="6" y="7"/>
                    <a:pt x="7" y="2"/>
                    <a:pt x="9" y="1"/>
                  </a:cubicBezTo>
                  <a:cubicBezTo>
                    <a:pt x="6" y="0"/>
                    <a:pt x="0" y="1"/>
                    <a:pt x="0" y="9"/>
                  </a:cubicBezTo>
                  <a:cubicBezTo>
                    <a:pt x="1" y="5"/>
                    <a:pt x="3" y="5"/>
                    <a:pt x="4" y="6"/>
                  </a:cubicBezTo>
                  <a:cubicBezTo>
                    <a:pt x="5" y="6"/>
                    <a:pt x="6" y="8"/>
                    <a:pt x="6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649"/>
            <p:cNvSpPr>
              <a:spLocks/>
            </p:cNvSpPr>
            <p:nvPr/>
          </p:nvSpPr>
          <p:spPr bwMode="auto">
            <a:xfrm>
              <a:off x="1604" y="1953"/>
              <a:ext cx="23" cy="27"/>
            </a:xfrm>
            <a:custGeom>
              <a:avLst/>
              <a:gdLst>
                <a:gd name="T0" fmla="*/ 46 w 9"/>
                <a:gd name="T1" fmla="*/ 73 h 10"/>
                <a:gd name="T2" fmla="*/ 59 w 9"/>
                <a:gd name="T3" fmla="*/ 8 h 10"/>
                <a:gd name="T4" fmla="*/ 0 w 9"/>
                <a:gd name="T5" fmla="*/ 65 h 10"/>
                <a:gd name="T6" fmla="*/ 33 w 9"/>
                <a:gd name="T7" fmla="*/ 43 h 10"/>
                <a:gd name="T8" fmla="*/ 46 w 9"/>
                <a:gd name="T9" fmla="*/ 73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0">
                  <a:moveTo>
                    <a:pt x="7" y="10"/>
                  </a:moveTo>
                  <a:cubicBezTo>
                    <a:pt x="6" y="7"/>
                    <a:pt x="8" y="2"/>
                    <a:pt x="9" y="1"/>
                  </a:cubicBezTo>
                  <a:cubicBezTo>
                    <a:pt x="6" y="0"/>
                    <a:pt x="1" y="1"/>
                    <a:pt x="0" y="9"/>
                  </a:cubicBezTo>
                  <a:cubicBezTo>
                    <a:pt x="2" y="5"/>
                    <a:pt x="3" y="5"/>
                    <a:pt x="5" y="6"/>
                  </a:cubicBezTo>
                  <a:cubicBezTo>
                    <a:pt x="6" y="6"/>
                    <a:pt x="6" y="8"/>
                    <a:pt x="7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650"/>
            <p:cNvSpPr>
              <a:spLocks/>
            </p:cNvSpPr>
            <p:nvPr/>
          </p:nvSpPr>
          <p:spPr bwMode="auto">
            <a:xfrm>
              <a:off x="1959" y="1911"/>
              <a:ext cx="133" cy="138"/>
            </a:xfrm>
            <a:custGeom>
              <a:avLst/>
              <a:gdLst>
                <a:gd name="T0" fmla="*/ 0 w 53"/>
                <a:gd name="T1" fmla="*/ 183 h 52"/>
                <a:gd name="T2" fmla="*/ 171 w 53"/>
                <a:gd name="T3" fmla="*/ 0 h 52"/>
                <a:gd name="T4" fmla="*/ 326 w 53"/>
                <a:gd name="T5" fmla="*/ 183 h 52"/>
                <a:gd name="T6" fmla="*/ 163 w 53"/>
                <a:gd name="T7" fmla="*/ 366 h 52"/>
                <a:gd name="T8" fmla="*/ 0 w 53"/>
                <a:gd name="T9" fmla="*/ 183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52">
                  <a:moveTo>
                    <a:pt x="0" y="26"/>
                  </a:moveTo>
                  <a:cubicBezTo>
                    <a:pt x="1" y="12"/>
                    <a:pt x="12" y="0"/>
                    <a:pt x="27" y="0"/>
                  </a:cubicBezTo>
                  <a:cubicBezTo>
                    <a:pt x="41" y="0"/>
                    <a:pt x="53" y="12"/>
                    <a:pt x="52" y="26"/>
                  </a:cubicBezTo>
                  <a:cubicBezTo>
                    <a:pt x="52" y="41"/>
                    <a:pt x="41" y="52"/>
                    <a:pt x="26" y="52"/>
                  </a:cubicBezTo>
                  <a:cubicBezTo>
                    <a:pt x="12" y="52"/>
                    <a:pt x="0" y="41"/>
                    <a:pt x="0" y="26"/>
                  </a:cubicBezTo>
                  <a:close/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651"/>
            <p:cNvSpPr>
              <a:spLocks/>
            </p:cNvSpPr>
            <p:nvPr/>
          </p:nvSpPr>
          <p:spPr bwMode="auto">
            <a:xfrm>
              <a:off x="1944" y="1951"/>
              <a:ext cx="23" cy="58"/>
            </a:xfrm>
            <a:custGeom>
              <a:avLst/>
              <a:gdLst>
                <a:gd name="T0" fmla="*/ 38 w 9"/>
                <a:gd name="T1" fmla="*/ 76 h 22"/>
                <a:gd name="T2" fmla="*/ 59 w 9"/>
                <a:gd name="T3" fmla="*/ 0 h 22"/>
                <a:gd name="T4" fmla="*/ 59 w 9"/>
                <a:gd name="T5" fmla="*/ 0 h 22"/>
                <a:gd name="T6" fmla="*/ 0 w 9"/>
                <a:gd name="T7" fmla="*/ 76 h 22"/>
                <a:gd name="T8" fmla="*/ 59 w 9"/>
                <a:gd name="T9" fmla="*/ 153 h 22"/>
                <a:gd name="T10" fmla="*/ 59 w 9"/>
                <a:gd name="T11" fmla="*/ 153 h 22"/>
                <a:gd name="T12" fmla="*/ 38 w 9"/>
                <a:gd name="T13" fmla="*/ 76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22">
                  <a:moveTo>
                    <a:pt x="6" y="11"/>
                  </a:moveTo>
                  <a:cubicBezTo>
                    <a:pt x="6" y="7"/>
                    <a:pt x="7" y="4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19"/>
                    <a:pt x="6" y="15"/>
                    <a:pt x="6" y="11"/>
                  </a:cubicBezTo>
                  <a:close/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1652"/>
            <p:cNvSpPr>
              <a:spLocks/>
            </p:cNvSpPr>
            <p:nvPr/>
          </p:nvSpPr>
          <p:spPr bwMode="auto">
            <a:xfrm>
              <a:off x="1914" y="1951"/>
              <a:ext cx="38" cy="58"/>
            </a:xfrm>
            <a:custGeom>
              <a:avLst/>
              <a:gdLst>
                <a:gd name="T0" fmla="*/ 96 w 15"/>
                <a:gd name="T1" fmla="*/ 140 h 22"/>
                <a:gd name="T2" fmla="*/ 76 w 15"/>
                <a:gd name="T3" fmla="*/ 76 h 22"/>
                <a:gd name="T4" fmla="*/ 96 w 15"/>
                <a:gd name="T5" fmla="*/ 21 h 22"/>
                <a:gd name="T6" fmla="*/ 58 w 15"/>
                <a:gd name="T7" fmla="*/ 0 h 22"/>
                <a:gd name="T8" fmla="*/ 0 w 15"/>
                <a:gd name="T9" fmla="*/ 76 h 22"/>
                <a:gd name="T10" fmla="*/ 58 w 15"/>
                <a:gd name="T11" fmla="*/ 153 h 22"/>
                <a:gd name="T12" fmla="*/ 96 w 15"/>
                <a:gd name="T13" fmla="*/ 140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22">
                  <a:moveTo>
                    <a:pt x="15" y="20"/>
                  </a:moveTo>
                  <a:cubicBezTo>
                    <a:pt x="13" y="18"/>
                    <a:pt x="12" y="15"/>
                    <a:pt x="12" y="11"/>
                  </a:cubicBezTo>
                  <a:cubicBezTo>
                    <a:pt x="12" y="8"/>
                    <a:pt x="13" y="5"/>
                    <a:pt x="15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1" y="22"/>
                    <a:pt x="13" y="21"/>
                    <a:pt x="15" y="20"/>
                  </a:cubicBezTo>
                  <a:close/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653"/>
            <p:cNvSpPr>
              <a:spLocks/>
            </p:cNvSpPr>
            <p:nvPr/>
          </p:nvSpPr>
          <p:spPr bwMode="auto">
            <a:xfrm>
              <a:off x="1887" y="1951"/>
              <a:ext cx="35" cy="58"/>
            </a:xfrm>
            <a:custGeom>
              <a:avLst/>
              <a:gdLst>
                <a:gd name="T0" fmla="*/ 88 w 14"/>
                <a:gd name="T1" fmla="*/ 140 h 22"/>
                <a:gd name="T2" fmla="*/ 70 w 14"/>
                <a:gd name="T3" fmla="*/ 76 h 22"/>
                <a:gd name="T4" fmla="*/ 88 w 14"/>
                <a:gd name="T5" fmla="*/ 21 h 22"/>
                <a:gd name="T6" fmla="*/ 58 w 14"/>
                <a:gd name="T7" fmla="*/ 0 h 22"/>
                <a:gd name="T8" fmla="*/ 0 w 14"/>
                <a:gd name="T9" fmla="*/ 76 h 22"/>
                <a:gd name="T10" fmla="*/ 58 w 14"/>
                <a:gd name="T11" fmla="*/ 153 h 22"/>
                <a:gd name="T12" fmla="*/ 88 w 14"/>
                <a:gd name="T13" fmla="*/ 140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22">
                  <a:moveTo>
                    <a:pt x="14" y="20"/>
                  </a:moveTo>
                  <a:cubicBezTo>
                    <a:pt x="12" y="18"/>
                    <a:pt x="11" y="14"/>
                    <a:pt x="11" y="11"/>
                  </a:cubicBezTo>
                  <a:cubicBezTo>
                    <a:pt x="11" y="8"/>
                    <a:pt x="12" y="5"/>
                    <a:pt x="14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1" y="22"/>
                    <a:pt x="13" y="21"/>
                    <a:pt x="14" y="20"/>
                  </a:cubicBezTo>
                  <a:close/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654"/>
            <p:cNvSpPr>
              <a:spLocks/>
            </p:cNvSpPr>
            <p:nvPr/>
          </p:nvSpPr>
          <p:spPr bwMode="auto">
            <a:xfrm>
              <a:off x="1857" y="1951"/>
              <a:ext cx="37" cy="58"/>
            </a:xfrm>
            <a:custGeom>
              <a:avLst/>
              <a:gdLst>
                <a:gd name="T0" fmla="*/ 91 w 15"/>
                <a:gd name="T1" fmla="*/ 132 h 22"/>
                <a:gd name="T2" fmla="*/ 74 w 15"/>
                <a:gd name="T3" fmla="*/ 76 h 22"/>
                <a:gd name="T4" fmla="*/ 91 w 15"/>
                <a:gd name="T5" fmla="*/ 21 h 22"/>
                <a:gd name="T6" fmla="*/ 54 w 15"/>
                <a:gd name="T7" fmla="*/ 0 h 22"/>
                <a:gd name="T8" fmla="*/ 0 w 15"/>
                <a:gd name="T9" fmla="*/ 76 h 22"/>
                <a:gd name="T10" fmla="*/ 54 w 15"/>
                <a:gd name="T11" fmla="*/ 153 h 22"/>
                <a:gd name="T12" fmla="*/ 91 w 15"/>
                <a:gd name="T13" fmla="*/ 132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22">
                  <a:moveTo>
                    <a:pt x="15" y="19"/>
                  </a:moveTo>
                  <a:cubicBezTo>
                    <a:pt x="13" y="17"/>
                    <a:pt x="12" y="14"/>
                    <a:pt x="12" y="11"/>
                  </a:cubicBezTo>
                  <a:cubicBezTo>
                    <a:pt x="12" y="8"/>
                    <a:pt x="13" y="5"/>
                    <a:pt x="15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1" y="22"/>
                    <a:pt x="13" y="21"/>
                    <a:pt x="15" y="19"/>
                  </a:cubicBezTo>
                  <a:close/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655"/>
            <p:cNvSpPr>
              <a:spLocks/>
            </p:cNvSpPr>
            <p:nvPr/>
          </p:nvSpPr>
          <p:spPr bwMode="auto">
            <a:xfrm>
              <a:off x="1829" y="1951"/>
              <a:ext cx="35" cy="58"/>
            </a:xfrm>
            <a:custGeom>
              <a:avLst/>
              <a:gdLst>
                <a:gd name="T0" fmla="*/ 88 w 14"/>
                <a:gd name="T1" fmla="*/ 132 h 22"/>
                <a:gd name="T2" fmla="*/ 70 w 14"/>
                <a:gd name="T3" fmla="*/ 76 h 22"/>
                <a:gd name="T4" fmla="*/ 88 w 14"/>
                <a:gd name="T5" fmla="*/ 21 h 22"/>
                <a:gd name="T6" fmla="*/ 58 w 14"/>
                <a:gd name="T7" fmla="*/ 0 h 22"/>
                <a:gd name="T8" fmla="*/ 0 w 14"/>
                <a:gd name="T9" fmla="*/ 76 h 22"/>
                <a:gd name="T10" fmla="*/ 58 w 14"/>
                <a:gd name="T11" fmla="*/ 153 h 22"/>
                <a:gd name="T12" fmla="*/ 88 w 14"/>
                <a:gd name="T13" fmla="*/ 132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22">
                  <a:moveTo>
                    <a:pt x="14" y="19"/>
                  </a:moveTo>
                  <a:cubicBezTo>
                    <a:pt x="12" y="17"/>
                    <a:pt x="11" y="14"/>
                    <a:pt x="11" y="11"/>
                  </a:cubicBezTo>
                  <a:cubicBezTo>
                    <a:pt x="11" y="8"/>
                    <a:pt x="12" y="5"/>
                    <a:pt x="14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1" y="22"/>
                    <a:pt x="13" y="21"/>
                    <a:pt x="14" y="19"/>
                  </a:cubicBezTo>
                  <a:close/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656"/>
            <p:cNvSpPr>
              <a:spLocks/>
            </p:cNvSpPr>
            <p:nvPr/>
          </p:nvSpPr>
          <p:spPr bwMode="auto">
            <a:xfrm>
              <a:off x="1799" y="1951"/>
              <a:ext cx="38" cy="58"/>
            </a:xfrm>
            <a:custGeom>
              <a:avLst/>
              <a:gdLst>
                <a:gd name="T0" fmla="*/ 96 w 15"/>
                <a:gd name="T1" fmla="*/ 132 h 22"/>
                <a:gd name="T2" fmla="*/ 76 w 15"/>
                <a:gd name="T3" fmla="*/ 76 h 22"/>
                <a:gd name="T4" fmla="*/ 96 w 15"/>
                <a:gd name="T5" fmla="*/ 13 h 22"/>
                <a:gd name="T6" fmla="*/ 58 w 15"/>
                <a:gd name="T7" fmla="*/ 0 h 22"/>
                <a:gd name="T8" fmla="*/ 0 w 15"/>
                <a:gd name="T9" fmla="*/ 76 h 22"/>
                <a:gd name="T10" fmla="*/ 58 w 15"/>
                <a:gd name="T11" fmla="*/ 153 h 22"/>
                <a:gd name="T12" fmla="*/ 96 w 15"/>
                <a:gd name="T13" fmla="*/ 132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22">
                  <a:moveTo>
                    <a:pt x="15" y="19"/>
                  </a:moveTo>
                  <a:cubicBezTo>
                    <a:pt x="13" y="17"/>
                    <a:pt x="12" y="14"/>
                    <a:pt x="12" y="11"/>
                  </a:cubicBezTo>
                  <a:cubicBezTo>
                    <a:pt x="12" y="7"/>
                    <a:pt x="13" y="4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1" y="22"/>
                    <a:pt x="13" y="21"/>
                    <a:pt x="15" y="19"/>
                  </a:cubicBezTo>
                  <a:close/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657"/>
            <p:cNvSpPr>
              <a:spLocks/>
            </p:cNvSpPr>
            <p:nvPr/>
          </p:nvSpPr>
          <p:spPr bwMode="auto">
            <a:xfrm>
              <a:off x="1772" y="1951"/>
              <a:ext cx="35" cy="58"/>
            </a:xfrm>
            <a:custGeom>
              <a:avLst/>
              <a:gdLst>
                <a:gd name="T0" fmla="*/ 88 w 14"/>
                <a:gd name="T1" fmla="*/ 132 h 22"/>
                <a:gd name="T2" fmla="*/ 70 w 14"/>
                <a:gd name="T3" fmla="*/ 76 h 22"/>
                <a:gd name="T4" fmla="*/ 88 w 14"/>
                <a:gd name="T5" fmla="*/ 13 h 22"/>
                <a:gd name="T6" fmla="*/ 58 w 14"/>
                <a:gd name="T7" fmla="*/ 0 h 22"/>
                <a:gd name="T8" fmla="*/ 0 w 14"/>
                <a:gd name="T9" fmla="*/ 76 h 22"/>
                <a:gd name="T10" fmla="*/ 58 w 14"/>
                <a:gd name="T11" fmla="*/ 153 h 22"/>
                <a:gd name="T12" fmla="*/ 88 w 14"/>
                <a:gd name="T13" fmla="*/ 132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22">
                  <a:moveTo>
                    <a:pt x="14" y="19"/>
                  </a:moveTo>
                  <a:cubicBezTo>
                    <a:pt x="12" y="17"/>
                    <a:pt x="11" y="14"/>
                    <a:pt x="11" y="11"/>
                  </a:cubicBezTo>
                  <a:cubicBezTo>
                    <a:pt x="11" y="7"/>
                    <a:pt x="12" y="4"/>
                    <a:pt x="14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1" y="22"/>
                    <a:pt x="13" y="21"/>
                    <a:pt x="14" y="19"/>
                  </a:cubicBezTo>
                  <a:close/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658"/>
            <p:cNvSpPr>
              <a:spLocks/>
            </p:cNvSpPr>
            <p:nvPr/>
          </p:nvSpPr>
          <p:spPr bwMode="auto">
            <a:xfrm>
              <a:off x="1742" y="1951"/>
              <a:ext cx="37" cy="58"/>
            </a:xfrm>
            <a:custGeom>
              <a:avLst/>
              <a:gdLst>
                <a:gd name="T0" fmla="*/ 91 w 15"/>
                <a:gd name="T1" fmla="*/ 132 h 22"/>
                <a:gd name="T2" fmla="*/ 74 w 15"/>
                <a:gd name="T3" fmla="*/ 76 h 22"/>
                <a:gd name="T4" fmla="*/ 91 w 15"/>
                <a:gd name="T5" fmla="*/ 13 h 22"/>
                <a:gd name="T6" fmla="*/ 54 w 15"/>
                <a:gd name="T7" fmla="*/ 0 h 22"/>
                <a:gd name="T8" fmla="*/ 0 w 15"/>
                <a:gd name="T9" fmla="*/ 76 h 22"/>
                <a:gd name="T10" fmla="*/ 54 w 15"/>
                <a:gd name="T11" fmla="*/ 153 h 22"/>
                <a:gd name="T12" fmla="*/ 91 w 15"/>
                <a:gd name="T13" fmla="*/ 132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22">
                  <a:moveTo>
                    <a:pt x="15" y="19"/>
                  </a:moveTo>
                  <a:cubicBezTo>
                    <a:pt x="13" y="17"/>
                    <a:pt x="12" y="14"/>
                    <a:pt x="12" y="11"/>
                  </a:cubicBezTo>
                  <a:cubicBezTo>
                    <a:pt x="12" y="7"/>
                    <a:pt x="13" y="4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1" y="22"/>
                    <a:pt x="13" y="21"/>
                    <a:pt x="15" y="19"/>
                  </a:cubicBezTo>
                  <a:close/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659"/>
            <p:cNvSpPr>
              <a:spLocks/>
            </p:cNvSpPr>
            <p:nvPr/>
          </p:nvSpPr>
          <p:spPr bwMode="auto">
            <a:xfrm>
              <a:off x="1714" y="1951"/>
              <a:ext cx="35" cy="58"/>
            </a:xfrm>
            <a:custGeom>
              <a:avLst/>
              <a:gdLst>
                <a:gd name="T0" fmla="*/ 88 w 14"/>
                <a:gd name="T1" fmla="*/ 132 h 22"/>
                <a:gd name="T2" fmla="*/ 70 w 14"/>
                <a:gd name="T3" fmla="*/ 76 h 22"/>
                <a:gd name="T4" fmla="*/ 88 w 14"/>
                <a:gd name="T5" fmla="*/ 13 h 22"/>
                <a:gd name="T6" fmla="*/ 58 w 14"/>
                <a:gd name="T7" fmla="*/ 0 h 22"/>
                <a:gd name="T8" fmla="*/ 0 w 14"/>
                <a:gd name="T9" fmla="*/ 76 h 22"/>
                <a:gd name="T10" fmla="*/ 58 w 14"/>
                <a:gd name="T11" fmla="*/ 153 h 22"/>
                <a:gd name="T12" fmla="*/ 88 w 14"/>
                <a:gd name="T13" fmla="*/ 132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22">
                  <a:moveTo>
                    <a:pt x="14" y="19"/>
                  </a:moveTo>
                  <a:cubicBezTo>
                    <a:pt x="12" y="17"/>
                    <a:pt x="11" y="14"/>
                    <a:pt x="11" y="11"/>
                  </a:cubicBezTo>
                  <a:cubicBezTo>
                    <a:pt x="11" y="7"/>
                    <a:pt x="12" y="4"/>
                    <a:pt x="14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1" y="22"/>
                    <a:pt x="13" y="21"/>
                    <a:pt x="14" y="19"/>
                  </a:cubicBezTo>
                  <a:close/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660"/>
            <p:cNvSpPr>
              <a:spLocks/>
            </p:cNvSpPr>
            <p:nvPr/>
          </p:nvSpPr>
          <p:spPr bwMode="auto">
            <a:xfrm>
              <a:off x="1684" y="1951"/>
              <a:ext cx="38" cy="58"/>
            </a:xfrm>
            <a:custGeom>
              <a:avLst/>
              <a:gdLst>
                <a:gd name="T0" fmla="*/ 96 w 15"/>
                <a:gd name="T1" fmla="*/ 132 h 22"/>
                <a:gd name="T2" fmla="*/ 71 w 15"/>
                <a:gd name="T3" fmla="*/ 76 h 22"/>
                <a:gd name="T4" fmla="*/ 96 w 15"/>
                <a:gd name="T5" fmla="*/ 13 h 22"/>
                <a:gd name="T6" fmla="*/ 58 w 15"/>
                <a:gd name="T7" fmla="*/ 0 h 22"/>
                <a:gd name="T8" fmla="*/ 0 w 15"/>
                <a:gd name="T9" fmla="*/ 76 h 22"/>
                <a:gd name="T10" fmla="*/ 58 w 15"/>
                <a:gd name="T11" fmla="*/ 153 h 22"/>
                <a:gd name="T12" fmla="*/ 96 w 15"/>
                <a:gd name="T13" fmla="*/ 132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22">
                  <a:moveTo>
                    <a:pt x="15" y="19"/>
                  </a:moveTo>
                  <a:cubicBezTo>
                    <a:pt x="13" y="17"/>
                    <a:pt x="11" y="14"/>
                    <a:pt x="11" y="11"/>
                  </a:cubicBezTo>
                  <a:cubicBezTo>
                    <a:pt x="11" y="7"/>
                    <a:pt x="13" y="4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4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1" y="22"/>
                    <a:pt x="13" y="21"/>
                    <a:pt x="15" y="19"/>
                  </a:cubicBezTo>
                  <a:close/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661"/>
            <p:cNvSpPr>
              <a:spLocks/>
            </p:cNvSpPr>
            <p:nvPr/>
          </p:nvSpPr>
          <p:spPr bwMode="auto">
            <a:xfrm>
              <a:off x="1654" y="1951"/>
              <a:ext cx="38" cy="58"/>
            </a:xfrm>
            <a:custGeom>
              <a:avLst/>
              <a:gdLst>
                <a:gd name="T0" fmla="*/ 96 w 15"/>
                <a:gd name="T1" fmla="*/ 132 h 22"/>
                <a:gd name="T2" fmla="*/ 76 w 15"/>
                <a:gd name="T3" fmla="*/ 76 h 22"/>
                <a:gd name="T4" fmla="*/ 96 w 15"/>
                <a:gd name="T5" fmla="*/ 13 h 22"/>
                <a:gd name="T6" fmla="*/ 63 w 15"/>
                <a:gd name="T7" fmla="*/ 0 h 22"/>
                <a:gd name="T8" fmla="*/ 0 w 15"/>
                <a:gd name="T9" fmla="*/ 69 h 22"/>
                <a:gd name="T10" fmla="*/ 58 w 15"/>
                <a:gd name="T11" fmla="*/ 153 h 22"/>
                <a:gd name="T12" fmla="*/ 96 w 15"/>
                <a:gd name="T13" fmla="*/ 132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22">
                  <a:moveTo>
                    <a:pt x="15" y="19"/>
                  </a:moveTo>
                  <a:cubicBezTo>
                    <a:pt x="13" y="17"/>
                    <a:pt x="12" y="14"/>
                    <a:pt x="12" y="11"/>
                  </a:cubicBezTo>
                  <a:cubicBezTo>
                    <a:pt x="12" y="7"/>
                    <a:pt x="13" y="4"/>
                    <a:pt x="15" y="2"/>
                  </a:cubicBezTo>
                  <a:cubicBezTo>
                    <a:pt x="14" y="1"/>
                    <a:pt x="12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7"/>
                    <a:pt x="4" y="21"/>
                    <a:pt x="9" y="22"/>
                  </a:cubicBezTo>
                  <a:cubicBezTo>
                    <a:pt x="12" y="22"/>
                    <a:pt x="14" y="21"/>
                    <a:pt x="15" y="19"/>
                  </a:cubicBezTo>
                  <a:close/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662"/>
            <p:cNvSpPr>
              <a:spLocks/>
            </p:cNvSpPr>
            <p:nvPr/>
          </p:nvSpPr>
          <p:spPr bwMode="auto">
            <a:xfrm>
              <a:off x="1627" y="1948"/>
              <a:ext cx="37" cy="59"/>
            </a:xfrm>
            <a:custGeom>
              <a:avLst/>
              <a:gdLst>
                <a:gd name="T0" fmla="*/ 91 w 15"/>
                <a:gd name="T1" fmla="*/ 145 h 22"/>
                <a:gd name="T2" fmla="*/ 67 w 15"/>
                <a:gd name="T3" fmla="*/ 80 h 22"/>
                <a:gd name="T4" fmla="*/ 91 w 15"/>
                <a:gd name="T5" fmla="*/ 21 h 22"/>
                <a:gd name="T6" fmla="*/ 54 w 15"/>
                <a:gd name="T7" fmla="*/ 0 h 22"/>
                <a:gd name="T8" fmla="*/ 0 w 15"/>
                <a:gd name="T9" fmla="*/ 80 h 22"/>
                <a:gd name="T10" fmla="*/ 54 w 15"/>
                <a:gd name="T11" fmla="*/ 158 h 22"/>
                <a:gd name="T12" fmla="*/ 91 w 15"/>
                <a:gd name="T13" fmla="*/ 145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22">
                  <a:moveTo>
                    <a:pt x="15" y="20"/>
                  </a:moveTo>
                  <a:cubicBezTo>
                    <a:pt x="13" y="18"/>
                    <a:pt x="11" y="15"/>
                    <a:pt x="11" y="11"/>
                  </a:cubicBezTo>
                  <a:cubicBezTo>
                    <a:pt x="11" y="8"/>
                    <a:pt x="13" y="5"/>
                    <a:pt x="15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1" y="22"/>
                    <a:pt x="13" y="22"/>
                    <a:pt x="15" y="20"/>
                  </a:cubicBezTo>
                  <a:close/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1663"/>
            <p:cNvSpPr>
              <a:spLocks/>
            </p:cNvSpPr>
            <p:nvPr/>
          </p:nvSpPr>
          <p:spPr bwMode="auto">
            <a:xfrm>
              <a:off x="1597" y="1948"/>
              <a:ext cx="37" cy="59"/>
            </a:xfrm>
            <a:custGeom>
              <a:avLst/>
              <a:gdLst>
                <a:gd name="T0" fmla="*/ 91 w 15"/>
                <a:gd name="T1" fmla="*/ 145 h 22"/>
                <a:gd name="T2" fmla="*/ 74 w 15"/>
                <a:gd name="T3" fmla="*/ 80 h 22"/>
                <a:gd name="T4" fmla="*/ 91 w 15"/>
                <a:gd name="T5" fmla="*/ 21 h 22"/>
                <a:gd name="T6" fmla="*/ 62 w 15"/>
                <a:gd name="T7" fmla="*/ 0 h 22"/>
                <a:gd name="T8" fmla="*/ 0 w 15"/>
                <a:gd name="T9" fmla="*/ 80 h 22"/>
                <a:gd name="T10" fmla="*/ 54 w 15"/>
                <a:gd name="T11" fmla="*/ 158 h 22"/>
                <a:gd name="T12" fmla="*/ 91 w 15"/>
                <a:gd name="T13" fmla="*/ 145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22">
                  <a:moveTo>
                    <a:pt x="15" y="20"/>
                  </a:moveTo>
                  <a:cubicBezTo>
                    <a:pt x="13" y="18"/>
                    <a:pt x="12" y="15"/>
                    <a:pt x="12" y="11"/>
                  </a:cubicBezTo>
                  <a:cubicBezTo>
                    <a:pt x="12" y="8"/>
                    <a:pt x="13" y="5"/>
                    <a:pt x="15" y="3"/>
                  </a:cubicBezTo>
                  <a:cubicBezTo>
                    <a:pt x="14" y="1"/>
                    <a:pt x="12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2" y="22"/>
                    <a:pt x="14" y="21"/>
                    <a:pt x="15" y="20"/>
                  </a:cubicBezTo>
                  <a:close/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1664"/>
            <p:cNvSpPr>
              <a:spLocks/>
            </p:cNvSpPr>
            <p:nvPr/>
          </p:nvSpPr>
          <p:spPr bwMode="auto">
            <a:xfrm>
              <a:off x="1787" y="1647"/>
              <a:ext cx="57" cy="64"/>
            </a:xfrm>
            <a:custGeom>
              <a:avLst/>
              <a:gdLst>
                <a:gd name="T0" fmla="*/ 124 w 23"/>
                <a:gd name="T1" fmla="*/ 51 h 24"/>
                <a:gd name="T2" fmla="*/ 30 w 23"/>
                <a:gd name="T3" fmla="*/ 21 h 24"/>
                <a:gd name="T4" fmla="*/ 0 w 23"/>
                <a:gd name="T5" fmla="*/ 85 h 24"/>
                <a:gd name="T6" fmla="*/ 37 w 23"/>
                <a:gd name="T7" fmla="*/ 157 h 24"/>
                <a:gd name="T8" fmla="*/ 37 w 23"/>
                <a:gd name="T9" fmla="*/ 157 h 24"/>
                <a:gd name="T10" fmla="*/ 99 w 23"/>
                <a:gd name="T11" fmla="*/ 157 h 24"/>
                <a:gd name="T12" fmla="*/ 124 w 23"/>
                <a:gd name="T13" fmla="*/ 51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24">
                  <a:moveTo>
                    <a:pt x="20" y="7"/>
                  </a:moveTo>
                  <a:cubicBezTo>
                    <a:pt x="17" y="2"/>
                    <a:pt x="10" y="0"/>
                    <a:pt x="5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3" y="14"/>
                    <a:pt x="5" y="18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1" y="19"/>
                    <a:pt x="23" y="12"/>
                    <a:pt x="20" y="7"/>
                  </a:cubicBezTo>
                  <a:close/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665"/>
            <p:cNvSpPr>
              <a:spLocks/>
            </p:cNvSpPr>
            <p:nvPr/>
          </p:nvSpPr>
          <p:spPr bwMode="auto">
            <a:xfrm>
              <a:off x="1039" y="1980"/>
              <a:ext cx="560" cy="517"/>
            </a:xfrm>
            <a:custGeom>
              <a:avLst/>
              <a:gdLst>
                <a:gd name="T0" fmla="*/ 280 w 560"/>
                <a:gd name="T1" fmla="*/ 517 h 517"/>
                <a:gd name="T2" fmla="*/ 0 w 560"/>
                <a:gd name="T3" fmla="*/ 0 h 517"/>
                <a:gd name="T4" fmla="*/ 560 w 560"/>
                <a:gd name="T5" fmla="*/ 0 h 517"/>
                <a:gd name="T6" fmla="*/ 280 w 560"/>
                <a:gd name="T7" fmla="*/ 517 h 5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0" h="517">
                  <a:moveTo>
                    <a:pt x="280" y="517"/>
                  </a:moveTo>
                  <a:lnTo>
                    <a:pt x="0" y="0"/>
                  </a:lnTo>
                  <a:lnTo>
                    <a:pt x="560" y="0"/>
                  </a:lnTo>
                  <a:lnTo>
                    <a:pt x="280" y="517"/>
                  </a:lnTo>
                  <a:close/>
                </a:path>
              </a:pathLst>
            </a:custGeom>
            <a:solidFill>
              <a:srgbClr val="9CA800"/>
            </a:solidFill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Oval 1666"/>
            <p:cNvSpPr>
              <a:spLocks noChangeArrowheads="1"/>
            </p:cNvSpPr>
            <p:nvPr/>
          </p:nvSpPr>
          <p:spPr bwMode="auto">
            <a:xfrm>
              <a:off x="1232" y="2009"/>
              <a:ext cx="92" cy="99"/>
            </a:xfrm>
            <a:prstGeom prst="ellipse">
              <a:avLst/>
            </a:prstGeom>
            <a:solidFill>
              <a:srgbClr val="EDE1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1667"/>
            <p:cNvSpPr>
              <a:spLocks/>
            </p:cNvSpPr>
            <p:nvPr/>
          </p:nvSpPr>
          <p:spPr bwMode="auto">
            <a:xfrm>
              <a:off x="1249" y="2020"/>
              <a:ext cx="70" cy="83"/>
            </a:xfrm>
            <a:custGeom>
              <a:avLst/>
              <a:gdLst>
                <a:gd name="T0" fmla="*/ 120 w 28"/>
                <a:gd name="T1" fmla="*/ 0 h 31"/>
                <a:gd name="T2" fmla="*/ 150 w 28"/>
                <a:gd name="T3" fmla="*/ 86 h 31"/>
                <a:gd name="T4" fmla="*/ 50 w 28"/>
                <a:gd name="T5" fmla="*/ 201 h 31"/>
                <a:gd name="T6" fmla="*/ 0 w 28"/>
                <a:gd name="T7" fmla="*/ 179 h 31"/>
                <a:gd name="T8" fmla="*/ 75 w 28"/>
                <a:gd name="T9" fmla="*/ 222 h 31"/>
                <a:gd name="T10" fmla="*/ 175 w 28"/>
                <a:gd name="T11" fmla="*/ 107 h 31"/>
                <a:gd name="T12" fmla="*/ 120 w 28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1">
                  <a:moveTo>
                    <a:pt x="19" y="0"/>
                  </a:moveTo>
                  <a:cubicBezTo>
                    <a:pt x="24" y="5"/>
                    <a:pt x="24" y="8"/>
                    <a:pt x="24" y="12"/>
                  </a:cubicBezTo>
                  <a:cubicBezTo>
                    <a:pt x="24" y="23"/>
                    <a:pt x="17" y="28"/>
                    <a:pt x="8" y="28"/>
                  </a:cubicBezTo>
                  <a:cubicBezTo>
                    <a:pt x="5" y="28"/>
                    <a:pt x="2" y="26"/>
                    <a:pt x="0" y="25"/>
                  </a:cubicBezTo>
                  <a:cubicBezTo>
                    <a:pt x="3" y="29"/>
                    <a:pt x="7" y="31"/>
                    <a:pt x="12" y="31"/>
                  </a:cubicBezTo>
                  <a:cubicBezTo>
                    <a:pt x="21" y="31"/>
                    <a:pt x="28" y="24"/>
                    <a:pt x="28" y="15"/>
                  </a:cubicBezTo>
                  <a:cubicBezTo>
                    <a:pt x="28" y="8"/>
                    <a:pt x="25" y="3"/>
                    <a:pt x="19" y="0"/>
                  </a:cubicBezTo>
                  <a:close/>
                </a:path>
              </a:pathLst>
            </a:custGeom>
            <a:solidFill>
              <a:srgbClr val="BDC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Oval 1668"/>
            <p:cNvSpPr>
              <a:spLocks noChangeArrowheads="1"/>
            </p:cNvSpPr>
            <p:nvPr/>
          </p:nvSpPr>
          <p:spPr bwMode="auto">
            <a:xfrm>
              <a:off x="1247" y="2023"/>
              <a:ext cx="50" cy="53"/>
            </a:xfrm>
            <a:prstGeom prst="ellipse">
              <a:avLst/>
            </a:prstGeom>
            <a:solidFill>
              <a:srgbClr val="F3E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Oval 1669"/>
            <p:cNvSpPr>
              <a:spLocks noChangeArrowheads="1"/>
            </p:cNvSpPr>
            <p:nvPr/>
          </p:nvSpPr>
          <p:spPr bwMode="auto">
            <a:xfrm>
              <a:off x="1257" y="2033"/>
              <a:ext cx="15" cy="19"/>
            </a:xfrm>
            <a:prstGeom prst="ellipse">
              <a:avLst/>
            </a:prstGeom>
            <a:solidFill>
              <a:srgbClr val="FFF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Oval 1670"/>
            <p:cNvSpPr>
              <a:spLocks noChangeArrowheads="1"/>
            </p:cNvSpPr>
            <p:nvPr/>
          </p:nvSpPr>
          <p:spPr bwMode="auto">
            <a:xfrm>
              <a:off x="1137" y="2009"/>
              <a:ext cx="92" cy="99"/>
            </a:xfrm>
            <a:prstGeom prst="ellipse">
              <a:avLst/>
            </a:prstGeom>
            <a:solidFill>
              <a:srgbClr val="EDE1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Oval 1671"/>
            <p:cNvSpPr>
              <a:spLocks noChangeArrowheads="1"/>
            </p:cNvSpPr>
            <p:nvPr/>
          </p:nvSpPr>
          <p:spPr bwMode="auto">
            <a:xfrm>
              <a:off x="1154" y="2023"/>
              <a:ext cx="48" cy="53"/>
            </a:xfrm>
            <a:prstGeom prst="ellipse">
              <a:avLst/>
            </a:prstGeom>
            <a:solidFill>
              <a:srgbClr val="F3E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672"/>
            <p:cNvSpPr>
              <a:spLocks noChangeArrowheads="1"/>
            </p:cNvSpPr>
            <p:nvPr/>
          </p:nvSpPr>
          <p:spPr bwMode="auto">
            <a:xfrm>
              <a:off x="1164" y="2033"/>
              <a:ext cx="15" cy="19"/>
            </a:xfrm>
            <a:prstGeom prst="ellipse">
              <a:avLst/>
            </a:prstGeom>
            <a:solidFill>
              <a:srgbClr val="FFF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673"/>
            <p:cNvSpPr>
              <a:spLocks/>
            </p:cNvSpPr>
            <p:nvPr/>
          </p:nvSpPr>
          <p:spPr bwMode="auto">
            <a:xfrm>
              <a:off x="1154" y="2020"/>
              <a:ext cx="70" cy="83"/>
            </a:xfrm>
            <a:custGeom>
              <a:avLst/>
              <a:gdLst>
                <a:gd name="T0" fmla="*/ 120 w 28"/>
                <a:gd name="T1" fmla="*/ 0 h 31"/>
                <a:gd name="T2" fmla="*/ 150 w 28"/>
                <a:gd name="T3" fmla="*/ 86 h 31"/>
                <a:gd name="T4" fmla="*/ 50 w 28"/>
                <a:gd name="T5" fmla="*/ 201 h 31"/>
                <a:gd name="T6" fmla="*/ 0 w 28"/>
                <a:gd name="T7" fmla="*/ 179 h 31"/>
                <a:gd name="T8" fmla="*/ 75 w 28"/>
                <a:gd name="T9" fmla="*/ 222 h 31"/>
                <a:gd name="T10" fmla="*/ 175 w 28"/>
                <a:gd name="T11" fmla="*/ 107 h 31"/>
                <a:gd name="T12" fmla="*/ 120 w 28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1">
                  <a:moveTo>
                    <a:pt x="19" y="0"/>
                  </a:moveTo>
                  <a:cubicBezTo>
                    <a:pt x="24" y="5"/>
                    <a:pt x="24" y="8"/>
                    <a:pt x="24" y="12"/>
                  </a:cubicBezTo>
                  <a:cubicBezTo>
                    <a:pt x="24" y="23"/>
                    <a:pt x="17" y="28"/>
                    <a:pt x="8" y="28"/>
                  </a:cubicBezTo>
                  <a:cubicBezTo>
                    <a:pt x="5" y="28"/>
                    <a:pt x="2" y="26"/>
                    <a:pt x="0" y="25"/>
                  </a:cubicBezTo>
                  <a:cubicBezTo>
                    <a:pt x="3" y="29"/>
                    <a:pt x="7" y="31"/>
                    <a:pt x="12" y="31"/>
                  </a:cubicBezTo>
                  <a:cubicBezTo>
                    <a:pt x="21" y="31"/>
                    <a:pt x="28" y="24"/>
                    <a:pt x="28" y="15"/>
                  </a:cubicBezTo>
                  <a:cubicBezTo>
                    <a:pt x="28" y="8"/>
                    <a:pt x="24" y="3"/>
                    <a:pt x="19" y="0"/>
                  </a:cubicBezTo>
                  <a:close/>
                </a:path>
              </a:pathLst>
            </a:custGeom>
            <a:solidFill>
              <a:srgbClr val="BDC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Oval 1674"/>
            <p:cNvSpPr>
              <a:spLocks noChangeArrowheads="1"/>
            </p:cNvSpPr>
            <p:nvPr/>
          </p:nvSpPr>
          <p:spPr bwMode="auto">
            <a:xfrm>
              <a:off x="1327" y="2009"/>
              <a:ext cx="92" cy="99"/>
            </a:xfrm>
            <a:prstGeom prst="ellipse">
              <a:avLst/>
            </a:prstGeom>
            <a:solidFill>
              <a:srgbClr val="EDE1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Oval 1675"/>
            <p:cNvSpPr>
              <a:spLocks noChangeArrowheads="1"/>
            </p:cNvSpPr>
            <p:nvPr/>
          </p:nvSpPr>
          <p:spPr bwMode="auto">
            <a:xfrm>
              <a:off x="1342" y="2023"/>
              <a:ext cx="50" cy="53"/>
            </a:xfrm>
            <a:prstGeom prst="ellipse">
              <a:avLst/>
            </a:prstGeom>
            <a:solidFill>
              <a:srgbClr val="F3E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Oval 1676"/>
            <p:cNvSpPr>
              <a:spLocks noChangeArrowheads="1"/>
            </p:cNvSpPr>
            <p:nvPr/>
          </p:nvSpPr>
          <p:spPr bwMode="auto">
            <a:xfrm>
              <a:off x="1352" y="2033"/>
              <a:ext cx="17" cy="19"/>
            </a:xfrm>
            <a:prstGeom prst="ellipse">
              <a:avLst/>
            </a:prstGeom>
            <a:solidFill>
              <a:srgbClr val="FFF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677"/>
            <p:cNvSpPr>
              <a:spLocks/>
            </p:cNvSpPr>
            <p:nvPr/>
          </p:nvSpPr>
          <p:spPr bwMode="auto">
            <a:xfrm>
              <a:off x="1344" y="2020"/>
              <a:ext cx="70" cy="83"/>
            </a:xfrm>
            <a:custGeom>
              <a:avLst/>
              <a:gdLst>
                <a:gd name="T0" fmla="*/ 120 w 28"/>
                <a:gd name="T1" fmla="*/ 0 h 31"/>
                <a:gd name="T2" fmla="*/ 150 w 28"/>
                <a:gd name="T3" fmla="*/ 86 h 31"/>
                <a:gd name="T4" fmla="*/ 45 w 28"/>
                <a:gd name="T5" fmla="*/ 201 h 31"/>
                <a:gd name="T6" fmla="*/ 0 w 28"/>
                <a:gd name="T7" fmla="*/ 179 h 31"/>
                <a:gd name="T8" fmla="*/ 75 w 28"/>
                <a:gd name="T9" fmla="*/ 222 h 31"/>
                <a:gd name="T10" fmla="*/ 175 w 28"/>
                <a:gd name="T11" fmla="*/ 107 h 31"/>
                <a:gd name="T12" fmla="*/ 120 w 28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1">
                  <a:moveTo>
                    <a:pt x="19" y="0"/>
                  </a:moveTo>
                  <a:cubicBezTo>
                    <a:pt x="24" y="5"/>
                    <a:pt x="24" y="8"/>
                    <a:pt x="24" y="12"/>
                  </a:cubicBezTo>
                  <a:cubicBezTo>
                    <a:pt x="24" y="23"/>
                    <a:pt x="16" y="28"/>
                    <a:pt x="7" y="28"/>
                  </a:cubicBezTo>
                  <a:cubicBezTo>
                    <a:pt x="5" y="28"/>
                    <a:pt x="2" y="26"/>
                    <a:pt x="0" y="25"/>
                  </a:cubicBezTo>
                  <a:cubicBezTo>
                    <a:pt x="3" y="29"/>
                    <a:pt x="7" y="31"/>
                    <a:pt x="12" y="31"/>
                  </a:cubicBezTo>
                  <a:cubicBezTo>
                    <a:pt x="21" y="31"/>
                    <a:pt x="28" y="24"/>
                    <a:pt x="28" y="15"/>
                  </a:cubicBezTo>
                  <a:cubicBezTo>
                    <a:pt x="28" y="8"/>
                    <a:pt x="24" y="3"/>
                    <a:pt x="19" y="0"/>
                  </a:cubicBezTo>
                  <a:close/>
                </a:path>
              </a:pathLst>
            </a:custGeom>
            <a:solidFill>
              <a:srgbClr val="BDC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Oval 1678"/>
            <p:cNvSpPr>
              <a:spLocks noChangeArrowheads="1"/>
            </p:cNvSpPr>
            <p:nvPr/>
          </p:nvSpPr>
          <p:spPr bwMode="auto">
            <a:xfrm>
              <a:off x="1422" y="2009"/>
              <a:ext cx="92" cy="99"/>
            </a:xfrm>
            <a:prstGeom prst="ellipse">
              <a:avLst/>
            </a:prstGeom>
            <a:solidFill>
              <a:srgbClr val="EDE1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Oval 1679"/>
            <p:cNvSpPr>
              <a:spLocks noChangeArrowheads="1"/>
            </p:cNvSpPr>
            <p:nvPr/>
          </p:nvSpPr>
          <p:spPr bwMode="auto">
            <a:xfrm>
              <a:off x="1437" y="2023"/>
              <a:ext cx="50" cy="53"/>
            </a:xfrm>
            <a:prstGeom prst="ellipse">
              <a:avLst/>
            </a:prstGeom>
            <a:solidFill>
              <a:srgbClr val="F3E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Oval 1680"/>
            <p:cNvSpPr>
              <a:spLocks noChangeArrowheads="1"/>
            </p:cNvSpPr>
            <p:nvPr/>
          </p:nvSpPr>
          <p:spPr bwMode="auto">
            <a:xfrm>
              <a:off x="1447" y="2033"/>
              <a:ext cx="17" cy="19"/>
            </a:xfrm>
            <a:prstGeom prst="ellipse">
              <a:avLst/>
            </a:prstGeom>
            <a:solidFill>
              <a:srgbClr val="FFF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681"/>
            <p:cNvSpPr>
              <a:spLocks/>
            </p:cNvSpPr>
            <p:nvPr/>
          </p:nvSpPr>
          <p:spPr bwMode="auto">
            <a:xfrm>
              <a:off x="1439" y="2020"/>
              <a:ext cx="70" cy="83"/>
            </a:xfrm>
            <a:custGeom>
              <a:avLst/>
              <a:gdLst>
                <a:gd name="T0" fmla="*/ 120 w 28"/>
                <a:gd name="T1" fmla="*/ 0 h 31"/>
                <a:gd name="T2" fmla="*/ 150 w 28"/>
                <a:gd name="T3" fmla="*/ 86 h 31"/>
                <a:gd name="T4" fmla="*/ 45 w 28"/>
                <a:gd name="T5" fmla="*/ 201 h 31"/>
                <a:gd name="T6" fmla="*/ 0 w 28"/>
                <a:gd name="T7" fmla="*/ 179 h 31"/>
                <a:gd name="T8" fmla="*/ 75 w 28"/>
                <a:gd name="T9" fmla="*/ 222 h 31"/>
                <a:gd name="T10" fmla="*/ 175 w 28"/>
                <a:gd name="T11" fmla="*/ 107 h 31"/>
                <a:gd name="T12" fmla="*/ 120 w 28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1">
                  <a:moveTo>
                    <a:pt x="19" y="0"/>
                  </a:moveTo>
                  <a:cubicBezTo>
                    <a:pt x="24" y="5"/>
                    <a:pt x="24" y="8"/>
                    <a:pt x="24" y="12"/>
                  </a:cubicBezTo>
                  <a:cubicBezTo>
                    <a:pt x="24" y="23"/>
                    <a:pt x="16" y="28"/>
                    <a:pt x="7" y="28"/>
                  </a:cubicBezTo>
                  <a:cubicBezTo>
                    <a:pt x="5" y="28"/>
                    <a:pt x="2" y="26"/>
                    <a:pt x="0" y="25"/>
                  </a:cubicBezTo>
                  <a:cubicBezTo>
                    <a:pt x="3" y="29"/>
                    <a:pt x="7" y="31"/>
                    <a:pt x="12" y="31"/>
                  </a:cubicBezTo>
                  <a:cubicBezTo>
                    <a:pt x="21" y="31"/>
                    <a:pt x="28" y="24"/>
                    <a:pt x="28" y="15"/>
                  </a:cubicBezTo>
                  <a:cubicBezTo>
                    <a:pt x="28" y="8"/>
                    <a:pt x="24" y="3"/>
                    <a:pt x="19" y="0"/>
                  </a:cubicBezTo>
                  <a:close/>
                </a:path>
              </a:pathLst>
            </a:custGeom>
            <a:solidFill>
              <a:srgbClr val="BDC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Oval 1682"/>
            <p:cNvSpPr>
              <a:spLocks noChangeArrowheads="1"/>
            </p:cNvSpPr>
            <p:nvPr/>
          </p:nvSpPr>
          <p:spPr bwMode="auto">
            <a:xfrm>
              <a:off x="1279" y="2273"/>
              <a:ext cx="93" cy="99"/>
            </a:xfrm>
            <a:prstGeom prst="ellipse">
              <a:avLst/>
            </a:prstGeom>
            <a:solidFill>
              <a:srgbClr val="EDE1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Oval 1683"/>
            <p:cNvSpPr>
              <a:spLocks noChangeArrowheads="1"/>
            </p:cNvSpPr>
            <p:nvPr/>
          </p:nvSpPr>
          <p:spPr bwMode="auto">
            <a:xfrm>
              <a:off x="1297" y="2287"/>
              <a:ext cx="47" cy="53"/>
            </a:xfrm>
            <a:prstGeom prst="ellipse">
              <a:avLst/>
            </a:prstGeom>
            <a:solidFill>
              <a:srgbClr val="F3E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Oval 1684"/>
            <p:cNvSpPr>
              <a:spLocks noChangeArrowheads="1"/>
            </p:cNvSpPr>
            <p:nvPr/>
          </p:nvSpPr>
          <p:spPr bwMode="auto">
            <a:xfrm>
              <a:off x="1304" y="2297"/>
              <a:ext cx="18" cy="19"/>
            </a:xfrm>
            <a:prstGeom prst="ellipse">
              <a:avLst/>
            </a:prstGeom>
            <a:solidFill>
              <a:srgbClr val="FFF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685"/>
            <p:cNvSpPr>
              <a:spLocks/>
            </p:cNvSpPr>
            <p:nvPr/>
          </p:nvSpPr>
          <p:spPr bwMode="auto">
            <a:xfrm>
              <a:off x="1297" y="2284"/>
              <a:ext cx="70" cy="83"/>
            </a:xfrm>
            <a:custGeom>
              <a:avLst/>
              <a:gdLst>
                <a:gd name="T0" fmla="*/ 120 w 28"/>
                <a:gd name="T1" fmla="*/ 0 h 31"/>
                <a:gd name="T2" fmla="*/ 150 w 28"/>
                <a:gd name="T3" fmla="*/ 86 h 31"/>
                <a:gd name="T4" fmla="*/ 50 w 28"/>
                <a:gd name="T5" fmla="*/ 201 h 31"/>
                <a:gd name="T6" fmla="*/ 0 w 28"/>
                <a:gd name="T7" fmla="*/ 179 h 31"/>
                <a:gd name="T8" fmla="*/ 75 w 28"/>
                <a:gd name="T9" fmla="*/ 222 h 31"/>
                <a:gd name="T10" fmla="*/ 175 w 28"/>
                <a:gd name="T11" fmla="*/ 107 h 31"/>
                <a:gd name="T12" fmla="*/ 120 w 28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1">
                  <a:moveTo>
                    <a:pt x="19" y="0"/>
                  </a:moveTo>
                  <a:cubicBezTo>
                    <a:pt x="24" y="5"/>
                    <a:pt x="24" y="8"/>
                    <a:pt x="24" y="12"/>
                  </a:cubicBezTo>
                  <a:cubicBezTo>
                    <a:pt x="24" y="23"/>
                    <a:pt x="17" y="28"/>
                    <a:pt x="8" y="28"/>
                  </a:cubicBezTo>
                  <a:cubicBezTo>
                    <a:pt x="5" y="28"/>
                    <a:pt x="2" y="26"/>
                    <a:pt x="0" y="25"/>
                  </a:cubicBezTo>
                  <a:cubicBezTo>
                    <a:pt x="3" y="29"/>
                    <a:pt x="7" y="31"/>
                    <a:pt x="12" y="31"/>
                  </a:cubicBezTo>
                  <a:cubicBezTo>
                    <a:pt x="21" y="31"/>
                    <a:pt x="28" y="24"/>
                    <a:pt x="28" y="15"/>
                  </a:cubicBezTo>
                  <a:cubicBezTo>
                    <a:pt x="28" y="8"/>
                    <a:pt x="24" y="3"/>
                    <a:pt x="19" y="0"/>
                  </a:cubicBezTo>
                  <a:close/>
                </a:path>
              </a:pathLst>
            </a:custGeom>
            <a:solidFill>
              <a:srgbClr val="BDC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Oval 1686"/>
            <p:cNvSpPr>
              <a:spLocks noChangeArrowheads="1"/>
            </p:cNvSpPr>
            <p:nvPr/>
          </p:nvSpPr>
          <p:spPr bwMode="auto">
            <a:xfrm>
              <a:off x="1329" y="2185"/>
              <a:ext cx="90" cy="99"/>
            </a:xfrm>
            <a:prstGeom prst="ellipse">
              <a:avLst/>
            </a:prstGeom>
            <a:solidFill>
              <a:srgbClr val="EDE1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1687"/>
            <p:cNvSpPr>
              <a:spLocks/>
            </p:cNvSpPr>
            <p:nvPr/>
          </p:nvSpPr>
          <p:spPr bwMode="auto">
            <a:xfrm>
              <a:off x="1344" y="2196"/>
              <a:ext cx="70" cy="83"/>
            </a:xfrm>
            <a:custGeom>
              <a:avLst/>
              <a:gdLst>
                <a:gd name="T0" fmla="*/ 120 w 28"/>
                <a:gd name="T1" fmla="*/ 0 h 31"/>
                <a:gd name="T2" fmla="*/ 150 w 28"/>
                <a:gd name="T3" fmla="*/ 86 h 31"/>
                <a:gd name="T4" fmla="*/ 50 w 28"/>
                <a:gd name="T5" fmla="*/ 201 h 31"/>
                <a:gd name="T6" fmla="*/ 0 w 28"/>
                <a:gd name="T7" fmla="*/ 179 h 31"/>
                <a:gd name="T8" fmla="*/ 75 w 28"/>
                <a:gd name="T9" fmla="*/ 222 h 31"/>
                <a:gd name="T10" fmla="*/ 175 w 28"/>
                <a:gd name="T11" fmla="*/ 107 h 31"/>
                <a:gd name="T12" fmla="*/ 120 w 28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1">
                  <a:moveTo>
                    <a:pt x="19" y="0"/>
                  </a:moveTo>
                  <a:cubicBezTo>
                    <a:pt x="24" y="6"/>
                    <a:pt x="24" y="8"/>
                    <a:pt x="24" y="12"/>
                  </a:cubicBezTo>
                  <a:cubicBezTo>
                    <a:pt x="24" y="23"/>
                    <a:pt x="17" y="28"/>
                    <a:pt x="8" y="28"/>
                  </a:cubicBezTo>
                  <a:cubicBezTo>
                    <a:pt x="6" y="28"/>
                    <a:pt x="2" y="26"/>
                    <a:pt x="0" y="25"/>
                  </a:cubicBezTo>
                  <a:cubicBezTo>
                    <a:pt x="3" y="29"/>
                    <a:pt x="7" y="31"/>
                    <a:pt x="12" y="31"/>
                  </a:cubicBezTo>
                  <a:cubicBezTo>
                    <a:pt x="21" y="31"/>
                    <a:pt x="28" y="24"/>
                    <a:pt x="28" y="15"/>
                  </a:cubicBezTo>
                  <a:cubicBezTo>
                    <a:pt x="28" y="8"/>
                    <a:pt x="25" y="3"/>
                    <a:pt x="19" y="0"/>
                  </a:cubicBezTo>
                  <a:close/>
                </a:path>
              </a:pathLst>
            </a:custGeom>
            <a:solidFill>
              <a:srgbClr val="BDC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Oval 1688"/>
            <p:cNvSpPr>
              <a:spLocks noChangeArrowheads="1"/>
            </p:cNvSpPr>
            <p:nvPr/>
          </p:nvSpPr>
          <p:spPr bwMode="auto">
            <a:xfrm>
              <a:off x="1342" y="2199"/>
              <a:ext cx="50" cy="53"/>
            </a:xfrm>
            <a:prstGeom prst="ellipse">
              <a:avLst/>
            </a:prstGeom>
            <a:solidFill>
              <a:srgbClr val="F3E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Oval 1689"/>
            <p:cNvSpPr>
              <a:spLocks noChangeArrowheads="1"/>
            </p:cNvSpPr>
            <p:nvPr/>
          </p:nvSpPr>
          <p:spPr bwMode="auto">
            <a:xfrm>
              <a:off x="1352" y="2212"/>
              <a:ext cx="17" cy="16"/>
            </a:xfrm>
            <a:prstGeom prst="ellipse">
              <a:avLst/>
            </a:prstGeom>
            <a:solidFill>
              <a:srgbClr val="FFF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Oval 1690"/>
            <p:cNvSpPr>
              <a:spLocks noChangeArrowheads="1"/>
            </p:cNvSpPr>
            <p:nvPr/>
          </p:nvSpPr>
          <p:spPr bwMode="auto">
            <a:xfrm>
              <a:off x="1234" y="2185"/>
              <a:ext cx="90" cy="99"/>
            </a:xfrm>
            <a:prstGeom prst="ellipse">
              <a:avLst/>
            </a:prstGeom>
            <a:solidFill>
              <a:srgbClr val="EDE1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Oval 1691"/>
            <p:cNvSpPr>
              <a:spLocks noChangeArrowheads="1"/>
            </p:cNvSpPr>
            <p:nvPr/>
          </p:nvSpPr>
          <p:spPr bwMode="auto">
            <a:xfrm>
              <a:off x="1249" y="2199"/>
              <a:ext cx="48" cy="53"/>
            </a:xfrm>
            <a:prstGeom prst="ellipse">
              <a:avLst/>
            </a:prstGeom>
            <a:solidFill>
              <a:srgbClr val="F3E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Oval 1692"/>
            <p:cNvSpPr>
              <a:spLocks noChangeArrowheads="1"/>
            </p:cNvSpPr>
            <p:nvPr/>
          </p:nvSpPr>
          <p:spPr bwMode="auto">
            <a:xfrm>
              <a:off x="1259" y="2212"/>
              <a:ext cx="15" cy="16"/>
            </a:xfrm>
            <a:prstGeom prst="ellipse">
              <a:avLst/>
            </a:prstGeom>
            <a:solidFill>
              <a:srgbClr val="FFF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1693"/>
            <p:cNvSpPr>
              <a:spLocks/>
            </p:cNvSpPr>
            <p:nvPr/>
          </p:nvSpPr>
          <p:spPr bwMode="auto">
            <a:xfrm>
              <a:off x="1249" y="2196"/>
              <a:ext cx="70" cy="83"/>
            </a:xfrm>
            <a:custGeom>
              <a:avLst/>
              <a:gdLst>
                <a:gd name="T0" fmla="*/ 120 w 28"/>
                <a:gd name="T1" fmla="*/ 0 h 31"/>
                <a:gd name="T2" fmla="*/ 150 w 28"/>
                <a:gd name="T3" fmla="*/ 86 h 31"/>
                <a:gd name="T4" fmla="*/ 50 w 28"/>
                <a:gd name="T5" fmla="*/ 201 h 31"/>
                <a:gd name="T6" fmla="*/ 0 w 28"/>
                <a:gd name="T7" fmla="*/ 179 h 31"/>
                <a:gd name="T8" fmla="*/ 75 w 28"/>
                <a:gd name="T9" fmla="*/ 222 h 31"/>
                <a:gd name="T10" fmla="*/ 175 w 28"/>
                <a:gd name="T11" fmla="*/ 107 h 31"/>
                <a:gd name="T12" fmla="*/ 120 w 28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1">
                  <a:moveTo>
                    <a:pt x="19" y="0"/>
                  </a:moveTo>
                  <a:cubicBezTo>
                    <a:pt x="24" y="6"/>
                    <a:pt x="24" y="8"/>
                    <a:pt x="24" y="12"/>
                  </a:cubicBezTo>
                  <a:cubicBezTo>
                    <a:pt x="24" y="23"/>
                    <a:pt x="17" y="28"/>
                    <a:pt x="8" y="28"/>
                  </a:cubicBezTo>
                  <a:cubicBezTo>
                    <a:pt x="5" y="28"/>
                    <a:pt x="2" y="26"/>
                    <a:pt x="0" y="25"/>
                  </a:cubicBezTo>
                  <a:cubicBezTo>
                    <a:pt x="3" y="29"/>
                    <a:pt x="7" y="31"/>
                    <a:pt x="12" y="31"/>
                  </a:cubicBezTo>
                  <a:cubicBezTo>
                    <a:pt x="21" y="31"/>
                    <a:pt x="28" y="24"/>
                    <a:pt x="28" y="15"/>
                  </a:cubicBezTo>
                  <a:cubicBezTo>
                    <a:pt x="28" y="8"/>
                    <a:pt x="24" y="3"/>
                    <a:pt x="19" y="0"/>
                  </a:cubicBezTo>
                  <a:close/>
                </a:path>
              </a:pathLst>
            </a:custGeom>
            <a:solidFill>
              <a:srgbClr val="BDC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694"/>
            <p:cNvSpPr>
              <a:spLocks noChangeArrowheads="1"/>
            </p:cNvSpPr>
            <p:nvPr/>
          </p:nvSpPr>
          <p:spPr bwMode="auto">
            <a:xfrm>
              <a:off x="1279" y="2097"/>
              <a:ext cx="93" cy="96"/>
            </a:xfrm>
            <a:prstGeom prst="ellipse">
              <a:avLst/>
            </a:prstGeom>
            <a:solidFill>
              <a:srgbClr val="EDE1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695"/>
            <p:cNvSpPr>
              <a:spLocks/>
            </p:cNvSpPr>
            <p:nvPr/>
          </p:nvSpPr>
          <p:spPr bwMode="auto">
            <a:xfrm>
              <a:off x="1297" y="2108"/>
              <a:ext cx="70" cy="80"/>
            </a:xfrm>
            <a:custGeom>
              <a:avLst/>
              <a:gdLst>
                <a:gd name="T0" fmla="*/ 120 w 28"/>
                <a:gd name="T1" fmla="*/ 0 h 30"/>
                <a:gd name="T2" fmla="*/ 150 w 28"/>
                <a:gd name="T3" fmla="*/ 77 h 30"/>
                <a:gd name="T4" fmla="*/ 50 w 28"/>
                <a:gd name="T5" fmla="*/ 200 h 30"/>
                <a:gd name="T6" fmla="*/ 0 w 28"/>
                <a:gd name="T7" fmla="*/ 179 h 30"/>
                <a:gd name="T8" fmla="*/ 75 w 28"/>
                <a:gd name="T9" fmla="*/ 213 h 30"/>
                <a:gd name="T10" fmla="*/ 175 w 28"/>
                <a:gd name="T11" fmla="*/ 99 h 30"/>
                <a:gd name="T12" fmla="*/ 120 w 28"/>
                <a:gd name="T13" fmla="*/ 0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0">
                  <a:moveTo>
                    <a:pt x="19" y="0"/>
                  </a:moveTo>
                  <a:cubicBezTo>
                    <a:pt x="24" y="5"/>
                    <a:pt x="24" y="7"/>
                    <a:pt x="24" y="11"/>
                  </a:cubicBezTo>
                  <a:cubicBezTo>
                    <a:pt x="24" y="22"/>
                    <a:pt x="17" y="28"/>
                    <a:pt x="8" y="28"/>
                  </a:cubicBezTo>
                  <a:cubicBezTo>
                    <a:pt x="5" y="28"/>
                    <a:pt x="2" y="26"/>
                    <a:pt x="0" y="25"/>
                  </a:cubicBezTo>
                  <a:cubicBezTo>
                    <a:pt x="3" y="28"/>
                    <a:pt x="7" y="30"/>
                    <a:pt x="12" y="30"/>
                  </a:cubicBezTo>
                  <a:cubicBezTo>
                    <a:pt x="21" y="30"/>
                    <a:pt x="28" y="23"/>
                    <a:pt x="28" y="14"/>
                  </a:cubicBezTo>
                  <a:cubicBezTo>
                    <a:pt x="28" y="8"/>
                    <a:pt x="24" y="2"/>
                    <a:pt x="19" y="0"/>
                  </a:cubicBezTo>
                  <a:close/>
                </a:path>
              </a:pathLst>
            </a:custGeom>
            <a:solidFill>
              <a:srgbClr val="BDC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Oval 1696"/>
            <p:cNvSpPr>
              <a:spLocks noChangeArrowheads="1"/>
            </p:cNvSpPr>
            <p:nvPr/>
          </p:nvSpPr>
          <p:spPr bwMode="auto">
            <a:xfrm>
              <a:off x="1294" y="2111"/>
              <a:ext cx="48" cy="50"/>
            </a:xfrm>
            <a:prstGeom prst="ellipse">
              <a:avLst/>
            </a:prstGeom>
            <a:solidFill>
              <a:srgbClr val="F3E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Oval 1697"/>
            <p:cNvSpPr>
              <a:spLocks noChangeArrowheads="1"/>
            </p:cNvSpPr>
            <p:nvPr/>
          </p:nvSpPr>
          <p:spPr bwMode="auto">
            <a:xfrm>
              <a:off x="1304" y="2121"/>
              <a:ext cx="15" cy="19"/>
            </a:xfrm>
            <a:prstGeom prst="ellipse">
              <a:avLst/>
            </a:prstGeom>
            <a:solidFill>
              <a:srgbClr val="FFF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Oval 1698"/>
            <p:cNvSpPr>
              <a:spLocks noChangeArrowheads="1"/>
            </p:cNvSpPr>
            <p:nvPr/>
          </p:nvSpPr>
          <p:spPr bwMode="auto">
            <a:xfrm>
              <a:off x="1184" y="2097"/>
              <a:ext cx="90" cy="96"/>
            </a:xfrm>
            <a:prstGeom prst="ellipse">
              <a:avLst/>
            </a:prstGeom>
            <a:solidFill>
              <a:srgbClr val="EDE1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Oval 1699"/>
            <p:cNvSpPr>
              <a:spLocks noChangeArrowheads="1"/>
            </p:cNvSpPr>
            <p:nvPr/>
          </p:nvSpPr>
          <p:spPr bwMode="auto">
            <a:xfrm>
              <a:off x="1199" y="2111"/>
              <a:ext cx="50" cy="50"/>
            </a:xfrm>
            <a:prstGeom prst="ellipse">
              <a:avLst/>
            </a:prstGeom>
            <a:solidFill>
              <a:srgbClr val="F3E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Oval 1700"/>
            <p:cNvSpPr>
              <a:spLocks noChangeArrowheads="1"/>
            </p:cNvSpPr>
            <p:nvPr/>
          </p:nvSpPr>
          <p:spPr bwMode="auto">
            <a:xfrm>
              <a:off x="1209" y="2121"/>
              <a:ext cx="15" cy="19"/>
            </a:xfrm>
            <a:prstGeom prst="ellipse">
              <a:avLst/>
            </a:prstGeom>
            <a:solidFill>
              <a:srgbClr val="FFF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1701"/>
            <p:cNvSpPr>
              <a:spLocks/>
            </p:cNvSpPr>
            <p:nvPr/>
          </p:nvSpPr>
          <p:spPr bwMode="auto">
            <a:xfrm>
              <a:off x="1199" y="2108"/>
              <a:ext cx="70" cy="80"/>
            </a:xfrm>
            <a:custGeom>
              <a:avLst/>
              <a:gdLst>
                <a:gd name="T0" fmla="*/ 120 w 28"/>
                <a:gd name="T1" fmla="*/ 0 h 30"/>
                <a:gd name="T2" fmla="*/ 150 w 28"/>
                <a:gd name="T3" fmla="*/ 77 h 30"/>
                <a:gd name="T4" fmla="*/ 50 w 28"/>
                <a:gd name="T5" fmla="*/ 200 h 30"/>
                <a:gd name="T6" fmla="*/ 0 w 28"/>
                <a:gd name="T7" fmla="*/ 179 h 30"/>
                <a:gd name="T8" fmla="*/ 75 w 28"/>
                <a:gd name="T9" fmla="*/ 213 h 30"/>
                <a:gd name="T10" fmla="*/ 175 w 28"/>
                <a:gd name="T11" fmla="*/ 99 h 30"/>
                <a:gd name="T12" fmla="*/ 120 w 28"/>
                <a:gd name="T13" fmla="*/ 0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0">
                  <a:moveTo>
                    <a:pt x="19" y="0"/>
                  </a:moveTo>
                  <a:cubicBezTo>
                    <a:pt x="24" y="5"/>
                    <a:pt x="24" y="7"/>
                    <a:pt x="24" y="11"/>
                  </a:cubicBezTo>
                  <a:cubicBezTo>
                    <a:pt x="24" y="22"/>
                    <a:pt x="17" y="28"/>
                    <a:pt x="8" y="28"/>
                  </a:cubicBezTo>
                  <a:cubicBezTo>
                    <a:pt x="5" y="28"/>
                    <a:pt x="2" y="26"/>
                    <a:pt x="0" y="25"/>
                  </a:cubicBezTo>
                  <a:cubicBezTo>
                    <a:pt x="3" y="28"/>
                    <a:pt x="7" y="30"/>
                    <a:pt x="12" y="30"/>
                  </a:cubicBezTo>
                  <a:cubicBezTo>
                    <a:pt x="21" y="30"/>
                    <a:pt x="28" y="23"/>
                    <a:pt x="28" y="14"/>
                  </a:cubicBezTo>
                  <a:cubicBezTo>
                    <a:pt x="28" y="8"/>
                    <a:pt x="25" y="2"/>
                    <a:pt x="19" y="0"/>
                  </a:cubicBezTo>
                  <a:close/>
                </a:path>
              </a:pathLst>
            </a:custGeom>
            <a:solidFill>
              <a:srgbClr val="BDC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Oval 1702"/>
            <p:cNvSpPr>
              <a:spLocks noChangeArrowheads="1"/>
            </p:cNvSpPr>
            <p:nvPr/>
          </p:nvSpPr>
          <p:spPr bwMode="auto">
            <a:xfrm>
              <a:off x="1377" y="2097"/>
              <a:ext cx="92" cy="96"/>
            </a:xfrm>
            <a:prstGeom prst="ellipse">
              <a:avLst/>
            </a:prstGeom>
            <a:solidFill>
              <a:srgbClr val="EDE1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Oval 1703"/>
            <p:cNvSpPr>
              <a:spLocks noChangeArrowheads="1"/>
            </p:cNvSpPr>
            <p:nvPr/>
          </p:nvSpPr>
          <p:spPr bwMode="auto">
            <a:xfrm>
              <a:off x="1392" y="2111"/>
              <a:ext cx="50" cy="50"/>
            </a:xfrm>
            <a:prstGeom prst="ellipse">
              <a:avLst/>
            </a:prstGeom>
            <a:solidFill>
              <a:srgbClr val="F3E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Oval 1704"/>
            <p:cNvSpPr>
              <a:spLocks noChangeArrowheads="1"/>
            </p:cNvSpPr>
            <p:nvPr/>
          </p:nvSpPr>
          <p:spPr bwMode="auto">
            <a:xfrm>
              <a:off x="1402" y="2121"/>
              <a:ext cx="17" cy="19"/>
            </a:xfrm>
            <a:prstGeom prst="ellipse">
              <a:avLst/>
            </a:prstGeom>
            <a:solidFill>
              <a:srgbClr val="FFF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1705"/>
            <p:cNvSpPr>
              <a:spLocks/>
            </p:cNvSpPr>
            <p:nvPr/>
          </p:nvSpPr>
          <p:spPr bwMode="auto">
            <a:xfrm>
              <a:off x="1394" y="2108"/>
              <a:ext cx="70" cy="80"/>
            </a:xfrm>
            <a:custGeom>
              <a:avLst/>
              <a:gdLst>
                <a:gd name="T0" fmla="*/ 120 w 28"/>
                <a:gd name="T1" fmla="*/ 0 h 30"/>
                <a:gd name="T2" fmla="*/ 150 w 28"/>
                <a:gd name="T3" fmla="*/ 77 h 30"/>
                <a:gd name="T4" fmla="*/ 45 w 28"/>
                <a:gd name="T5" fmla="*/ 200 h 30"/>
                <a:gd name="T6" fmla="*/ 0 w 28"/>
                <a:gd name="T7" fmla="*/ 179 h 30"/>
                <a:gd name="T8" fmla="*/ 75 w 28"/>
                <a:gd name="T9" fmla="*/ 213 h 30"/>
                <a:gd name="T10" fmla="*/ 175 w 28"/>
                <a:gd name="T11" fmla="*/ 99 h 30"/>
                <a:gd name="T12" fmla="*/ 120 w 28"/>
                <a:gd name="T13" fmla="*/ 0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0">
                  <a:moveTo>
                    <a:pt x="19" y="0"/>
                  </a:moveTo>
                  <a:cubicBezTo>
                    <a:pt x="24" y="5"/>
                    <a:pt x="24" y="7"/>
                    <a:pt x="24" y="11"/>
                  </a:cubicBezTo>
                  <a:cubicBezTo>
                    <a:pt x="24" y="22"/>
                    <a:pt x="16" y="28"/>
                    <a:pt x="7" y="28"/>
                  </a:cubicBezTo>
                  <a:cubicBezTo>
                    <a:pt x="5" y="28"/>
                    <a:pt x="2" y="26"/>
                    <a:pt x="0" y="25"/>
                  </a:cubicBezTo>
                  <a:cubicBezTo>
                    <a:pt x="2" y="28"/>
                    <a:pt x="7" y="30"/>
                    <a:pt x="12" y="30"/>
                  </a:cubicBezTo>
                  <a:cubicBezTo>
                    <a:pt x="21" y="30"/>
                    <a:pt x="28" y="23"/>
                    <a:pt x="28" y="14"/>
                  </a:cubicBezTo>
                  <a:cubicBezTo>
                    <a:pt x="28" y="8"/>
                    <a:pt x="24" y="2"/>
                    <a:pt x="19" y="0"/>
                  </a:cubicBezTo>
                  <a:close/>
                </a:path>
              </a:pathLst>
            </a:custGeom>
            <a:solidFill>
              <a:srgbClr val="BDC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Oval 1706"/>
            <p:cNvSpPr>
              <a:spLocks noChangeArrowheads="1"/>
            </p:cNvSpPr>
            <p:nvPr/>
          </p:nvSpPr>
          <p:spPr bwMode="auto">
            <a:xfrm>
              <a:off x="1039" y="2009"/>
              <a:ext cx="93" cy="99"/>
            </a:xfrm>
            <a:prstGeom prst="ellipse">
              <a:avLst/>
            </a:prstGeom>
            <a:solidFill>
              <a:srgbClr val="EDE1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Oval 1707"/>
            <p:cNvSpPr>
              <a:spLocks noChangeArrowheads="1"/>
            </p:cNvSpPr>
            <p:nvPr/>
          </p:nvSpPr>
          <p:spPr bwMode="auto">
            <a:xfrm>
              <a:off x="1054" y="2023"/>
              <a:ext cx="50" cy="53"/>
            </a:xfrm>
            <a:prstGeom prst="ellipse">
              <a:avLst/>
            </a:prstGeom>
            <a:solidFill>
              <a:srgbClr val="F3E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Oval 1708"/>
            <p:cNvSpPr>
              <a:spLocks noChangeArrowheads="1"/>
            </p:cNvSpPr>
            <p:nvPr/>
          </p:nvSpPr>
          <p:spPr bwMode="auto">
            <a:xfrm>
              <a:off x="1064" y="2033"/>
              <a:ext cx="15" cy="19"/>
            </a:xfrm>
            <a:prstGeom prst="ellipse">
              <a:avLst/>
            </a:prstGeom>
            <a:solidFill>
              <a:srgbClr val="FFF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1709"/>
            <p:cNvSpPr>
              <a:spLocks/>
            </p:cNvSpPr>
            <p:nvPr/>
          </p:nvSpPr>
          <p:spPr bwMode="auto">
            <a:xfrm>
              <a:off x="1054" y="2020"/>
              <a:ext cx="73" cy="83"/>
            </a:xfrm>
            <a:custGeom>
              <a:avLst/>
              <a:gdLst>
                <a:gd name="T0" fmla="*/ 126 w 29"/>
                <a:gd name="T1" fmla="*/ 0 h 31"/>
                <a:gd name="T2" fmla="*/ 159 w 29"/>
                <a:gd name="T3" fmla="*/ 86 h 31"/>
                <a:gd name="T4" fmla="*/ 50 w 29"/>
                <a:gd name="T5" fmla="*/ 201 h 31"/>
                <a:gd name="T6" fmla="*/ 0 w 29"/>
                <a:gd name="T7" fmla="*/ 179 h 31"/>
                <a:gd name="T8" fmla="*/ 83 w 29"/>
                <a:gd name="T9" fmla="*/ 222 h 31"/>
                <a:gd name="T10" fmla="*/ 184 w 29"/>
                <a:gd name="T11" fmla="*/ 107 h 31"/>
                <a:gd name="T12" fmla="*/ 126 w 29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9" h="31">
                  <a:moveTo>
                    <a:pt x="20" y="0"/>
                  </a:moveTo>
                  <a:cubicBezTo>
                    <a:pt x="24" y="5"/>
                    <a:pt x="25" y="8"/>
                    <a:pt x="25" y="12"/>
                  </a:cubicBezTo>
                  <a:cubicBezTo>
                    <a:pt x="25" y="23"/>
                    <a:pt x="17" y="28"/>
                    <a:pt x="8" y="28"/>
                  </a:cubicBezTo>
                  <a:cubicBezTo>
                    <a:pt x="6" y="28"/>
                    <a:pt x="3" y="26"/>
                    <a:pt x="0" y="25"/>
                  </a:cubicBezTo>
                  <a:cubicBezTo>
                    <a:pt x="3" y="29"/>
                    <a:pt x="8" y="31"/>
                    <a:pt x="13" y="31"/>
                  </a:cubicBezTo>
                  <a:cubicBezTo>
                    <a:pt x="21" y="31"/>
                    <a:pt x="29" y="24"/>
                    <a:pt x="29" y="15"/>
                  </a:cubicBezTo>
                  <a:cubicBezTo>
                    <a:pt x="29" y="8"/>
                    <a:pt x="25" y="3"/>
                    <a:pt x="20" y="0"/>
                  </a:cubicBezTo>
                  <a:close/>
                </a:path>
              </a:pathLst>
            </a:custGeom>
            <a:solidFill>
              <a:srgbClr val="BDC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Oval 1710"/>
            <p:cNvSpPr>
              <a:spLocks noChangeArrowheads="1"/>
            </p:cNvSpPr>
            <p:nvPr/>
          </p:nvSpPr>
          <p:spPr bwMode="auto">
            <a:xfrm>
              <a:off x="1514" y="2009"/>
              <a:ext cx="90" cy="99"/>
            </a:xfrm>
            <a:prstGeom prst="ellipse">
              <a:avLst/>
            </a:prstGeom>
            <a:solidFill>
              <a:srgbClr val="EDE1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1711"/>
            <p:cNvSpPr>
              <a:spLocks/>
            </p:cNvSpPr>
            <p:nvPr/>
          </p:nvSpPr>
          <p:spPr bwMode="auto">
            <a:xfrm>
              <a:off x="1529" y="2020"/>
              <a:ext cx="73" cy="83"/>
            </a:xfrm>
            <a:custGeom>
              <a:avLst/>
              <a:gdLst>
                <a:gd name="T0" fmla="*/ 121 w 29"/>
                <a:gd name="T1" fmla="*/ 0 h 31"/>
                <a:gd name="T2" fmla="*/ 151 w 29"/>
                <a:gd name="T3" fmla="*/ 86 h 31"/>
                <a:gd name="T4" fmla="*/ 50 w 29"/>
                <a:gd name="T5" fmla="*/ 201 h 31"/>
                <a:gd name="T6" fmla="*/ 0 w 29"/>
                <a:gd name="T7" fmla="*/ 179 h 31"/>
                <a:gd name="T8" fmla="*/ 76 w 29"/>
                <a:gd name="T9" fmla="*/ 222 h 31"/>
                <a:gd name="T10" fmla="*/ 184 w 29"/>
                <a:gd name="T11" fmla="*/ 107 h 31"/>
                <a:gd name="T12" fmla="*/ 121 w 29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9" h="31">
                  <a:moveTo>
                    <a:pt x="19" y="0"/>
                  </a:moveTo>
                  <a:cubicBezTo>
                    <a:pt x="24" y="5"/>
                    <a:pt x="24" y="8"/>
                    <a:pt x="24" y="12"/>
                  </a:cubicBezTo>
                  <a:cubicBezTo>
                    <a:pt x="24" y="23"/>
                    <a:pt x="17" y="28"/>
                    <a:pt x="8" y="28"/>
                  </a:cubicBezTo>
                  <a:cubicBezTo>
                    <a:pt x="6" y="28"/>
                    <a:pt x="2" y="26"/>
                    <a:pt x="0" y="25"/>
                  </a:cubicBezTo>
                  <a:cubicBezTo>
                    <a:pt x="3" y="29"/>
                    <a:pt x="7" y="31"/>
                    <a:pt x="12" y="31"/>
                  </a:cubicBezTo>
                  <a:cubicBezTo>
                    <a:pt x="21" y="31"/>
                    <a:pt x="29" y="24"/>
                    <a:pt x="29" y="15"/>
                  </a:cubicBezTo>
                  <a:cubicBezTo>
                    <a:pt x="29" y="8"/>
                    <a:pt x="25" y="3"/>
                    <a:pt x="19" y="0"/>
                  </a:cubicBezTo>
                  <a:close/>
                </a:path>
              </a:pathLst>
            </a:custGeom>
            <a:solidFill>
              <a:srgbClr val="BDC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Oval 1712"/>
            <p:cNvSpPr>
              <a:spLocks noChangeArrowheads="1"/>
            </p:cNvSpPr>
            <p:nvPr/>
          </p:nvSpPr>
          <p:spPr bwMode="auto">
            <a:xfrm>
              <a:off x="1527" y="2023"/>
              <a:ext cx="50" cy="53"/>
            </a:xfrm>
            <a:prstGeom prst="ellipse">
              <a:avLst/>
            </a:prstGeom>
            <a:solidFill>
              <a:srgbClr val="F3E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Oval 1713"/>
            <p:cNvSpPr>
              <a:spLocks noChangeArrowheads="1"/>
            </p:cNvSpPr>
            <p:nvPr/>
          </p:nvSpPr>
          <p:spPr bwMode="auto">
            <a:xfrm>
              <a:off x="1537" y="2033"/>
              <a:ext cx="17" cy="19"/>
            </a:xfrm>
            <a:prstGeom prst="ellipse">
              <a:avLst/>
            </a:prstGeom>
            <a:solidFill>
              <a:srgbClr val="FFF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Oval 1714"/>
            <p:cNvSpPr>
              <a:spLocks noChangeArrowheads="1"/>
            </p:cNvSpPr>
            <p:nvPr/>
          </p:nvSpPr>
          <p:spPr bwMode="auto">
            <a:xfrm>
              <a:off x="1557" y="1932"/>
              <a:ext cx="92" cy="99"/>
            </a:xfrm>
            <a:prstGeom prst="ellipse">
              <a:avLst/>
            </a:prstGeom>
            <a:solidFill>
              <a:srgbClr val="F5E5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Oval 1715"/>
            <p:cNvSpPr>
              <a:spLocks noChangeArrowheads="1"/>
            </p:cNvSpPr>
            <p:nvPr/>
          </p:nvSpPr>
          <p:spPr bwMode="auto">
            <a:xfrm>
              <a:off x="1572" y="1945"/>
              <a:ext cx="50" cy="54"/>
            </a:xfrm>
            <a:prstGeom prst="ellipse">
              <a:avLst/>
            </a:prstGeom>
            <a:solidFill>
              <a:srgbClr val="FEF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Oval 1716"/>
            <p:cNvSpPr>
              <a:spLocks noChangeArrowheads="1"/>
            </p:cNvSpPr>
            <p:nvPr/>
          </p:nvSpPr>
          <p:spPr bwMode="auto">
            <a:xfrm>
              <a:off x="1582" y="1956"/>
              <a:ext cx="17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1717"/>
            <p:cNvSpPr>
              <a:spLocks/>
            </p:cNvSpPr>
            <p:nvPr/>
          </p:nvSpPr>
          <p:spPr bwMode="auto">
            <a:xfrm>
              <a:off x="1572" y="1943"/>
              <a:ext cx="72" cy="82"/>
            </a:xfrm>
            <a:custGeom>
              <a:avLst/>
              <a:gdLst>
                <a:gd name="T0" fmla="*/ 124 w 29"/>
                <a:gd name="T1" fmla="*/ 0 h 31"/>
                <a:gd name="T2" fmla="*/ 154 w 29"/>
                <a:gd name="T3" fmla="*/ 85 h 31"/>
                <a:gd name="T4" fmla="*/ 50 w 29"/>
                <a:gd name="T5" fmla="*/ 196 h 31"/>
                <a:gd name="T6" fmla="*/ 0 w 29"/>
                <a:gd name="T7" fmla="*/ 175 h 31"/>
                <a:gd name="T8" fmla="*/ 79 w 29"/>
                <a:gd name="T9" fmla="*/ 217 h 31"/>
                <a:gd name="T10" fmla="*/ 179 w 29"/>
                <a:gd name="T11" fmla="*/ 106 h 31"/>
                <a:gd name="T12" fmla="*/ 124 w 29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9" h="31">
                  <a:moveTo>
                    <a:pt x="20" y="0"/>
                  </a:moveTo>
                  <a:cubicBezTo>
                    <a:pt x="24" y="5"/>
                    <a:pt x="25" y="8"/>
                    <a:pt x="25" y="12"/>
                  </a:cubicBezTo>
                  <a:cubicBezTo>
                    <a:pt x="25" y="23"/>
                    <a:pt x="17" y="28"/>
                    <a:pt x="8" y="28"/>
                  </a:cubicBezTo>
                  <a:cubicBezTo>
                    <a:pt x="6" y="28"/>
                    <a:pt x="3" y="26"/>
                    <a:pt x="0" y="25"/>
                  </a:cubicBezTo>
                  <a:cubicBezTo>
                    <a:pt x="3" y="29"/>
                    <a:pt x="8" y="31"/>
                    <a:pt x="13" y="31"/>
                  </a:cubicBezTo>
                  <a:cubicBezTo>
                    <a:pt x="22" y="31"/>
                    <a:pt x="29" y="24"/>
                    <a:pt x="29" y="15"/>
                  </a:cubicBezTo>
                  <a:cubicBezTo>
                    <a:pt x="29" y="8"/>
                    <a:pt x="25" y="3"/>
                    <a:pt x="20" y="0"/>
                  </a:cubicBezTo>
                  <a:close/>
                </a:path>
              </a:pathLst>
            </a:custGeom>
            <a:solidFill>
              <a:srgbClr val="D2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Oval 1718"/>
            <p:cNvSpPr>
              <a:spLocks noChangeArrowheads="1"/>
            </p:cNvSpPr>
            <p:nvPr/>
          </p:nvSpPr>
          <p:spPr bwMode="auto">
            <a:xfrm>
              <a:off x="997" y="1932"/>
              <a:ext cx="92" cy="99"/>
            </a:xfrm>
            <a:prstGeom prst="ellipse">
              <a:avLst/>
            </a:prstGeom>
            <a:solidFill>
              <a:srgbClr val="F5E5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Oval 1719"/>
            <p:cNvSpPr>
              <a:spLocks noChangeArrowheads="1"/>
            </p:cNvSpPr>
            <p:nvPr/>
          </p:nvSpPr>
          <p:spPr bwMode="auto">
            <a:xfrm>
              <a:off x="1012" y="1945"/>
              <a:ext cx="47" cy="54"/>
            </a:xfrm>
            <a:prstGeom prst="ellipse">
              <a:avLst/>
            </a:prstGeom>
            <a:solidFill>
              <a:srgbClr val="FEF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Oval 1720"/>
            <p:cNvSpPr>
              <a:spLocks noChangeArrowheads="1"/>
            </p:cNvSpPr>
            <p:nvPr/>
          </p:nvSpPr>
          <p:spPr bwMode="auto">
            <a:xfrm>
              <a:off x="1022" y="1956"/>
              <a:ext cx="15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1721"/>
            <p:cNvSpPr>
              <a:spLocks/>
            </p:cNvSpPr>
            <p:nvPr/>
          </p:nvSpPr>
          <p:spPr bwMode="auto">
            <a:xfrm>
              <a:off x="1012" y="1943"/>
              <a:ext cx="72" cy="82"/>
            </a:xfrm>
            <a:custGeom>
              <a:avLst/>
              <a:gdLst>
                <a:gd name="T0" fmla="*/ 124 w 29"/>
                <a:gd name="T1" fmla="*/ 0 h 31"/>
                <a:gd name="T2" fmla="*/ 154 w 29"/>
                <a:gd name="T3" fmla="*/ 85 h 31"/>
                <a:gd name="T4" fmla="*/ 50 w 29"/>
                <a:gd name="T5" fmla="*/ 196 h 31"/>
                <a:gd name="T6" fmla="*/ 0 w 29"/>
                <a:gd name="T7" fmla="*/ 175 h 31"/>
                <a:gd name="T8" fmla="*/ 74 w 29"/>
                <a:gd name="T9" fmla="*/ 217 h 31"/>
                <a:gd name="T10" fmla="*/ 179 w 29"/>
                <a:gd name="T11" fmla="*/ 106 h 31"/>
                <a:gd name="T12" fmla="*/ 124 w 29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9" h="31">
                  <a:moveTo>
                    <a:pt x="20" y="0"/>
                  </a:moveTo>
                  <a:cubicBezTo>
                    <a:pt x="24" y="5"/>
                    <a:pt x="25" y="8"/>
                    <a:pt x="25" y="12"/>
                  </a:cubicBezTo>
                  <a:cubicBezTo>
                    <a:pt x="25" y="23"/>
                    <a:pt x="17" y="28"/>
                    <a:pt x="8" y="28"/>
                  </a:cubicBezTo>
                  <a:cubicBezTo>
                    <a:pt x="6" y="28"/>
                    <a:pt x="2" y="26"/>
                    <a:pt x="0" y="25"/>
                  </a:cubicBezTo>
                  <a:cubicBezTo>
                    <a:pt x="3" y="29"/>
                    <a:pt x="8" y="31"/>
                    <a:pt x="12" y="31"/>
                  </a:cubicBezTo>
                  <a:cubicBezTo>
                    <a:pt x="21" y="31"/>
                    <a:pt x="29" y="24"/>
                    <a:pt x="29" y="15"/>
                  </a:cubicBezTo>
                  <a:cubicBezTo>
                    <a:pt x="29" y="8"/>
                    <a:pt x="25" y="3"/>
                    <a:pt x="20" y="0"/>
                  </a:cubicBezTo>
                  <a:close/>
                </a:path>
              </a:pathLst>
            </a:custGeom>
            <a:solidFill>
              <a:srgbClr val="D2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Oval 1722"/>
            <p:cNvSpPr>
              <a:spLocks noChangeArrowheads="1"/>
            </p:cNvSpPr>
            <p:nvPr/>
          </p:nvSpPr>
          <p:spPr bwMode="auto">
            <a:xfrm>
              <a:off x="1277" y="2447"/>
              <a:ext cx="92" cy="98"/>
            </a:xfrm>
            <a:prstGeom prst="ellipse">
              <a:avLst/>
            </a:prstGeom>
            <a:solidFill>
              <a:srgbClr val="EDE1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Oval 1723"/>
            <p:cNvSpPr>
              <a:spLocks noChangeArrowheads="1"/>
            </p:cNvSpPr>
            <p:nvPr/>
          </p:nvSpPr>
          <p:spPr bwMode="auto">
            <a:xfrm>
              <a:off x="1292" y="2460"/>
              <a:ext cx="50" cy="53"/>
            </a:xfrm>
            <a:prstGeom prst="ellipse">
              <a:avLst/>
            </a:prstGeom>
            <a:solidFill>
              <a:srgbClr val="F3E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Oval 1724"/>
            <p:cNvSpPr>
              <a:spLocks noChangeArrowheads="1"/>
            </p:cNvSpPr>
            <p:nvPr/>
          </p:nvSpPr>
          <p:spPr bwMode="auto">
            <a:xfrm>
              <a:off x="1302" y="2473"/>
              <a:ext cx="17" cy="16"/>
            </a:xfrm>
            <a:prstGeom prst="ellipse">
              <a:avLst/>
            </a:prstGeom>
            <a:solidFill>
              <a:srgbClr val="FFF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725"/>
            <p:cNvSpPr>
              <a:spLocks/>
            </p:cNvSpPr>
            <p:nvPr/>
          </p:nvSpPr>
          <p:spPr bwMode="auto">
            <a:xfrm>
              <a:off x="1294" y="2457"/>
              <a:ext cx="70" cy="83"/>
            </a:xfrm>
            <a:custGeom>
              <a:avLst/>
              <a:gdLst>
                <a:gd name="T0" fmla="*/ 120 w 28"/>
                <a:gd name="T1" fmla="*/ 0 h 31"/>
                <a:gd name="T2" fmla="*/ 150 w 28"/>
                <a:gd name="T3" fmla="*/ 86 h 31"/>
                <a:gd name="T4" fmla="*/ 45 w 28"/>
                <a:gd name="T5" fmla="*/ 201 h 31"/>
                <a:gd name="T6" fmla="*/ 0 w 28"/>
                <a:gd name="T7" fmla="*/ 179 h 31"/>
                <a:gd name="T8" fmla="*/ 75 w 28"/>
                <a:gd name="T9" fmla="*/ 222 h 31"/>
                <a:gd name="T10" fmla="*/ 175 w 28"/>
                <a:gd name="T11" fmla="*/ 107 h 31"/>
                <a:gd name="T12" fmla="*/ 120 w 28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1">
                  <a:moveTo>
                    <a:pt x="19" y="0"/>
                  </a:moveTo>
                  <a:cubicBezTo>
                    <a:pt x="24" y="6"/>
                    <a:pt x="24" y="8"/>
                    <a:pt x="24" y="12"/>
                  </a:cubicBezTo>
                  <a:cubicBezTo>
                    <a:pt x="24" y="23"/>
                    <a:pt x="16" y="28"/>
                    <a:pt x="7" y="28"/>
                  </a:cubicBezTo>
                  <a:cubicBezTo>
                    <a:pt x="5" y="28"/>
                    <a:pt x="2" y="26"/>
                    <a:pt x="0" y="25"/>
                  </a:cubicBezTo>
                  <a:cubicBezTo>
                    <a:pt x="2" y="29"/>
                    <a:pt x="7" y="31"/>
                    <a:pt x="12" y="31"/>
                  </a:cubicBezTo>
                  <a:cubicBezTo>
                    <a:pt x="21" y="31"/>
                    <a:pt x="28" y="24"/>
                    <a:pt x="28" y="15"/>
                  </a:cubicBezTo>
                  <a:cubicBezTo>
                    <a:pt x="28" y="8"/>
                    <a:pt x="24" y="3"/>
                    <a:pt x="19" y="0"/>
                  </a:cubicBezTo>
                  <a:close/>
                </a:path>
              </a:pathLst>
            </a:custGeom>
            <a:solidFill>
              <a:srgbClr val="BDC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Oval 1726"/>
            <p:cNvSpPr>
              <a:spLocks noChangeArrowheads="1"/>
            </p:cNvSpPr>
            <p:nvPr/>
          </p:nvSpPr>
          <p:spPr bwMode="auto">
            <a:xfrm>
              <a:off x="1372" y="2273"/>
              <a:ext cx="90" cy="99"/>
            </a:xfrm>
            <a:prstGeom prst="ellipse">
              <a:avLst/>
            </a:prstGeom>
            <a:solidFill>
              <a:srgbClr val="EDE1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727"/>
            <p:cNvSpPr>
              <a:spLocks/>
            </p:cNvSpPr>
            <p:nvPr/>
          </p:nvSpPr>
          <p:spPr bwMode="auto">
            <a:xfrm>
              <a:off x="1387" y="2284"/>
              <a:ext cx="70" cy="83"/>
            </a:xfrm>
            <a:custGeom>
              <a:avLst/>
              <a:gdLst>
                <a:gd name="T0" fmla="*/ 120 w 28"/>
                <a:gd name="T1" fmla="*/ 0 h 31"/>
                <a:gd name="T2" fmla="*/ 150 w 28"/>
                <a:gd name="T3" fmla="*/ 86 h 31"/>
                <a:gd name="T4" fmla="*/ 50 w 28"/>
                <a:gd name="T5" fmla="*/ 201 h 31"/>
                <a:gd name="T6" fmla="*/ 0 w 28"/>
                <a:gd name="T7" fmla="*/ 179 h 31"/>
                <a:gd name="T8" fmla="*/ 75 w 28"/>
                <a:gd name="T9" fmla="*/ 222 h 31"/>
                <a:gd name="T10" fmla="*/ 175 w 28"/>
                <a:gd name="T11" fmla="*/ 107 h 31"/>
                <a:gd name="T12" fmla="*/ 120 w 28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1">
                  <a:moveTo>
                    <a:pt x="19" y="0"/>
                  </a:moveTo>
                  <a:cubicBezTo>
                    <a:pt x="24" y="5"/>
                    <a:pt x="24" y="8"/>
                    <a:pt x="24" y="12"/>
                  </a:cubicBezTo>
                  <a:cubicBezTo>
                    <a:pt x="24" y="23"/>
                    <a:pt x="17" y="28"/>
                    <a:pt x="8" y="28"/>
                  </a:cubicBezTo>
                  <a:cubicBezTo>
                    <a:pt x="5" y="28"/>
                    <a:pt x="2" y="26"/>
                    <a:pt x="0" y="25"/>
                  </a:cubicBezTo>
                  <a:cubicBezTo>
                    <a:pt x="3" y="29"/>
                    <a:pt x="7" y="31"/>
                    <a:pt x="12" y="31"/>
                  </a:cubicBezTo>
                  <a:cubicBezTo>
                    <a:pt x="21" y="31"/>
                    <a:pt x="28" y="24"/>
                    <a:pt x="28" y="15"/>
                  </a:cubicBezTo>
                  <a:cubicBezTo>
                    <a:pt x="28" y="8"/>
                    <a:pt x="25" y="3"/>
                    <a:pt x="19" y="0"/>
                  </a:cubicBezTo>
                  <a:close/>
                </a:path>
              </a:pathLst>
            </a:custGeom>
            <a:solidFill>
              <a:srgbClr val="BDC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Oval 1728"/>
            <p:cNvSpPr>
              <a:spLocks noChangeArrowheads="1"/>
            </p:cNvSpPr>
            <p:nvPr/>
          </p:nvSpPr>
          <p:spPr bwMode="auto">
            <a:xfrm>
              <a:off x="1384" y="2287"/>
              <a:ext cx="50" cy="53"/>
            </a:xfrm>
            <a:prstGeom prst="ellipse">
              <a:avLst/>
            </a:prstGeom>
            <a:solidFill>
              <a:srgbClr val="F3E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Oval 1729"/>
            <p:cNvSpPr>
              <a:spLocks noChangeArrowheads="1"/>
            </p:cNvSpPr>
            <p:nvPr/>
          </p:nvSpPr>
          <p:spPr bwMode="auto">
            <a:xfrm>
              <a:off x="1394" y="2297"/>
              <a:ext cx="18" cy="19"/>
            </a:xfrm>
            <a:prstGeom prst="ellipse">
              <a:avLst/>
            </a:prstGeom>
            <a:solidFill>
              <a:srgbClr val="FFF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Oval 1730"/>
            <p:cNvSpPr>
              <a:spLocks noChangeArrowheads="1"/>
            </p:cNvSpPr>
            <p:nvPr/>
          </p:nvSpPr>
          <p:spPr bwMode="auto">
            <a:xfrm>
              <a:off x="1184" y="2273"/>
              <a:ext cx="90" cy="99"/>
            </a:xfrm>
            <a:prstGeom prst="ellipse">
              <a:avLst/>
            </a:prstGeom>
            <a:solidFill>
              <a:srgbClr val="EDE1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Oval 1731"/>
            <p:cNvSpPr>
              <a:spLocks noChangeArrowheads="1"/>
            </p:cNvSpPr>
            <p:nvPr/>
          </p:nvSpPr>
          <p:spPr bwMode="auto">
            <a:xfrm>
              <a:off x="1197" y="2287"/>
              <a:ext cx="50" cy="53"/>
            </a:xfrm>
            <a:prstGeom prst="ellipse">
              <a:avLst/>
            </a:prstGeom>
            <a:solidFill>
              <a:srgbClr val="F3E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Oval 1732"/>
            <p:cNvSpPr>
              <a:spLocks noChangeArrowheads="1"/>
            </p:cNvSpPr>
            <p:nvPr/>
          </p:nvSpPr>
          <p:spPr bwMode="auto">
            <a:xfrm>
              <a:off x="1207" y="2297"/>
              <a:ext cx="17" cy="19"/>
            </a:xfrm>
            <a:prstGeom prst="ellipse">
              <a:avLst/>
            </a:prstGeom>
            <a:solidFill>
              <a:srgbClr val="FFF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733"/>
            <p:cNvSpPr>
              <a:spLocks/>
            </p:cNvSpPr>
            <p:nvPr/>
          </p:nvSpPr>
          <p:spPr bwMode="auto">
            <a:xfrm>
              <a:off x="1199" y="2284"/>
              <a:ext cx="70" cy="83"/>
            </a:xfrm>
            <a:custGeom>
              <a:avLst/>
              <a:gdLst>
                <a:gd name="T0" fmla="*/ 120 w 28"/>
                <a:gd name="T1" fmla="*/ 0 h 31"/>
                <a:gd name="T2" fmla="*/ 150 w 28"/>
                <a:gd name="T3" fmla="*/ 86 h 31"/>
                <a:gd name="T4" fmla="*/ 50 w 28"/>
                <a:gd name="T5" fmla="*/ 201 h 31"/>
                <a:gd name="T6" fmla="*/ 0 w 28"/>
                <a:gd name="T7" fmla="*/ 179 h 31"/>
                <a:gd name="T8" fmla="*/ 75 w 28"/>
                <a:gd name="T9" fmla="*/ 222 h 31"/>
                <a:gd name="T10" fmla="*/ 175 w 28"/>
                <a:gd name="T11" fmla="*/ 107 h 31"/>
                <a:gd name="T12" fmla="*/ 120 w 28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1">
                  <a:moveTo>
                    <a:pt x="19" y="0"/>
                  </a:moveTo>
                  <a:cubicBezTo>
                    <a:pt x="24" y="5"/>
                    <a:pt x="24" y="8"/>
                    <a:pt x="24" y="12"/>
                  </a:cubicBezTo>
                  <a:cubicBezTo>
                    <a:pt x="24" y="23"/>
                    <a:pt x="17" y="28"/>
                    <a:pt x="8" y="28"/>
                  </a:cubicBezTo>
                  <a:cubicBezTo>
                    <a:pt x="5" y="28"/>
                    <a:pt x="2" y="26"/>
                    <a:pt x="0" y="25"/>
                  </a:cubicBezTo>
                  <a:cubicBezTo>
                    <a:pt x="3" y="29"/>
                    <a:pt x="7" y="31"/>
                    <a:pt x="12" y="31"/>
                  </a:cubicBezTo>
                  <a:cubicBezTo>
                    <a:pt x="21" y="31"/>
                    <a:pt x="28" y="24"/>
                    <a:pt x="28" y="15"/>
                  </a:cubicBezTo>
                  <a:cubicBezTo>
                    <a:pt x="28" y="8"/>
                    <a:pt x="24" y="3"/>
                    <a:pt x="19" y="0"/>
                  </a:cubicBezTo>
                  <a:close/>
                </a:path>
              </a:pathLst>
            </a:custGeom>
            <a:solidFill>
              <a:srgbClr val="BDC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Oval 1734"/>
            <p:cNvSpPr>
              <a:spLocks noChangeArrowheads="1"/>
            </p:cNvSpPr>
            <p:nvPr/>
          </p:nvSpPr>
          <p:spPr bwMode="auto">
            <a:xfrm>
              <a:off x="1322" y="2364"/>
              <a:ext cx="90" cy="96"/>
            </a:xfrm>
            <a:prstGeom prst="ellipse">
              <a:avLst/>
            </a:prstGeom>
            <a:solidFill>
              <a:srgbClr val="EDE1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Oval 1735"/>
            <p:cNvSpPr>
              <a:spLocks noChangeArrowheads="1"/>
            </p:cNvSpPr>
            <p:nvPr/>
          </p:nvSpPr>
          <p:spPr bwMode="auto">
            <a:xfrm>
              <a:off x="1337" y="2377"/>
              <a:ext cx="50" cy="51"/>
            </a:xfrm>
            <a:prstGeom prst="ellipse">
              <a:avLst/>
            </a:prstGeom>
            <a:solidFill>
              <a:srgbClr val="F3E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Oval 1736"/>
            <p:cNvSpPr>
              <a:spLocks noChangeArrowheads="1"/>
            </p:cNvSpPr>
            <p:nvPr/>
          </p:nvSpPr>
          <p:spPr bwMode="auto">
            <a:xfrm>
              <a:off x="1347" y="2388"/>
              <a:ext cx="17" cy="19"/>
            </a:xfrm>
            <a:prstGeom prst="ellipse">
              <a:avLst/>
            </a:prstGeom>
            <a:solidFill>
              <a:srgbClr val="FFF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1737"/>
            <p:cNvSpPr>
              <a:spLocks/>
            </p:cNvSpPr>
            <p:nvPr/>
          </p:nvSpPr>
          <p:spPr bwMode="auto">
            <a:xfrm>
              <a:off x="1337" y="2372"/>
              <a:ext cx="72" cy="83"/>
            </a:xfrm>
            <a:custGeom>
              <a:avLst/>
              <a:gdLst>
                <a:gd name="T0" fmla="*/ 117 w 29"/>
                <a:gd name="T1" fmla="*/ 0 h 31"/>
                <a:gd name="T2" fmla="*/ 149 w 29"/>
                <a:gd name="T3" fmla="*/ 86 h 31"/>
                <a:gd name="T4" fmla="*/ 50 w 29"/>
                <a:gd name="T5" fmla="*/ 201 h 31"/>
                <a:gd name="T6" fmla="*/ 0 w 29"/>
                <a:gd name="T7" fmla="*/ 187 h 31"/>
                <a:gd name="T8" fmla="*/ 74 w 29"/>
                <a:gd name="T9" fmla="*/ 222 h 31"/>
                <a:gd name="T10" fmla="*/ 179 w 29"/>
                <a:gd name="T11" fmla="*/ 107 h 31"/>
                <a:gd name="T12" fmla="*/ 117 w 29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9" h="31">
                  <a:moveTo>
                    <a:pt x="19" y="0"/>
                  </a:moveTo>
                  <a:cubicBezTo>
                    <a:pt x="24" y="6"/>
                    <a:pt x="24" y="8"/>
                    <a:pt x="24" y="12"/>
                  </a:cubicBezTo>
                  <a:cubicBezTo>
                    <a:pt x="24" y="23"/>
                    <a:pt x="17" y="28"/>
                    <a:pt x="8" y="28"/>
                  </a:cubicBezTo>
                  <a:cubicBezTo>
                    <a:pt x="6" y="28"/>
                    <a:pt x="2" y="27"/>
                    <a:pt x="0" y="26"/>
                  </a:cubicBezTo>
                  <a:cubicBezTo>
                    <a:pt x="3" y="29"/>
                    <a:pt x="7" y="31"/>
                    <a:pt x="12" y="31"/>
                  </a:cubicBezTo>
                  <a:cubicBezTo>
                    <a:pt x="21" y="31"/>
                    <a:pt x="29" y="24"/>
                    <a:pt x="29" y="15"/>
                  </a:cubicBezTo>
                  <a:cubicBezTo>
                    <a:pt x="29" y="9"/>
                    <a:pt x="25" y="3"/>
                    <a:pt x="19" y="0"/>
                  </a:cubicBezTo>
                  <a:close/>
                </a:path>
              </a:pathLst>
            </a:custGeom>
            <a:solidFill>
              <a:srgbClr val="BDC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Oval 1738"/>
            <p:cNvSpPr>
              <a:spLocks noChangeArrowheads="1"/>
            </p:cNvSpPr>
            <p:nvPr/>
          </p:nvSpPr>
          <p:spPr bwMode="auto">
            <a:xfrm>
              <a:off x="1232" y="2364"/>
              <a:ext cx="92" cy="96"/>
            </a:xfrm>
            <a:prstGeom prst="ellipse">
              <a:avLst/>
            </a:prstGeom>
            <a:solidFill>
              <a:srgbClr val="EDE1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Oval 1739"/>
            <p:cNvSpPr>
              <a:spLocks noChangeArrowheads="1"/>
            </p:cNvSpPr>
            <p:nvPr/>
          </p:nvSpPr>
          <p:spPr bwMode="auto">
            <a:xfrm>
              <a:off x="1247" y="2377"/>
              <a:ext cx="50" cy="51"/>
            </a:xfrm>
            <a:prstGeom prst="ellipse">
              <a:avLst/>
            </a:prstGeom>
            <a:solidFill>
              <a:srgbClr val="F3E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Oval 1740"/>
            <p:cNvSpPr>
              <a:spLocks noChangeArrowheads="1"/>
            </p:cNvSpPr>
            <p:nvPr/>
          </p:nvSpPr>
          <p:spPr bwMode="auto">
            <a:xfrm>
              <a:off x="1257" y="2388"/>
              <a:ext cx="17" cy="19"/>
            </a:xfrm>
            <a:prstGeom prst="ellipse">
              <a:avLst/>
            </a:prstGeom>
            <a:solidFill>
              <a:srgbClr val="FFF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1741"/>
            <p:cNvSpPr>
              <a:spLocks/>
            </p:cNvSpPr>
            <p:nvPr/>
          </p:nvSpPr>
          <p:spPr bwMode="auto">
            <a:xfrm>
              <a:off x="1249" y="2372"/>
              <a:ext cx="70" cy="83"/>
            </a:xfrm>
            <a:custGeom>
              <a:avLst/>
              <a:gdLst>
                <a:gd name="T0" fmla="*/ 120 w 28"/>
                <a:gd name="T1" fmla="*/ 0 h 31"/>
                <a:gd name="T2" fmla="*/ 150 w 28"/>
                <a:gd name="T3" fmla="*/ 86 h 31"/>
                <a:gd name="T4" fmla="*/ 45 w 28"/>
                <a:gd name="T5" fmla="*/ 201 h 31"/>
                <a:gd name="T6" fmla="*/ 0 w 28"/>
                <a:gd name="T7" fmla="*/ 187 h 31"/>
                <a:gd name="T8" fmla="*/ 75 w 28"/>
                <a:gd name="T9" fmla="*/ 222 h 31"/>
                <a:gd name="T10" fmla="*/ 175 w 28"/>
                <a:gd name="T11" fmla="*/ 107 h 31"/>
                <a:gd name="T12" fmla="*/ 120 w 28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1">
                  <a:moveTo>
                    <a:pt x="19" y="0"/>
                  </a:moveTo>
                  <a:cubicBezTo>
                    <a:pt x="24" y="6"/>
                    <a:pt x="24" y="8"/>
                    <a:pt x="24" y="12"/>
                  </a:cubicBezTo>
                  <a:cubicBezTo>
                    <a:pt x="24" y="23"/>
                    <a:pt x="16" y="28"/>
                    <a:pt x="7" y="28"/>
                  </a:cubicBezTo>
                  <a:cubicBezTo>
                    <a:pt x="5" y="28"/>
                    <a:pt x="2" y="27"/>
                    <a:pt x="0" y="26"/>
                  </a:cubicBezTo>
                  <a:cubicBezTo>
                    <a:pt x="2" y="29"/>
                    <a:pt x="7" y="31"/>
                    <a:pt x="12" y="31"/>
                  </a:cubicBezTo>
                  <a:cubicBezTo>
                    <a:pt x="21" y="31"/>
                    <a:pt x="28" y="24"/>
                    <a:pt x="28" y="15"/>
                  </a:cubicBezTo>
                  <a:cubicBezTo>
                    <a:pt x="28" y="9"/>
                    <a:pt x="24" y="3"/>
                    <a:pt x="19" y="0"/>
                  </a:cubicBezTo>
                  <a:close/>
                </a:path>
              </a:pathLst>
            </a:custGeom>
            <a:solidFill>
              <a:srgbClr val="BDC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Oval 1742"/>
            <p:cNvSpPr>
              <a:spLocks noChangeArrowheads="1"/>
            </p:cNvSpPr>
            <p:nvPr/>
          </p:nvSpPr>
          <p:spPr bwMode="auto">
            <a:xfrm>
              <a:off x="1134" y="2185"/>
              <a:ext cx="93" cy="99"/>
            </a:xfrm>
            <a:prstGeom prst="ellipse">
              <a:avLst/>
            </a:prstGeom>
            <a:solidFill>
              <a:srgbClr val="EDE1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Oval 1743"/>
            <p:cNvSpPr>
              <a:spLocks noChangeArrowheads="1"/>
            </p:cNvSpPr>
            <p:nvPr/>
          </p:nvSpPr>
          <p:spPr bwMode="auto">
            <a:xfrm>
              <a:off x="1149" y="2199"/>
              <a:ext cx="50" cy="53"/>
            </a:xfrm>
            <a:prstGeom prst="ellipse">
              <a:avLst/>
            </a:prstGeom>
            <a:solidFill>
              <a:srgbClr val="F3E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Oval 1744"/>
            <p:cNvSpPr>
              <a:spLocks noChangeArrowheads="1"/>
            </p:cNvSpPr>
            <p:nvPr/>
          </p:nvSpPr>
          <p:spPr bwMode="auto">
            <a:xfrm>
              <a:off x="1159" y="2212"/>
              <a:ext cx="15" cy="16"/>
            </a:xfrm>
            <a:prstGeom prst="ellipse">
              <a:avLst/>
            </a:prstGeom>
            <a:solidFill>
              <a:srgbClr val="FFF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1745"/>
            <p:cNvSpPr>
              <a:spLocks/>
            </p:cNvSpPr>
            <p:nvPr/>
          </p:nvSpPr>
          <p:spPr bwMode="auto">
            <a:xfrm>
              <a:off x="1149" y="2196"/>
              <a:ext cx="73" cy="83"/>
            </a:xfrm>
            <a:custGeom>
              <a:avLst/>
              <a:gdLst>
                <a:gd name="T0" fmla="*/ 121 w 29"/>
                <a:gd name="T1" fmla="*/ 0 h 31"/>
                <a:gd name="T2" fmla="*/ 159 w 29"/>
                <a:gd name="T3" fmla="*/ 86 h 31"/>
                <a:gd name="T4" fmla="*/ 50 w 29"/>
                <a:gd name="T5" fmla="*/ 201 h 31"/>
                <a:gd name="T6" fmla="*/ 0 w 29"/>
                <a:gd name="T7" fmla="*/ 179 h 31"/>
                <a:gd name="T8" fmla="*/ 76 w 29"/>
                <a:gd name="T9" fmla="*/ 222 h 31"/>
                <a:gd name="T10" fmla="*/ 184 w 29"/>
                <a:gd name="T11" fmla="*/ 107 h 31"/>
                <a:gd name="T12" fmla="*/ 121 w 29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9" h="31">
                  <a:moveTo>
                    <a:pt x="19" y="0"/>
                  </a:moveTo>
                  <a:cubicBezTo>
                    <a:pt x="24" y="6"/>
                    <a:pt x="25" y="8"/>
                    <a:pt x="25" y="12"/>
                  </a:cubicBezTo>
                  <a:cubicBezTo>
                    <a:pt x="25" y="23"/>
                    <a:pt x="17" y="28"/>
                    <a:pt x="8" y="28"/>
                  </a:cubicBezTo>
                  <a:cubicBezTo>
                    <a:pt x="6" y="28"/>
                    <a:pt x="2" y="26"/>
                    <a:pt x="0" y="25"/>
                  </a:cubicBezTo>
                  <a:cubicBezTo>
                    <a:pt x="3" y="29"/>
                    <a:pt x="8" y="31"/>
                    <a:pt x="12" y="31"/>
                  </a:cubicBezTo>
                  <a:cubicBezTo>
                    <a:pt x="21" y="31"/>
                    <a:pt x="29" y="24"/>
                    <a:pt x="29" y="15"/>
                  </a:cubicBezTo>
                  <a:cubicBezTo>
                    <a:pt x="29" y="8"/>
                    <a:pt x="25" y="3"/>
                    <a:pt x="19" y="0"/>
                  </a:cubicBezTo>
                  <a:close/>
                </a:path>
              </a:pathLst>
            </a:custGeom>
            <a:solidFill>
              <a:srgbClr val="BDC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Oval 1746"/>
            <p:cNvSpPr>
              <a:spLocks noChangeArrowheads="1"/>
            </p:cNvSpPr>
            <p:nvPr/>
          </p:nvSpPr>
          <p:spPr bwMode="auto">
            <a:xfrm>
              <a:off x="1419" y="2185"/>
              <a:ext cx="93" cy="99"/>
            </a:xfrm>
            <a:prstGeom prst="ellipse">
              <a:avLst/>
            </a:prstGeom>
            <a:solidFill>
              <a:srgbClr val="EDE1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Oval 1747"/>
            <p:cNvSpPr>
              <a:spLocks noChangeArrowheads="1"/>
            </p:cNvSpPr>
            <p:nvPr/>
          </p:nvSpPr>
          <p:spPr bwMode="auto">
            <a:xfrm>
              <a:off x="1434" y="2199"/>
              <a:ext cx="50" cy="53"/>
            </a:xfrm>
            <a:prstGeom prst="ellipse">
              <a:avLst/>
            </a:prstGeom>
            <a:solidFill>
              <a:srgbClr val="F3E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Oval 1748"/>
            <p:cNvSpPr>
              <a:spLocks noChangeArrowheads="1"/>
            </p:cNvSpPr>
            <p:nvPr/>
          </p:nvSpPr>
          <p:spPr bwMode="auto">
            <a:xfrm>
              <a:off x="1444" y="2212"/>
              <a:ext cx="15" cy="16"/>
            </a:xfrm>
            <a:prstGeom prst="ellipse">
              <a:avLst/>
            </a:prstGeom>
            <a:solidFill>
              <a:srgbClr val="FFF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1749"/>
            <p:cNvSpPr>
              <a:spLocks/>
            </p:cNvSpPr>
            <p:nvPr/>
          </p:nvSpPr>
          <p:spPr bwMode="auto">
            <a:xfrm>
              <a:off x="1434" y="2196"/>
              <a:ext cx="73" cy="83"/>
            </a:xfrm>
            <a:custGeom>
              <a:avLst/>
              <a:gdLst>
                <a:gd name="T0" fmla="*/ 126 w 29"/>
                <a:gd name="T1" fmla="*/ 0 h 31"/>
                <a:gd name="T2" fmla="*/ 159 w 29"/>
                <a:gd name="T3" fmla="*/ 86 h 31"/>
                <a:gd name="T4" fmla="*/ 50 w 29"/>
                <a:gd name="T5" fmla="*/ 201 h 31"/>
                <a:gd name="T6" fmla="*/ 0 w 29"/>
                <a:gd name="T7" fmla="*/ 179 h 31"/>
                <a:gd name="T8" fmla="*/ 76 w 29"/>
                <a:gd name="T9" fmla="*/ 222 h 31"/>
                <a:gd name="T10" fmla="*/ 184 w 29"/>
                <a:gd name="T11" fmla="*/ 107 h 31"/>
                <a:gd name="T12" fmla="*/ 126 w 29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9" h="31">
                  <a:moveTo>
                    <a:pt x="20" y="0"/>
                  </a:moveTo>
                  <a:cubicBezTo>
                    <a:pt x="24" y="6"/>
                    <a:pt x="25" y="8"/>
                    <a:pt x="25" y="12"/>
                  </a:cubicBezTo>
                  <a:cubicBezTo>
                    <a:pt x="25" y="23"/>
                    <a:pt x="17" y="28"/>
                    <a:pt x="8" y="28"/>
                  </a:cubicBezTo>
                  <a:cubicBezTo>
                    <a:pt x="6" y="28"/>
                    <a:pt x="2" y="26"/>
                    <a:pt x="0" y="25"/>
                  </a:cubicBezTo>
                  <a:cubicBezTo>
                    <a:pt x="3" y="29"/>
                    <a:pt x="8" y="31"/>
                    <a:pt x="12" y="31"/>
                  </a:cubicBezTo>
                  <a:cubicBezTo>
                    <a:pt x="21" y="31"/>
                    <a:pt x="29" y="24"/>
                    <a:pt x="29" y="15"/>
                  </a:cubicBezTo>
                  <a:cubicBezTo>
                    <a:pt x="29" y="8"/>
                    <a:pt x="25" y="3"/>
                    <a:pt x="20" y="0"/>
                  </a:cubicBezTo>
                  <a:close/>
                </a:path>
              </a:pathLst>
            </a:custGeom>
            <a:solidFill>
              <a:srgbClr val="BDC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Oval 1750"/>
            <p:cNvSpPr>
              <a:spLocks noChangeArrowheads="1"/>
            </p:cNvSpPr>
            <p:nvPr/>
          </p:nvSpPr>
          <p:spPr bwMode="auto">
            <a:xfrm>
              <a:off x="1087" y="2097"/>
              <a:ext cx="90" cy="96"/>
            </a:xfrm>
            <a:prstGeom prst="ellipse">
              <a:avLst/>
            </a:prstGeom>
            <a:solidFill>
              <a:srgbClr val="EDE1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Oval 1751"/>
            <p:cNvSpPr>
              <a:spLocks noChangeArrowheads="1"/>
            </p:cNvSpPr>
            <p:nvPr/>
          </p:nvSpPr>
          <p:spPr bwMode="auto">
            <a:xfrm>
              <a:off x="1099" y="2111"/>
              <a:ext cx="50" cy="50"/>
            </a:xfrm>
            <a:prstGeom prst="ellipse">
              <a:avLst/>
            </a:prstGeom>
            <a:solidFill>
              <a:srgbClr val="F3E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Oval 1752"/>
            <p:cNvSpPr>
              <a:spLocks noChangeArrowheads="1"/>
            </p:cNvSpPr>
            <p:nvPr/>
          </p:nvSpPr>
          <p:spPr bwMode="auto">
            <a:xfrm>
              <a:off x="1109" y="2121"/>
              <a:ext cx="18" cy="19"/>
            </a:xfrm>
            <a:prstGeom prst="ellipse">
              <a:avLst/>
            </a:prstGeom>
            <a:solidFill>
              <a:srgbClr val="FFF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1753"/>
            <p:cNvSpPr>
              <a:spLocks/>
            </p:cNvSpPr>
            <p:nvPr/>
          </p:nvSpPr>
          <p:spPr bwMode="auto">
            <a:xfrm>
              <a:off x="1102" y="2108"/>
              <a:ext cx="70" cy="80"/>
            </a:xfrm>
            <a:custGeom>
              <a:avLst/>
              <a:gdLst>
                <a:gd name="T0" fmla="*/ 120 w 28"/>
                <a:gd name="T1" fmla="*/ 0 h 30"/>
                <a:gd name="T2" fmla="*/ 150 w 28"/>
                <a:gd name="T3" fmla="*/ 77 h 30"/>
                <a:gd name="T4" fmla="*/ 50 w 28"/>
                <a:gd name="T5" fmla="*/ 200 h 30"/>
                <a:gd name="T6" fmla="*/ 0 w 28"/>
                <a:gd name="T7" fmla="*/ 179 h 30"/>
                <a:gd name="T8" fmla="*/ 75 w 28"/>
                <a:gd name="T9" fmla="*/ 213 h 30"/>
                <a:gd name="T10" fmla="*/ 175 w 28"/>
                <a:gd name="T11" fmla="*/ 99 h 30"/>
                <a:gd name="T12" fmla="*/ 120 w 28"/>
                <a:gd name="T13" fmla="*/ 0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0">
                  <a:moveTo>
                    <a:pt x="19" y="0"/>
                  </a:moveTo>
                  <a:cubicBezTo>
                    <a:pt x="24" y="5"/>
                    <a:pt x="24" y="7"/>
                    <a:pt x="24" y="11"/>
                  </a:cubicBezTo>
                  <a:cubicBezTo>
                    <a:pt x="24" y="22"/>
                    <a:pt x="17" y="28"/>
                    <a:pt x="8" y="28"/>
                  </a:cubicBezTo>
                  <a:cubicBezTo>
                    <a:pt x="5" y="28"/>
                    <a:pt x="2" y="26"/>
                    <a:pt x="0" y="25"/>
                  </a:cubicBezTo>
                  <a:cubicBezTo>
                    <a:pt x="3" y="28"/>
                    <a:pt x="7" y="30"/>
                    <a:pt x="12" y="30"/>
                  </a:cubicBezTo>
                  <a:cubicBezTo>
                    <a:pt x="21" y="30"/>
                    <a:pt x="28" y="23"/>
                    <a:pt x="28" y="14"/>
                  </a:cubicBezTo>
                  <a:cubicBezTo>
                    <a:pt x="28" y="8"/>
                    <a:pt x="24" y="2"/>
                    <a:pt x="19" y="0"/>
                  </a:cubicBezTo>
                  <a:close/>
                </a:path>
              </a:pathLst>
            </a:custGeom>
            <a:solidFill>
              <a:srgbClr val="BDC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Oval 1754"/>
            <p:cNvSpPr>
              <a:spLocks noChangeArrowheads="1"/>
            </p:cNvSpPr>
            <p:nvPr/>
          </p:nvSpPr>
          <p:spPr bwMode="auto">
            <a:xfrm>
              <a:off x="1274" y="1932"/>
              <a:ext cx="93" cy="99"/>
            </a:xfrm>
            <a:prstGeom prst="ellipse">
              <a:avLst/>
            </a:prstGeom>
            <a:solidFill>
              <a:srgbClr val="F5E5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1755"/>
            <p:cNvSpPr>
              <a:spLocks/>
            </p:cNvSpPr>
            <p:nvPr/>
          </p:nvSpPr>
          <p:spPr bwMode="auto">
            <a:xfrm>
              <a:off x="1284" y="1951"/>
              <a:ext cx="78" cy="74"/>
            </a:xfrm>
            <a:custGeom>
              <a:avLst/>
              <a:gdLst>
                <a:gd name="T0" fmla="*/ 0 w 31"/>
                <a:gd name="T1" fmla="*/ 132 h 28"/>
                <a:gd name="T2" fmla="*/ 75 w 31"/>
                <a:gd name="T3" fmla="*/ 167 h 28"/>
                <a:gd name="T4" fmla="*/ 176 w 31"/>
                <a:gd name="T5" fmla="*/ 56 h 28"/>
                <a:gd name="T6" fmla="*/ 164 w 31"/>
                <a:gd name="T7" fmla="*/ 0 h 28"/>
                <a:gd name="T8" fmla="*/ 196 w 31"/>
                <a:gd name="T9" fmla="*/ 85 h 28"/>
                <a:gd name="T10" fmla="*/ 96 w 31"/>
                <a:gd name="T11" fmla="*/ 196 h 28"/>
                <a:gd name="T12" fmla="*/ 0 w 31"/>
                <a:gd name="T13" fmla="*/ 132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" h="28">
                  <a:moveTo>
                    <a:pt x="0" y="19"/>
                  </a:moveTo>
                  <a:cubicBezTo>
                    <a:pt x="6" y="24"/>
                    <a:pt x="8" y="24"/>
                    <a:pt x="12" y="24"/>
                  </a:cubicBezTo>
                  <a:cubicBezTo>
                    <a:pt x="23" y="24"/>
                    <a:pt x="28" y="16"/>
                    <a:pt x="28" y="8"/>
                  </a:cubicBezTo>
                  <a:cubicBezTo>
                    <a:pt x="28" y="5"/>
                    <a:pt x="27" y="2"/>
                    <a:pt x="26" y="0"/>
                  </a:cubicBezTo>
                  <a:cubicBezTo>
                    <a:pt x="29" y="3"/>
                    <a:pt x="31" y="7"/>
                    <a:pt x="31" y="12"/>
                  </a:cubicBezTo>
                  <a:cubicBezTo>
                    <a:pt x="31" y="21"/>
                    <a:pt x="24" y="28"/>
                    <a:pt x="15" y="28"/>
                  </a:cubicBezTo>
                  <a:cubicBezTo>
                    <a:pt x="8" y="28"/>
                    <a:pt x="3" y="24"/>
                    <a:pt x="0" y="19"/>
                  </a:cubicBezTo>
                  <a:close/>
                </a:path>
              </a:pathLst>
            </a:custGeom>
            <a:solidFill>
              <a:srgbClr val="D2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Oval 1756"/>
            <p:cNvSpPr>
              <a:spLocks noChangeArrowheads="1"/>
            </p:cNvSpPr>
            <p:nvPr/>
          </p:nvSpPr>
          <p:spPr bwMode="auto">
            <a:xfrm>
              <a:off x="1287" y="1948"/>
              <a:ext cx="50" cy="51"/>
            </a:xfrm>
            <a:prstGeom prst="ellipse">
              <a:avLst/>
            </a:prstGeom>
            <a:solidFill>
              <a:srgbClr val="FEF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Oval 1757"/>
            <p:cNvSpPr>
              <a:spLocks noChangeArrowheads="1"/>
            </p:cNvSpPr>
            <p:nvPr/>
          </p:nvSpPr>
          <p:spPr bwMode="auto">
            <a:xfrm>
              <a:off x="1299" y="1959"/>
              <a:ext cx="15" cy="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Oval 1758"/>
            <p:cNvSpPr>
              <a:spLocks noChangeArrowheads="1"/>
            </p:cNvSpPr>
            <p:nvPr/>
          </p:nvSpPr>
          <p:spPr bwMode="auto">
            <a:xfrm>
              <a:off x="1369" y="1932"/>
              <a:ext cx="93" cy="99"/>
            </a:xfrm>
            <a:prstGeom prst="ellipse">
              <a:avLst/>
            </a:prstGeom>
            <a:solidFill>
              <a:srgbClr val="F5E5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Oval 1759"/>
            <p:cNvSpPr>
              <a:spLocks noChangeArrowheads="1"/>
            </p:cNvSpPr>
            <p:nvPr/>
          </p:nvSpPr>
          <p:spPr bwMode="auto">
            <a:xfrm>
              <a:off x="1382" y="1948"/>
              <a:ext cx="50" cy="53"/>
            </a:xfrm>
            <a:prstGeom prst="ellipse">
              <a:avLst/>
            </a:prstGeom>
            <a:solidFill>
              <a:srgbClr val="FEF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Oval 1760"/>
            <p:cNvSpPr>
              <a:spLocks noChangeArrowheads="1"/>
            </p:cNvSpPr>
            <p:nvPr/>
          </p:nvSpPr>
          <p:spPr bwMode="auto">
            <a:xfrm>
              <a:off x="1392" y="1959"/>
              <a:ext cx="17" cy="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1761"/>
            <p:cNvSpPr>
              <a:spLocks/>
            </p:cNvSpPr>
            <p:nvPr/>
          </p:nvSpPr>
          <p:spPr bwMode="auto">
            <a:xfrm>
              <a:off x="1379" y="1948"/>
              <a:ext cx="78" cy="77"/>
            </a:xfrm>
            <a:custGeom>
              <a:avLst/>
              <a:gdLst>
                <a:gd name="T0" fmla="*/ 0 w 31"/>
                <a:gd name="T1" fmla="*/ 141 h 29"/>
                <a:gd name="T2" fmla="*/ 75 w 31"/>
                <a:gd name="T3" fmla="*/ 175 h 29"/>
                <a:gd name="T4" fmla="*/ 176 w 31"/>
                <a:gd name="T5" fmla="*/ 56 h 29"/>
                <a:gd name="T6" fmla="*/ 159 w 31"/>
                <a:gd name="T7" fmla="*/ 0 h 29"/>
                <a:gd name="T8" fmla="*/ 196 w 31"/>
                <a:gd name="T9" fmla="*/ 93 h 29"/>
                <a:gd name="T10" fmla="*/ 88 w 31"/>
                <a:gd name="T11" fmla="*/ 204 h 29"/>
                <a:gd name="T12" fmla="*/ 0 w 31"/>
                <a:gd name="T13" fmla="*/ 141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" h="29">
                  <a:moveTo>
                    <a:pt x="0" y="20"/>
                  </a:moveTo>
                  <a:cubicBezTo>
                    <a:pt x="5" y="24"/>
                    <a:pt x="7" y="25"/>
                    <a:pt x="12" y="25"/>
                  </a:cubicBezTo>
                  <a:cubicBezTo>
                    <a:pt x="23" y="25"/>
                    <a:pt x="28" y="17"/>
                    <a:pt x="28" y="8"/>
                  </a:cubicBezTo>
                  <a:cubicBezTo>
                    <a:pt x="28" y="6"/>
                    <a:pt x="26" y="3"/>
                    <a:pt x="25" y="0"/>
                  </a:cubicBezTo>
                  <a:cubicBezTo>
                    <a:pt x="28" y="3"/>
                    <a:pt x="31" y="8"/>
                    <a:pt x="31" y="13"/>
                  </a:cubicBezTo>
                  <a:cubicBezTo>
                    <a:pt x="31" y="22"/>
                    <a:pt x="23" y="29"/>
                    <a:pt x="14" y="29"/>
                  </a:cubicBezTo>
                  <a:cubicBezTo>
                    <a:pt x="8" y="29"/>
                    <a:pt x="2" y="25"/>
                    <a:pt x="0" y="20"/>
                  </a:cubicBezTo>
                  <a:close/>
                </a:path>
              </a:pathLst>
            </a:custGeom>
            <a:solidFill>
              <a:srgbClr val="D2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Oval 1762"/>
            <p:cNvSpPr>
              <a:spLocks noChangeArrowheads="1"/>
            </p:cNvSpPr>
            <p:nvPr/>
          </p:nvSpPr>
          <p:spPr bwMode="auto">
            <a:xfrm>
              <a:off x="1462" y="1932"/>
              <a:ext cx="92" cy="99"/>
            </a:xfrm>
            <a:prstGeom prst="ellipse">
              <a:avLst/>
            </a:prstGeom>
            <a:solidFill>
              <a:srgbClr val="F5E5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Oval 1763"/>
            <p:cNvSpPr>
              <a:spLocks noChangeArrowheads="1"/>
            </p:cNvSpPr>
            <p:nvPr/>
          </p:nvSpPr>
          <p:spPr bwMode="auto">
            <a:xfrm>
              <a:off x="1474" y="1948"/>
              <a:ext cx="50" cy="53"/>
            </a:xfrm>
            <a:prstGeom prst="ellipse">
              <a:avLst/>
            </a:prstGeom>
            <a:solidFill>
              <a:srgbClr val="FEF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Oval 1764"/>
            <p:cNvSpPr>
              <a:spLocks noChangeArrowheads="1"/>
            </p:cNvSpPr>
            <p:nvPr/>
          </p:nvSpPr>
          <p:spPr bwMode="auto">
            <a:xfrm>
              <a:off x="1487" y="1959"/>
              <a:ext cx="15" cy="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1765"/>
            <p:cNvSpPr>
              <a:spLocks/>
            </p:cNvSpPr>
            <p:nvPr/>
          </p:nvSpPr>
          <p:spPr bwMode="auto">
            <a:xfrm>
              <a:off x="1472" y="1948"/>
              <a:ext cx="77" cy="77"/>
            </a:xfrm>
            <a:custGeom>
              <a:avLst/>
              <a:gdLst>
                <a:gd name="T0" fmla="*/ 0 w 31"/>
                <a:gd name="T1" fmla="*/ 141 h 29"/>
                <a:gd name="T2" fmla="*/ 75 w 31"/>
                <a:gd name="T3" fmla="*/ 175 h 29"/>
                <a:gd name="T4" fmla="*/ 174 w 31"/>
                <a:gd name="T5" fmla="*/ 56 h 29"/>
                <a:gd name="T6" fmla="*/ 154 w 31"/>
                <a:gd name="T7" fmla="*/ 0 h 29"/>
                <a:gd name="T8" fmla="*/ 191 w 31"/>
                <a:gd name="T9" fmla="*/ 93 h 29"/>
                <a:gd name="T10" fmla="*/ 92 w 31"/>
                <a:gd name="T11" fmla="*/ 204 h 29"/>
                <a:gd name="T12" fmla="*/ 0 w 31"/>
                <a:gd name="T13" fmla="*/ 141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" h="29">
                  <a:moveTo>
                    <a:pt x="0" y="20"/>
                  </a:moveTo>
                  <a:cubicBezTo>
                    <a:pt x="6" y="24"/>
                    <a:pt x="8" y="25"/>
                    <a:pt x="12" y="25"/>
                  </a:cubicBezTo>
                  <a:cubicBezTo>
                    <a:pt x="23" y="25"/>
                    <a:pt x="28" y="17"/>
                    <a:pt x="28" y="8"/>
                  </a:cubicBezTo>
                  <a:cubicBezTo>
                    <a:pt x="28" y="6"/>
                    <a:pt x="26" y="3"/>
                    <a:pt x="25" y="0"/>
                  </a:cubicBezTo>
                  <a:cubicBezTo>
                    <a:pt x="29" y="3"/>
                    <a:pt x="31" y="8"/>
                    <a:pt x="31" y="13"/>
                  </a:cubicBezTo>
                  <a:cubicBezTo>
                    <a:pt x="31" y="21"/>
                    <a:pt x="24" y="29"/>
                    <a:pt x="15" y="29"/>
                  </a:cubicBezTo>
                  <a:cubicBezTo>
                    <a:pt x="8" y="29"/>
                    <a:pt x="3" y="25"/>
                    <a:pt x="0" y="20"/>
                  </a:cubicBezTo>
                  <a:close/>
                </a:path>
              </a:pathLst>
            </a:custGeom>
            <a:solidFill>
              <a:srgbClr val="D2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Oval 1766"/>
            <p:cNvSpPr>
              <a:spLocks noChangeArrowheads="1"/>
            </p:cNvSpPr>
            <p:nvPr/>
          </p:nvSpPr>
          <p:spPr bwMode="auto">
            <a:xfrm>
              <a:off x="1089" y="1932"/>
              <a:ext cx="90" cy="99"/>
            </a:xfrm>
            <a:prstGeom prst="ellipse">
              <a:avLst/>
            </a:prstGeom>
            <a:solidFill>
              <a:srgbClr val="F5E5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Oval 1767"/>
            <p:cNvSpPr>
              <a:spLocks noChangeArrowheads="1"/>
            </p:cNvSpPr>
            <p:nvPr/>
          </p:nvSpPr>
          <p:spPr bwMode="auto">
            <a:xfrm>
              <a:off x="1102" y="1948"/>
              <a:ext cx="47" cy="53"/>
            </a:xfrm>
            <a:prstGeom prst="ellipse">
              <a:avLst/>
            </a:prstGeom>
            <a:solidFill>
              <a:srgbClr val="FEF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Oval 1768"/>
            <p:cNvSpPr>
              <a:spLocks noChangeArrowheads="1"/>
            </p:cNvSpPr>
            <p:nvPr/>
          </p:nvSpPr>
          <p:spPr bwMode="auto">
            <a:xfrm>
              <a:off x="1112" y="1959"/>
              <a:ext cx="17" cy="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1769"/>
            <p:cNvSpPr>
              <a:spLocks/>
            </p:cNvSpPr>
            <p:nvPr/>
          </p:nvSpPr>
          <p:spPr bwMode="auto">
            <a:xfrm>
              <a:off x="1099" y="1948"/>
              <a:ext cx="75" cy="77"/>
            </a:xfrm>
            <a:custGeom>
              <a:avLst/>
              <a:gdLst>
                <a:gd name="T0" fmla="*/ 0 w 30"/>
                <a:gd name="T1" fmla="*/ 141 h 29"/>
                <a:gd name="T2" fmla="*/ 70 w 30"/>
                <a:gd name="T3" fmla="*/ 175 h 29"/>
                <a:gd name="T4" fmla="*/ 175 w 30"/>
                <a:gd name="T5" fmla="*/ 56 h 29"/>
                <a:gd name="T6" fmla="*/ 158 w 30"/>
                <a:gd name="T7" fmla="*/ 0 h 29"/>
                <a:gd name="T8" fmla="*/ 188 w 30"/>
                <a:gd name="T9" fmla="*/ 93 h 29"/>
                <a:gd name="T10" fmla="*/ 88 w 30"/>
                <a:gd name="T11" fmla="*/ 204 h 29"/>
                <a:gd name="T12" fmla="*/ 0 w 30"/>
                <a:gd name="T13" fmla="*/ 141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" h="29">
                  <a:moveTo>
                    <a:pt x="0" y="20"/>
                  </a:moveTo>
                  <a:cubicBezTo>
                    <a:pt x="5" y="24"/>
                    <a:pt x="7" y="25"/>
                    <a:pt x="11" y="25"/>
                  </a:cubicBezTo>
                  <a:cubicBezTo>
                    <a:pt x="22" y="25"/>
                    <a:pt x="28" y="17"/>
                    <a:pt x="28" y="8"/>
                  </a:cubicBezTo>
                  <a:cubicBezTo>
                    <a:pt x="28" y="6"/>
                    <a:pt x="26" y="3"/>
                    <a:pt x="25" y="0"/>
                  </a:cubicBezTo>
                  <a:cubicBezTo>
                    <a:pt x="28" y="3"/>
                    <a:pt x="30" y="8"/>
                    <a:pt x="30" y="13"/>
                  </a:cubicBezTo>
                  <a:cubicBezTo>
                    <a:pt x="30" y="21"/>
                    <a:pt x="23" y="29"/>
                    <a:pt x="14" y="29"/>
                  </a:cubicBezTo>
                  <a:cubicBezTo>
                    <a:pt x="8" y="29"/>
                    <a:pt x="2" y="25"/>
                    <a:pt x="0" y="20"/>
                  </a:cubicBezTo>
                  <a:close/>
                </a:path>
              </a:pathLst>
            </a:custGeom>
            <a:solidFill>
              <a:srgbClr val="D2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Oval 1770"/>
            <p:cNvSpPr>
              <a:spLocks noChangeArrowheads="1"/>
            </p:cNvSpPr>
            <p:nvPr/>
          </p:nvSpPr>
          <p:spPr bwMode="auto">
            <a:xfrm>
              <a:off x="1182" y="1932"/>
              <a:ext cx="92" cy="99"/>
            </a:xfrm>
            <a:prstGeom prst="ellipse">
              <a:avLst/>
            </a:prstGeom>
            <a:solidFill>
              <a:srgbClr val="F5E5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Oval 1771"/>
            <p:cNvSpPr>
              <a:spLocks noChangeArrowheads="1"/>
            </p:cNvSpPr>
            <p:nvPr/>
          </p:nvSpPr>
          <p:spPr bwMode="auto">
            <a:xfrm>
              <a:off x="1194" y="1948"/>
              <a:ext cx="50" cy="53"/>
            </a:xfrm>
            <a:prstGeom prst="ellipse">
              <a:avLst/>
            </a:prstGeom>
            <a:solidFill>
              <a:srgbClr val="FEF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Oval 1772"/>
            <p:cNvSpPr>
              <a:spLocks noChangeArrowheads="1"/>
            </p:cNvSpPr>
            <p:nvPr/>
          </p:nvSpPr>
          <p:spPr bwMode="auto">
            <a:xfrm>
              <a:off x="1204" y="1959"/>
              <a:ext cx="18" cy="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1773"/>
            <p:cNvSpPr>
              <a:spLocks/>
            </p:cNvSpPr>
            <p:nvPr/>
          </p:nvSpPr>
          <p:spPr bwMode="auto">
            <a:xfrm>
              <a:off x="1192" y="1948"/>
              <a:ext cx="77" cy="77"/>
            </a:xfrm>
            <a:custGeom>
              <a:avLst/>
              <a:gdLst>
                <a:gd name="T0" fmla="*/ 0 w 31"/>
                <a:gd name="T1" fmla="*/ 141 h 29"/>
                <a:gd name="T2" fmla="*/ 75 w 31"/>
                <a:gd name="T3" fmla="*/ 175 h 29"/>
                <a:gd name="T4" fmla="*/ 174 w 31"/>
                <a:gd name="T5" fmla="*/ 56 h 29"/>
                <a:gd name="T6" fmla="*/ 154 w 31"/>
                <a:gd name="T7" fmla="*/ 0 h 29"/>
                <a:gd name="T8" fmla="*/ 191 w 31"/>
                <a:gd name="T9" fmla="*/ 93 h 29"/>
                <a:gd name="T10" fmla="*/ 87 w 31"/>
                <a:gd name="T11" fmla="*/ 204 h 29"/>
                <a:gd name="T12" fmla="*/ 0 w 31"/>
                <a:gd name="T13" fmla="*/ 141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" h="29">
                  <a:moveTo>
                    <a:pt x="0" y="20"/>
                  </a:moveTo>
                  <a:cubicBezTo>
                    <a:pt x="5" y="24"/>
                    <a:pt x="8" y="25"/>
                    <a:pt x="12" y="25"/>
                  </a:cubicBezTo>
                  <a:cubicBezTo>
                    <a:pt x="23" y="25"/>
                    <a:pt x="28" y="17"/>
                    <a:pt x="28" y="8"/>
                  </a:cubicBezTo>
                  <a:cubicBezTo>
                    <a:pt x="28" y="6"/>
                    <a:pt x="26" y="3"/>
                    <a:pt x="25" y="0"/>
                  </a:cubicBezTo>
                  <a:cubicBezTo>
                    <a:pt x="29" y="3"/>
                    <a:pt x="31" y="8"/>
                    <a:pt x="31" y="13"/>
                  </a:cubicBezTo>
                  <a:cubicBezTo>
                    <a:pt x="31" y="22"/>
                    <a:pt x="23" y="29"/>
                    <a:pt x="14" y="29"/>
                  </a:cubicBezTo>
                  <a:cubicBezTo>
                    <a:pt x="8" y="29"/>
                    <a:pt x="3" y="25"/>
                    <a:pt x="0" y="20"/>
                  </a:cubicBezTo>
                  <a:close/>
                </a:path>
              </a:pathLst>
            </a:custGeom>
            <a:solidFill>
              <a:srgbClr val="D2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Oval 1774"/>
            <p:cNvSpPr>
              <a:spLocks noChangeArrowheads="1"/>
            </p:cNvSpPr>
            <p:nvPr/>
          </p:nvSpPr>
          <p:spPr bwMode="auto">
            <a:xfrm>
              <a:off x="1469" y="2097"/>
              <a:ext cx="90" cy="96"/>
            </a:xfrm>
            <a:prstGeom prst="ellipse">
              <a:avLst/>
            </a:prstGeom>
            <a:solidFill>
              <a:srgbClr val="EDE100"/>
            </a:solidFill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Oval 1775"/>
            <p:cNvSpPr>
              <a:spLocks noChangeArrowheads="1"/>
            </p:cNvSpPr>
            <p:nvPr/>
          </p:nvSpPr>
          <p:spPr bwMode="auto">
            <a:xfrm>
              <a:off x="1484" y="2111"/>
              <a:ext cx="50" cy="50"/>
            </a:xfrm>
            <a:prstGeom prst="ellipse">
              <a:avLst/>
            </a:prstGeom>
            <a:solidFill>
              <a:srgbClr val="F3E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Oval 1776"/>
            <p:cNvSpPr>
              <a:spLocks noChangeArrowheads="1"/>
            </p:cNvSpPr>
            <p:nvPr/>
          </p:nvSpPr>
          <p:spPr bwMode="auto">
            <a:xfrm>
              <a:off x="1494" y="2121"/>
              <a:ext cx="15" cy="19"/>
            </a:xfrm>
            <a:prstGeom prst="ellipse">
              <a:avLst/>
            </a:prstGeom>
            <a:solidFill>
              <a:srgbClr val="FFF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Freeform 1777"/>
            <p:cNvSpPr>
              <a:spLocks/>
            </p:cNvSpPr>
            <p:nvPr/>
          </p:nvSpPr>
          <p:spPr bwMode="auto">
            <a:xfrm>
              <a:off x="1484" y="2108"/>
              <a:ext cx="70" cy="80"/>
            </a:xfrm>
            <a:custGeom>
              <a:avLst/>
              <a:gdLst>
                <a:gd name="T0" fmla="*/ 120 w 28"/>
                <a:gd name="T1" fmla="*/ 0 h 30"/>
                <a:gd name="T2" fmla="*/ 150 w 28"/>
                <a:gd name="T3" fmla="*/ 77 h 30"/>
                <a:gd name="T4" fmla="*/ 50 w 28"/>
                <a:gd name="T5" fmla="*/ 200 h 30"/>
                <a:gd name="T6" fmla="*/ 0 w 28"/>
                <a:gd name="T7" fmla="*/ 179 h 30"/>
                <a:gd name="T8" fmla="*/ 75 w 28"/>
                <a:gd name="T9" fmla="*/ 213 h 30"/>
                <a:gd name="T10" fmla="*/ 175 w 28"/>
                <a:gd name="T11" fmla="*/ 99 h 30"/>
                <a:gd name="T12" fmla="*/ 120 w 28"/>
                <a:gd name="T13" fmla="*/ 0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0">
                  <a:moveTo>
                    <a:pt x="19" y="0"/>
                  </a:moveTo>
                  <a:cubicBezTo>
                    <a:pt x="24" y="5"/>
                    <a:pt x="24" y="7"/>
                    <a:pt x="24" y="11"/>
                  </a:cubicBezTo>
                  <a:cubicBezTo>
                    <a:pt x="24" y="22"/>
                    <a:pt x="17" y="28"/>
                    <a:pt x="8" y="28"/>
                  </a:cubicBezTo>
                  <a:cubicBezTo>
                    <a:pt x="5" y="28"/>
                    <a:pt x="2" y="26"/>
                    <a:pt x="0" y="25"/>
                  </a:cubicBezTo>
                  <a:cubicBezTo>
                    <a:pt x="3" y="28"/>
                    <a:pt x="7" y="30"/>
                    <a:pt x="12" y="30"/>
                  </a:cubicBezTo>
                  <a:cubicBezTo>
                    <a:pt x="21" y="30"/>
                    <a:pt x="28" y="23"/>
                    <a:pt x="28" y="14"/>
                  </a:cubicBezTo>
                  <a:cubicBezTo>
                    <a:pt x="28" y="8"/>
                    <a:pt x="25" y="2"/>
                    <a:pt x="19" y="0"/>
                  </a:cubicBezTo>
                  <a:close/>
                </a:path>
              </a:pathLst>
            </a:custGeom>
            <a:solidFill>
              <a:srgbClr val="BDC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Freeform 1778"/>
            <p:cNvSpPr>
              <a:spLocks/>
            </p:cNvSpPr>
            <p:nvPr/>
          </p:nvSpPr>
          <p:spPr bwMode="auto">
            <a:xfrm>
              <a:off x="982" y="1948"/>
              <a:ext cx="37" cy="59"/>
            </a:xfrm>
            <a:custGeom>
              <a:avLst/>
              <a:gdLst>
                <a:gd name="T0" fmla="*/ 0 w 15"/>
                <a:gd name="T1" fmla="*/ 145 h 22"/>
                <a:gd name="T2" fmla="*/ 25 w 15"/>
                <a:gd name="T3" fmla="*/ 80 h 22"/>
                <a:gd name="T4" fmla="*/ 0 w 15"/>
                <a:gd name="T5" fmla="*/ 21 h 22"/>
                <a:gd name="T6" fmla="*/ 37 w 15"/>
                <a:gd name="T7" fmla="*/ 0 h 22"/>
                <a:gd name="T8" fmla="*/ 91 w 15"/>
                <a:gd name="T9" fmla="*/ 80 h 22"/>
                <a:gd name="T10" fmla="*/ 37 w 15"/>
                <a:gd name="T11" fmla="*/ 158 h 22"/>
                <a:gd name="T12" fmla="*/ 0 w 15"/>
                <a:gd name="T13" fmla="*/ 145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22">
                  <a:moveTo>
                    <a:pt x="0" y="20"/>
                  </a:moveTo>
                  <a:cubicBezTo>
                    <a:pt x="2" y="18"/>
                    <a:pt x="4" y="15"/>
                    <a:pt x="4" y="11"/>
                  </a:cubicBezTo>
                  <a:cubicBezTo>
                    <a:pt x="4" y="8"/>
                    <a:pt x="2" y="5"/>
                    <a:pt x="0" y="3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11" y="0"/>
                    <a:pt x="15" y="5"/>
                    <a:pt x="15" y="11"/>
                  </a:cubicBezTo>
                  <a:cubicBezTo>
                    <a:pt x="15" y="17"/>
                    <a:pt x="11" y="22"/>
                    <a:pt x="6" y="22"/>
                  </a:cubicBezTo>
                  <a:cubicBezTo>
                    <a:pt x="4" y="22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E89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Freeform 1779"/>
            <p:cNvSpPr>
              <a:spLocks/>
            </p:cNvSpPr>
            <p:nvPr/>
          </p:nvSpPr>
          <p:spPr bwMode="auto">
            <a:xfrm>
              <a:off x="989" y="1953"/>
              <a:ext cx="25" cy="27"/>
            </a:xfrm>
            <a:custGeom>
              <a:avLst/>
              <a:gdLst>
                <a:gd name="T0" fmla="*/ 20 w 10"/>
                <a:gd name="T1" fmla="*/ 73 h 10"/>
                <a:gd name="T2" fmla="*/ 0 w 10"/>
                <a:gd name="T3" fmla="*/ 8 h 10"/>
                <a:gd name="T4" fmla="*/ 63 w 10"/>
                <a:gd name="T5" fmla="*/ 65 h 10"/>
                <a:gd name="T6" fmla="*/ 33 w 10"/>
                <a:gd name="T7" fmla="*/ 43 h 10"/>
                <a:gd name="T8" fmla="*/ 20 w 10"/>
                <a:gd name="T9" fmla="*/ 73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4" y="7"/>
                    <a:pt x="2" y="2"/>
                    <a:pt x="0" y="1"/>
                  </a:cubicBezTo>
                  <a:cubicBezTo>
                    <a:pt x="3" y="0"/>
                    <a:pt x="9" y="1"/>
                    <a:pt x="10" y="9"/>
                  </a:cubicBezTo>
                  <a:cubicBezTo>
                    <a:pt x="8" y="5"/>
                    <a:pt x="6" y="5"/>
                    <a:pt x="5" y="6"/>
                  </a:cubicBezTo>
                  <a:cubicBezTo>
                    <a:pt x="4" y="6"/>
                    <a:pt x="3" y="8"/>
                    <a:pt x="3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Oval 1780"/>
            <p:cNvSpPr>
              <a:spLocks noChangeArrowheads="1"/>
            </p:cNvSpPr>
            <p:nvPr/>
          </p:nvSpPr>
          <p:spPr bwMode="auto">
            <a:xfrm>
              <a:off x="1294" y="2495"/>
              <a:ext cx="55" cy="58"/>
            </a:xfrm>
            <a:prstGeom prst="ellipse">
              <a:avLst/>
            </a:prstGeom>
            <a:solidFill>
              <a:srgbClr val="E89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Oval 1781"/>
            <p:cNvSpPr>
              <a:spLocks noChangeArrowheads="1"/>
            </p:cNvSpPr>
            <p:nvPr/>
          </p:nvSpPr>
          <p:spPr bwMode="auto">
            <a:xfrm>
              <a:off x="1302" y="2505"/>
              <a:ext cx="27" cy="32"/>
            </a:xfrm>
            <a:prstGeom prst="ellipse">
              <a:avLst/>
            </a:prstGeom>
            <a:solidFill>
              <a:srgbClr val="FA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Oval 1782"/>
            <p:cNvSpPr>
              <a:spLocks noChangeArrowheads="1"/>
            </p:cNvSpPr>
            <p:nvPr/>
          </p:nvSpPr>
          <p:spPr bwMode="auto">
            <a:xfrm>
              <a:off x="1307" y="2511"/>
              <a:ext cx="10" cy="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Oval 1783"/>
            <p:cNvSpPr>
              <a:spLocks noChangeArrowheads="1"/>
            </p:cNvSpPr>
            <p:nvPr/>
          </p:nvSpPr>
          <p:spPr bwMode="auto">
            <a:xfrm>
              <a:off x="1294" y="2495"/>
              <a:ext cx="55" cy="58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Freeform 1784"/>
            <p:cNvSpPr>
              <a:spLocks/>
            </p:cNvSpPr>
            <p:nvPr/>
          </p:nvSpPr>
          <p:spPr bwMode="auto">
            <a:xfrm>
              <a:off x="1627" y="1948"/>
              <a:ext cx="37" cy="59"/>
            </a:xfrm>
            <a:custGeom>
              <a:avLst/>
              <a:gdLst>
                <a:gd name="T0" fmla="*/ 91 w 15"/>
                <a:gd name="T1" fmla="*/ 145 h 22"/>
                <a:gd name="T2" fmla="*/ 67 w 15"/>
                <a:gd name="T3" fmla="*/ 80 h 22"/>
                <a:gd name="T4" fmla="*/ 91 w 15"/>
                <a:gd name="T5" fmla="*/ 21 h 22"/>
                <a:gd name="T6" fmla="*/ 54 w 15"/>
                <a:gd name="T7" fmla="*/ 0 h 22"/>
                <a:gd name="T8" fmla="*/ 0 w 15"/>
                <a:gd name="T9" fmla="*/ 80 h 22"/>
                <a:gd name="T10" fmla="*/ 54 w 15"/>
                <a:gd name="T11" fmla="*/ 158 h 22"/>
                <a:gd name="T12" fmla="*/ 91 w 15"/>
                <a:gd name="T13" fmla="*/ 145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22">
                  <a:moveTo>
                    <a:pt x="15" y="20"/>
                  </a:moveTo>
                  <a:cubicBezTo>
                    <a:pt x="13" y="18"/>
                    <a:pt x="11" y="15"/>
                    <a:pt x="11" y="11"/>
                  </a:cubicBezTo>
                  <a:cubicBezTo>
                    <a:pt x="11" y="8"/>
                    <a:pt x="13" y="5"/>
                    <a:pt x="15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1" y="22"/>
                    <a:pt x="13" y="22"/>
                    <a:pt x="15" y="20"/>
                  </a:cubicBezTo>
                  <a:close/>
                </a:path>
              </a:pathLst>
            </a:custGeom>
            <a:solidFill>
              <a:srgbClr val="E89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Freeform 1785"/>
            <p:cNvSpPr>
              <a:spLocks/>
            </p:cNvSpPr>
            <p:nvPr/>
          </p:nvSpPr>
          <p:spPr bwMode="auto">
            <a:xfrm>
              <a:off x="982" y="1948"/>
              <a:ext cx="37" cy="59"/>
            </a:xfrm>
            <a:custGeom>
              <a:avLst/>
              <a:gdLst>
                <a:gd name="T0" fmla="*/ 0 w 15"/>
                <a:gd name="T1" fmla="*/ 145 h 22"/>
                <a:gd name="T2" fmla="*/ 25 w 15"/>
                <a:gd name="T3" fmla="*/ 80 h 22"/>
                <a:gd name="T4" fmla="*/ 0 w 15"/>
                <a:gd name="T5" fmla="*/ 21 h 22"/>
                <a:gd name="T6" fmla="*/ 37 w 15"/>
                <a:gd name="T7" fmla="*/ 0 h 22"/>
                <a:gd name="T8" fmla="*/ 91 w 15"/>
                <a:gd name="T9" fmla="*/ 80 h 22"/>
                <a:gd name="T10" fmla="*/ 37 w 15"/>
                <a:gd name="T11" fmla="*/ 158 h 22"/>
                <a:gd name="T12" fmla="*/ 0 w 15"/>
                <a:gd name="T13" fmla="*/ 145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22">
                  <a:moveTo>
                    <a:pt x="0" y="20"/>
                  </a:moveTo>
                  <a:cubicBezTo>
                    <a:pt x="2" y="18"/>
                    <a:pt x="4" y="15"/>
                    <a:pt x="4" y="11"/>
                  </a:cubicBezTo>
                  <a:cubicBezTo>
                    <a:pt x="4" y="8"/>
                    <a:pt x="2" y="5"/>
                    <a:pt x="0" y="3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11" y="0"/>
                    <a:pt x="15" y="5"/>
                    <a:pt x="15" y="11"/>
                  </a:cubicBezTo>
                  <a:cubicBezTo>
                    <a:pt x="15" y="17"/>
                    <a:pt x="11" y="22"/>
                    <a:pt x="6" y="22"/>
                  </a:cubicBezTo>
                  <a:cubicBezTo>
                    <a:pt x="4" y="22"/>
                    <a:pt x="2" y="22"/>
                    <a:pt x="0" y="20"/>
                  </a:cubicBezTo>
                  <a:close/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Freeform 1786"/>
            <p:cNvSpPr>
              <a:spLocks/>
            </p:cNvSpPr>
            <p:nvPr/>
          </p:nvSpPr>
          <p:spPr bwMode="auto">
            <a:xfrm>
              <a:off x="1627" y="1948"/>
              <a:ext cx="37" cy="59"/>
            </a:xfrm>
            <a:custGeom>
              <a:avLst/>
              <a:gdLst>
                <a:gd name="T0" fmla="*/ 91 w 15"/>
                <a:gd name="T1" fmla="*/ 145 h 22"/>
                <a:gd name="T2" fmla="*/ 67 w 15"/>
                <a:gd name="T3" fmla="*/ 80 h 22"/>
                <a:gd name="T4" fmla="*/ 91 w 15"/>
                <a:gd name="T5" fmla="*/ 21 h 22"/>
                <a:gd name="T6" fmla="*/ 54 w 15"/>
                <a:gd name="T7" fmla="*/ 0 h 22"/>
                <a:gd name="T8" fmla="*/ 0 w 15"/>
                <a:gd name="T9" fmla="*/ 80 h 22"/>
                <a:gd name="T10" fmla="*/ 54 w 15"/>
                <a:gd name="T11" fmla="*/ 158 h 22"/>
                <a:gd name="T12" fmla="*/ 91 w 15"/>
                <a:gd name="T13" fmla="*/ 145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22">
                  <a:moveTo>
                    <a:pt x="15" y="20"/>
                  </a:moveTo>
                  <a:cubicBezTo>
                    <a:pt x="13" y="18"/>
                    <a:pt x="11" y="15"/>
                    <a:pt x="11" y="11"/>
                  </a:cubicBezTo>
                  <a:cubicBezTo>
                    <a:pt x="11" y="8"/>
                    <a:pt x="13" y="5"/>
                    <a:pt x="15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11" y="22"/>
                    <a:pt x="13" y="22"/>
                    <a:pt x="15" y="20"/>
                  </a:cubicBezTo>
                  <a:close/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Freeform 1787"/>
            <p:cNvSpPr>
              <a:spLocks/>
            </p:cNvSpPr>
            <p:nvPr/>
          </p:nvSpPr>
          <p:spPr bwMode="auto">
            <a:xfrm>
              <a:off x="1634" y="1953"/>
              <a:ext cx="23" cy="27"/>
            </a:xfrm>
            <a:custGeom>
              <a:avLst/>
              <a:gdLst>
                <a:gd name="T0" fmla="*/ 38 w 9"/>
                <a:gd name="T1" fmla="*/ 73 h 10"/>
                <a:gd name="T2" fmla="*/ 59 w 9"/>
                <a:gd name="T3" fmla="*/ 8 h 10"/>
                <a:gd name="T4" fmla="*/ 0 w 9"/>
                <a:gd name="T5" fmla="*/ 65 h 10"/>
                <a:gd name="T6" fmla="*/ 26 w 9"/>
                <a:gd name="T7" fmla="*/ 43 h 10"/>
                <a:gd name="T8" fmla="*/ 38 w 9"/>
                <a:gd name="T9" fmla="*/ 73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0">
                  <a:moveTo>
                    <a:pt x="6" y="10"/>
                  </a:moveTo>
                  <a:cubicBezTo>
                    <a:pt x="6" y="7"/>
                    <a:pt x="7" y="2"/>
                    <a:pt x="9" y="1"/>
                  </a:cubicBezTo>
                  <a:cubicBezTo>
                    <a:pt x="6" y="0"/>
                    <a:pt x="0" y="1"/>
                    <a:pt x="0" y="9"/>
                  </a:cubicBezTo>
                  <a:cubicBezTo>
                    <a:pt x="1" y="5"/>
                    <a:pt x="3" y="5"/>
                    <a:pt x="4" y="6"/>
                  </a:cubicBezTo>
                  <a:cubicBezTo>
                    <a:pt x="5" y="6"/>
                    <a:pt x="6" y="8"/>
                    <a:pt x="6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72551" y="3170301"/>
            <a:ext cx="13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 err="1"/>
              <a:t>Microbiome</a:t>
            </a:r>
            <a:endParaRPr lang="en-US" dirty="0"/>
          </a:p>
          <a:p>
            <a:r>
              <a:rPr lang="en-US" dirty="0"/>
              <a:t>bacterium</a:t>
            </a:r>
            <a:endParaRPr lang="en-US" dirty="0"/>
          </a:p>
        </p:txBody>
      </p:sp>
      <p:grpSp>
        <p:nvGrpSpPr>
          <p:cNvPr id="1848" name="Group 3"/>
          <p:cNvGrpSpPr>
            <a:grpSpLocks/>
          </p:cNvGrpSpPr>
          <p:nvPr/>
        </p:nvGrpSpPr>
        <p:grpSpPr bwMode="auto">
          <a:xfrm>
            <a:off x="16632" y="3427506"/>
            <a:ext cx="4116665" cy="3148388"/>
            <a:chOff x="2519" y="1135"/>
            <a:chExt cx="2419" cy="2370"/>
          </a:xfrm>
        </p:grpSpPr>
        <p:sp>
          <p:nvSpPr>
            <p:cNvPr id="1849" name="Freeform 4"/>
            <p:cNvSpPr>
              <a:spLocks/>
            </p:cNvSpPr>
            <p:nvPr/>
          </p:nvSpPr>
          <p:spPr bwMode="auto">
            <a:xfrm>
              <a:off x="2519" y="1135"/>
              <a:ext cx="2419" cy="2370"/>
            </a:xfrm>
            <a:custGeom>
              <a:avLst/>
              <a:gdLst>
                <a:gd name="T0" fmla="*/ 1389 w 1696"/>
                <a:gd name="T1" fmla="*/ 358 h 1662"/>
                <a:gd name="T2" fmla="*/ 1436 w 1696"/>
                <a:gd name="T3" fmla="*/ 955 h 1662"/>
                <a:gd name="T4" fmla="*/ 1335 w 1696"/>
                <a:gd name="T5" fmla="*/ 639 h 1662"/>
                <a:gd name="T6" fmla="*/ 1257 w 1696"/>
                <a:gd name="T7" fmla="*/ 483 h 1662"/>
                <a:gd name="T8" fmla="*/ 1257 w 1696"/>
                <a:gd name="T9" fmla="*/ 1050 h 1662"/>
                <a:gd name="T10" fmla="*/ 1087 w 1696"/>
                <a:gd name="T11" fmla="*/ 874 h 1662"/>
                <a:gd name="T12" fmla="*/ 973 w 1696"/>
                <a:gd name="T13" fmla="*/ 1278 h 1662"/>
                <a:gd name="T14" fmla="*/ 452 w 1696"/>
                <a:gd name="T15" fmla="*/ 1232 h 1662"/>
                <a:gd name="T16" fmla="*/ 310 w 1696"/>
                <a:gd name="T17" fmla="*/ 1185 h 1662"/>
                <a:gd name="T18" fmla="*/ 692 w 1696"/>
                <a:gd name="T19" fmla="*/ 1543 h 1662"/>
                <a:gd name="T20" fmla="*/ 745 w 1696"/>
                <a:gd name="T21" fmla="*/ 1724 h 1662"/>
                <a:gd name="T22" fmla="*/ 496 w 1696"/>
                <a:gd name="T23" fmla="*/ 1734 h 1662"/>
                <a:gd name="T24" fmla="*/ 720 w 1696"/>
                <a:gd name="T25" fmla="*/ 1801 h 1662"/>
                <a:gd name="T26" fmla="*/ 911 w 1696"/>
                <a:gd name="T27" fmla="*/ 1904 h 1662"/>
                <a:gd name="T28" fmla="*/ 944 w 1696"/>
                <a:gd name="T29" fmla="*/ 2145 h 1662"/>
                <a:gd name="T30" fmla="*/ 1007 w 1696"/>
                <a:gd name="T31" fmla="*/ 2239 h 1662"/>
                <a:gd name="T32" fmla="*/ 1016 w 1696"/>
                <a:gd name="T33" fmla="*/ 2343 h 1662"/>
                <a:gd name="T34" fmla="*/ 700 w 1696"/>
                <a:gd name="T35" fmla="*/ 2761 h 1662"/>
                <a:gd name="T36" fmla="*/ 1054 w 1696"/>
                <a:gd name="T37" fmla="*/ 2493 h 1662"/>
                <a:gd name="T38" fmla="*/ 1381 w 1696"/>
                <a:gd name="T39" fmla="*/ 2300 h 1662"/>
                <a:gd name="T40" fmla="*/ 1526 w 1696"/>
                <a:gd name="T41" fmla="*/ 2300 h 1662"/>
                <a:gd name="T42" fmla="*/ 1633 w 1696"/>
                <a:gd name="T43" fmla="*/ 2292 h 1662"/>
                <a:gd name="T44" fmla="*/ 1767 w 1696"/>
                <a:gd name="T45" fmla="*/ 2247 h 1662"/>
                <a:gd name="T46" fmla="*/ 2132 w 1696"/>
                <a:gd name="T47" fmla="*/ 3254 h 1662"/>
                <a:gd name="T48" fmla="*/ 2125 w 1696"/>
                <a:gd name="T49" fmla="*/ 2497 h 1662"/>
                <a:gd name="T50" fmla="*/ 2158 w 1696"/>
                <a:gd name="T51" fmla="*/ 2109 h 1662"/>
                <a:gd name="T52" fmla="*/ 2342 w 1696"/>
                <a:gd name="T53" fmla="*/ 2226 h 1662"/>
                <a:gd name="T54" fmla="*/ 2211 w 1696"/>
                <a:gd name="T55" fmla="*/ 1956 h 1662"/>
                <a:gd name="T56" fmla="*/ 2824 w 1696"/>
                <a:gd name="T57" fmla="*/ 1794 h 1662"/>
                <a:gd name="T58" fmla="*/ 3426 w 1696"/>
                <a:gd name="T59" fmla="*/ 1956 h 1662"/>
                <a:gd name="T60" fmla="*/ 2955 w 1696"/>
                <a:gd name="T61" fmla="*/ 1656 h 1662"/>
                <a:gd name="T62" fmla="*/ 2700 w 1696"/>
                <a:gd name="T63" fmla="*/ 1617 h 1662"/>
                <a:gd name="T64" fmla="*/ 2650 w 1696"/>
                <a:gd name="T65" fmla="*/ 1403 h 1662"/>
                <a:gd name="T66" fmla="*/ 2305 w 1696"/>
                <a:gd name="T67" fmla="*/ 1383 h 1662"/>
                <a:gd name="T68" fmla="*/ 2758 w 1696"/>
                <a:gd name="T69" fmla="*/ 970 h 1662"/>
                <a:gd name="T70" fmla="*/ 2476 w 1696"/>
                <a:gd name="T71" fmla="*/ 1156 h 1662"/>
                <a:gd name="T72" fmla="*/ 2185 w 1696"/>
                <a:gd name="T73" fmla="*/ 1228 h 1662"/>
                <a:gd name="T74" fmla="*/ 2679 w 1696"/>
                <a:gd name="T75" fmla="*/ 619 h 1662"/>
                <a:gd name="T76" fmla="*/ 2535 w 1696"/>
                <a:gd name="T77" fmla="*/ 548 h 1662"/>
                <a:gd name="T78" fmla="*/ 2024 w 1696"/>
                <a:gd name="T79" fmla="*/ 1045 h 1662"/>
                <a:gd name="T80" fmla="*/ 2001 w 1696"/>
                <a:gd name="T81" fmla="*/ 864 h 1662"/>
                <a:gd name="T82" fmla="*/ 1615 w 1696"/>
                <a:gd name="T83" fmla="*/ 756 h 1662"/>
                <a:gd name="T84" fmla="*/ 1627 w 1696"/>
                <a:gd name="T85" fmla="*/ 34 h 166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696" h="1662">
                  <a:moveTo>
                    <a:pt x="800" y="17"/>
                  </a:moveTo>
                  <a:cubicBezTo>
                    <a:pt x="784" y="0"/>
                    <a:pt x="667" y="38"/>
                    <a:pt x="683" y="176"/>
                  </a:cubicBezTo>
                  <a:cubicBezTo>
                    <a:pt x="699" y="313"/>
                    <a:pt x="731" y="285"/>
                    <a:pt x="732" y="371"/>
                  </a:cubicBezTo>
                  <a:cubicBezTo>
                    <a:pt x="732" y="458"/>
                    <a:pt x="733" y="468"/>
                    <a:pt x="706" y="470"/>
                  </a:cubicBezTo>
                  <a:cubicBezTo>
                    <a:pt x="679" y="471"/>
                    <a:pt x="669" y="414"/>
                    <a:pt x="672" y="383"/>
                  </a:cubicBezTo>
                  <a:cubicBezTo>
                    <a:pt x="675" y="352"/>
                    <a:pt x="666" y="328"/>
                    <a:pt x="656" y="314"/>
                  </a:cubicBezTo>
                  <a:cubicBezTo>
                    <a:pt x="646" y="301"/>
                    <a:pt x="644" y="281"/>
                    <a:pt x="649" y="264"/>
                  </a:cubicBezTo>
                  <a:cubicBezTo>
                    <a:pt x="655" y="247"/>
                    <a:pt x="646" y="213"/>
                    <a:pt x="618" y="238"/>
                  </a:cubicBezTo>
                  <a:cubicBezTo>
                    <a:pt x="590" y="263"/>
                    <a:pt x="592" y="323"/>
                    <a:pt x="614" y="360"/>
                  </a:cubicBezTo>
                  <a:cubicBezTo>
                    <a:pt x="637" y="397"/>
                    <a:pt x="679" y="476"/>
                    <a:pt x="618" y="516"/>
                  </a:cubicBezTo>
                  <a:cubicBezTo>
                    <a:pt x="593" y="531"/>
                    <a:pt x="581" y="503"/>
                    <a:pt x="570" y="474"/>
                  </a:cubicBezTo>
                  <a:cubicBezTo>
                    <a:pt x="560" y="449"/>
                    <a:pt x="551" y="424"/>
                    <a:pt x="534" y="430"/>
                  </a:cubicBezTo>
                  <a:cubicBezTo>
                    <a:pt x="498" y="441"/>
                    <a:pt x="553" y="555"/>
                    <a:pt x="522" y="578"/>
                  </a:cubicBezTo>
                  <a:cubicBezTo>
                    <a:pt x="492" y="601"/>
                    <a:pt x="493" y="607"/>
                    <a:pt x="478" y="628"/>
                  </a:cubicBezTo>
                  <a:cubicBezTo>
                    <a:pt x="463" y="650"/>
                    <a:pt x="447" y="653"/>
                    <a:pt x="429" y="674"/>
                  </a:cubicBezTo>
                  <a:cubicBezTo>
                    <a:pt x="411" y="694"/>
                    <a:pt x="279" y="728"/>
                    <a:pt x="222" y="606"/>
                  </a:cubicBezTo>
                  <a:cubicBezTo>
                    <a:pt x="165" y="484"/>
                    <a:pt x="158" y="321"/>
                    <a:pt x="79" y="341"/>
                  </a:cubicBezTo>
                  <a:cubicBezTo>
                    <a:pt x="0" y="361"/>
                    <a:pt x="115" y="557"/>
                    <a:pt x="152" y="583"/>
                  </a:cubicBezTo>
                  <a:cubicBezTo>
                    <a:pt x="189" y="609"/>
                    <a:pt x="191" y="614"/>
                    <a:pt x="203" y="651"/>
                  </a:cubicBezTo>
                  <a:cubicBezTo>
                    <a:pt x="215" y="688"/>
                    <a:pt x="278" y="745"/>
                    <a:pt x="340" y="759"/>
                  </a:cubicBezTo>
                  <a:cubicBezTo>
                    <a:pt x="402" y="773"/>
                    <a:pt x="424" y="788"/>
                    <a:pt x="419" y="823"/>
                  </a:cubicBezTo>
                  <a:cubicBezTo>
                    <a:pt x="414" y="858"/>
                    <a:pt x="386" y="860"/>
                    <a:pt x="366" y="848"/>
                  </a:cubicBezTo>
                  <a:cubicBezTo>
                    <a:pt x="346" y="836"/>
                    <a:pt x="302" y="846"/>
                    <a:pt x="282" y="837"/>
                  </a:cubicBezTo>
                  <a:cubicBezTo>
                    <a:pt x="262" y="828"/>
                    <a:pt x="244" y="835"/>
                    <a:pt x="244" y="853"/>
                  </a:cubicBezTo>
                  <a:cubicBezTo>
                    <a:pt x="244" y="871"/>
                    <a:pt x="270" y="875"/>
                    <a:pt x="292" y="877"/>
                  </a:cubicBezTo>
                  <a:cubicBezTo>
                    <a:pt x="314" y="879"/>
                    <a:pt x="340" y="878"/>
                    <a:pt x="354" y="886"/>
                  </a:cubicBezTo>
                  <a:cubicBezTo>
                    <a:pt x="368" y="894"/>
                    <a:pt x="389" y="899"/>
                    <a:pt x="405" y="895"/>
                  </a:cubicBezTo>
                  <a:cubicBezTo>
                    <a:pt x="421" y="891"/>
                    <a:pt x="431" y="880"/>
                    <a:pt x="448" y="936"/>
                  </a:cubicBezTo>
                  <a:cubicBezTo>
                    <a:pt x="465" y="992"/>
                    <a:pt x="467" y="997"/>
                    <a:pt x="476" y="1013"/>
                  </a:cubicBezTo>
                  <a:cubicBezTo>
                    <a:pt x="485" y="1029"/>
                    <a:pt x="486" y="1051"/>
                    <a:pt x="464" y="1055"/>
                  </a:cubicBezTo>
                  <a:cubicBezTo>
                    <a:pt x="442" y="1059"/>
                    <a:pt x="393" y="1087"/>
                    <a:pt x="405" y="1117"/>
                  </a:cubicBezTo>
                  <a:cubicBezTo>
                    <a:pt x="417" y="1147"/>
                    <a:pt x="474" y="1133"/>
                    <a:pt x="495" y="1101"/>
                  </a:cubicBezTo>
                  <a:cubicBezTo>
                    <a:pt x="516" y="1069"/>
                    <a:pt x="540" y="1057"/>
                    <a:pt x="554" y="1076"/>
                  </a:cubicBezTo>
                  <a:cubicBezTo>
                    <a:pt x="568" y="1095"/>
                    <a:pt x="534" y="1125"/>
                    <a:pt x="499" y="1152"/>
                  </a:cubicBezTo>
                  <a:cubicBezTo>
                    <a:pt x="464" y="1179"/>
                    <a:pt x="444" y="1202"/>
                    <a:pt x="416" y="1257"/>
                  </a:cubicBezTo>
                  <a:cubicBezTo>
                    <a:pt x="388" y="1312"/>
                    <a:pt x="373" y="1336"/>
                    <a:pt x="344" y="1358"/>
                  </a:cubicBezTo>
                  <a:cubicBezTo>
                    <a:pt x="315" y="1380"/>
                    <a:pt x="287" y="1450"/>
                    <a:pt x="344" y="1487"/>
                  </a:cubicBezTo>
                  <a:cubicBezTo>
                    <a:pt x="401" y="1524"/>
                    <a:pt x="463" y="1276"/>
                    <a:pt x="518" y="1226"/>
                  </a:cubicBezTo>
                  <a:cubicBezTo>
                    <a:pt x="573" y="1176"/>
                    <a:pt x="577" y="1179"/>
                    <a:pt x="602" y="1134"/>
                  </a:cubicBezTo>
                  <a:cubicBezTo>
                    <a:pt x="627" y="1089"/>
                    <a:pt x="662" y="1110"/>
                    <a:pt x="679" y="1131"/>
                  </a:cubicBezTo>
                  <a:cubicBezTo>
                    <a:pt x="696" y="1152"/>
                    <a:pt x="704" y="1167"/>
                    <a:pt x="722" y="1145"/>
                  </a:cubicBezTo>
                  <a:cubicBezTo>
                    <a:pt x="740" y="1123"/>
                    <a:pt x="741" y="1122"/>
                    <a:pt x="750" y="1131"/>
                  </a:cubicBezTo>
                  <a:cubicBezTo>
                    <a:pt x="759" y="1140"/>
                    <a:pt x="768" y="1144"/>
                    <a:pt x="780" y="1129"/>
                  </a:cubicBezTo>
                  <a:cubicBezTo>
                    <a:pt x="792" y="1114"/>
                    <a:pt x="800" y="1110"/>
                    <a:pt x="803" y="1127"/>
                  </a:cubicBezTo>
                  <a:cubicBezTo>
                    <a:pt x="806" y="1144"/>
                    <a:pt x="803" y="1212"/>
                    <a:pt x="822" y="1211"/>
                  </a:cubicBezTo>
                  <a:cubicBezTo>
                    <a:pt x="841" y="1210"/>
                    <a:pt x="829" y="1111"/>
                    <a:pt x="869" y="1105"/>
                  </a:cubicBezTo>
                  <a:cubicBezTo>
                    <a:pt x="909" y="1099"/>
                    <a:pt x="941" y="1113"/>
                    <a:pt x="966" y="1201"/>
                  </a:cubicBezTo>
                  <a:cubicBezTo>
                    <a:pt x="991" y="1289"/>
                    <a:pt x="990" y="1538"/>
                    <a:pt x="1048" y="1600"/>
                  </a:cubicBezTo>
                  <a:cubicBezTo>
                    <a:pt x="1106" y="1662"/>
                    <a:pt x="1207" y="1657"/>
                    <a:pt x="1136" y="1562"/>
                  </a:cubicBezTo>
                  <a:cubicBezTo>
                    <a:pt x="1065" y="1467"/>
                    <a:pt x="1072" y="1323"/>
                    <a:pt x="1045" y="1228"/>
                  </a:cubicBezTo>
                  <a:cubicBezTo>
                    <a:pt x="1018" y="1133"/>
                    <a:pt x="982" y="1096"/>
                    <a:pt x="1007" y="1072"/>
                  </a:cubicBezTo>
                  <a:cubicBezTo>
                    <a:pt x="1032" y="1048"/>
                    <a:pt x="1028" y="1024"/>
                    <a:pt x="1061" y="1037"/>
                  </a:cubicBezTo>
                  <a:cubicBezTo>
                    <a:pt x="1094" y="1050"/>
                    <a:pt x="1099" y="1051"/>
                    <a:pt x="1115" y="1075"/>
                  </a:cubicBezTo>
                  <a:cubicBezTo>
                    <a:pt x="1131" y="1099"/>
                    <a:pt x="1140" y="1106"/>
                    <a:pt x="1151" y="1095"/>
                  </a:cubicBezTo>
                  <a:cubicBezTo>
                    <a:pt x="1162" y="1084"/>
                    <a:pt x="1144" y="1060"/>
                    <a:pt x="1121" y="1035"/>
                  </a:cubicBezTo>
                  <a:cubicBezTo>
                    <a:pt x="1098" y="1010"/>
                    <a:pt x="1073" y="993"/>
                    <a:pt x="1087" y="962"/>
                  </a:cubicBezTo>
                  <a:cubicBezTo>
                    <a:pt x="1101" y="931"/>
                    <a:pt x="1105" y="890"/>
                    <a:pt x="1136" y="875"/>
                  </a:cubicBezTo>
                  <a:cubicBezTo>
                    <a:pt x="1167" y="860"/>
                    <a:pt x="1285" y="851"/>
                    <a:pt x="1388" y="882"/>
                  </a:cubicBezTo>
                  <a:cubicBezTo>
                    <a:pt x="1491" y="913"/>
                    <a:pt x="1537" y="922"/>
                    <a:pt x="1560" y="949"/>
                  </a:cubicBezTo>
                  <a:cubicBezTo>
                    <a:pt x="1583" y="976"/>
                    <a:pt x="1672" y="1007"/>
                    <a:pt x="1684" y="962"/>
                  </a:cubicBezTo>
                  <a:cubicBezTo>
                    <a:pt x="1696" y="917"/>
                    <a:pt x="1640" y="862"/>
                    <a:pt x="1588" y="856"/>
                  </a:cubicBezTo>
                  <a:cubicBezTo>
                    <a:pt x="1536" y="850"/>
                    <a:pt x="1497" y="811"/>
                    <a:pt x="1453" y="814"/>
                  </a:cubicBezTo>
                  <a:cubicBezTo>
                    <a:pt x="1430" y="816"/>
                    <a:pt x="1409" y="810"/>
                    <a:pt x="1388" y="805"/>
                  </a:cubicBezTo>
                  <a:cubicBezTo>
                    <a:pt x="1369" y="800"/>
                    <a:pt x="1349" y="795"/>
                    <a:pt x="1327" y="795"/>
                  </a:cubicBezTo>
                  <a:cubicBezTo>
                    <a:pt x="1281" y="796"/>
                    <a:pt x="1132" y="788"/>
                    <a:pt x="1132" y="760"/>
                  </a:cubicBezTo>
                  <a:cubicBezTo>
                    <a:pt x="1132" y="732"/>
                    <a:pt x="1310" y="730"/>
                    <a:pt x="1303" y="690"/>
                  </a:cubicBezTo>
                  <a:cubicBezTo>
                    <a:pt x="1299" y="671"/>
                    <a:pt x="1258" y="678"/>
                    <a:pt x="1217" y="686"/>
                  </a:cubicBezTo>
                  <a:cubicBezTo>
                    <a:pt x="1176" y="694"/>
                    <a:pt x="1134" y="702"/>
                    <a:pt x="1133" y="680"/>
                  </a:cubicBezTo>
                  <a:cubicBezTo>
                    <a:pt x="1130" y="638"/>
                    <a:pt x="1290" y="614"/>
                    <a:pt x="1328" y="554"/>
                  </a:cubicBezTo>
                  <a:cubicBezTo>
                    <a:pt x="1366" y="494"/>
                    <a:pt x="1372" y="489"/>
                    <a:pt x="1356" y="477"/>
                  </a:cubicBezTo>
                  <a:cubicBezTo>
                    <a:pt x="1340" y="465"/>
                    <a:pt x="1309" y="489"/>
                    <a:pt x="1292" y="515"/>
                  </a:cubicBezTo>
                  <a:cubicBezTo>
                    <a:pt x="1275" y="541"/>
                    <a:pt x="1242" y="561"/>
                    <a:pt x="1217" y="569"/>
                  </a:cubicBezTo>
                  <a:cubicBezTo>
                    <a:pt x="1192" y="577"/>
                    <a:pt x="1149" y="594"/>
                    <a:pt x="1135" y="604"/>
                  </a:cubicBezTo>
                  <a:cubicBezTo>
                    <a:pt x="1121" y="614"/>
                    <a:pt x="1091" y="637"/>
                    <a:pt x="1074" y="604"/>
                  </a:cubicBezTo>
                  <a:cubicBezTo>
                    <a:pt x="1057" y="571"/>
                    <a:pt x="1108" y="514"/>
                    <a:pt x="1174" y="456"/>
                  </a:cubicBezTo>
                  <a:cubicBezTo>
                    <a:pt x="1240" y="398"/>
                    <a:pt x="1283" y="344"/>
                    <a:pt x="1317" y="304"/>
                  </a:cubicBezTo>
                  <a:cubicBezTo>
                    <a:pt x="1351" y="264"/>
                    <a:pt x="1458" y="166"/>
                    <a:pt x="1409" y="130"/>
                  </a:cubicBezTo>
                  <a:cubicBezTo>
                    <a:pt x="1360" y="94"/>
                    <a:pt x="1276" y="228"/>
                    <a:pt x="1246" y="269"/>
                  </a:cubicBezTo>
                  <a:cubicBezTo>
                    <a:pt x="1216" y="310"/>
                    <a:pt x="1174" y="368"/>
                    <a:pt x="1142" y="388"/>
                  </a:cubicBezTo>
                  <a:cubicBezTo>
                    <a:pt x="1110" y="408"/>
                    <a:pt x="1016" y="533"/>
                    <a:pt x="995" y="514"/>
                  </a:cubicBezTo>
                  <a:cubicBezTo>
                    <a:pt x="974" y="495"/>
                    <a:pt x="1066" y="389"/>
                    <a:pt x="1040" y="369"/>
                  </a:cubicBezTo>
                  <a:cubicBezTo>
                    <a:pt x="1027" y="359"/>
                    <a:pt x="1007" y="392"/>
                    <a:pt x="984" y="425"/>
                  </a:cubicBezTo>
                  <a:cubicBezTo>
                    <a:pt x="962" y="456"/>
                    <a:pt x="936" y="488"/>
                    <a:pt x="910" y="480"/>
                  </a:cubicBezTo>
                  <a:cubicBezTo>
                    <a:pt x="857" y="464"/>
                    <a:pt x="827" y="455"/>
                    <a:pt x="794" y="372"/>
                  </a:cubicBezTo>
                  <a:cubicBezTo>
                    <a:pt x="761" y="289"/>
                    <a:pt x="706" y="210"/>
                    <a:pt x="741" y="156"/>
                  </a:cubicBezTo>
                  <a:cubicBezTo>
                    <a:pt x="776" y="102"/>
                    <a:pt x="836" y="54"/>
                    <a:pt x="800" y="17"/>
                  </a:cubicBezTo>
                </a:path>
              </a:pathLst>
            </a:custGeom>
            <a:solidFill>
              <a:srgbClr val="8DD3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0" name="Freeform 5"/>
            <p:cNvSpPr>
              <a:spLocks/>
            </p:cNvSpPr>
            <p:nvPr/>
          </p:nvSpPr>
          <p:spPr bwMode="auto">
            <a:xfrm>
              <a:off x="2591" y="1151"/>
              <a:ext cx="2334" cy="2327"/>
            </a:xfrm>
            <a:custGeom>
              <a:avLst/>
              <a:gdLst>
                <a:gd name="T0" fmla="*/ 1383 w 1637"/>
                <a:gd name="T1" fmla="*/ 731 h 1632"/>
                <a:gd name="T2" fmla="*/ 1270 w 1637"/>
                <a:gd name="T3" fmla="*/ 730 h 1632"/>
                <a:gd name="T4" fmla="*/ 1145 w 1637"/>
                <a:gd name="T5" fmla="*/ 712 h 1632"/>
                <a:gd name="T6" fmla="*/ 960 w 1637"/>
                <a:gd name="T7" fmla="*/ 870 h 1632"/>
                <a:gd name="T8" fmla="*/ 749 w 1637"/>
                <a:gd name="T9" fmla="*/ 1357 h 1632"/>
                <a:gd name="T10" fmla="*/ 57 w 1637"/>
                <a:gd name="T11" fmla="*/ 667 h 1632"/>
                <a:gd name="T12" fmla="*/ 711 w 1637"/>
                <a:gd name="T13" fmla="*/ 1570 h 1632"/>
                <a:gd name="T14" fmla="*/ 438 w 1637"/>
                <a:gd name="T15" fmla="*/ 1667 h 1632"/>
                <a:gd name="T16" fmla="*/ 753 w 1637"/>
                <a:gd name="T17" fmla="*/ 1795 h 1632"/>
                <a:gd name="T18" fmla="*/ 727 w 1637"/>
                <a:gd name="T19" fmla="*/ 2190 h 1632"/>
                <a:gd name="T20" fmla="*/ 1027 w 1637"/>
                <a:gd name="T21" fmla="*/ 2186 h 1632"/>
                <a:gd name="T22" fmla="*/ 740 w 1637"/>
                <a:gd name="T23" fmla="*/ 2887 h 1632"/>
                <a:gd name="T24" fmla="*/ 1305 w 1637"/>
                <a:gd name="T25" fmla="*/ 2316 h 1632"/>
                <a:gd name="T26" fmla="*/ 1436 w 1637"/>
                <a:gd name="T27" fmla="*/ 2293 h 1632"/>
                <a:gd name="T28" fmla="*/ 1537 w 1637"/>
                <a:gd name="T29" fmla="*/ 2397 h 1632"/>
                <a:gd name="T30" fmla="*/ 1618 w 1637"/>
                <a:gd name="T31" fmla="*/ 2279 h 1632"/>
                <a:gd name="T32" fmla="*/ 2196 w 1637"/>
                <a:gd name="T33" fmla="*/ 3318 h 1632"/>
                <a:gd name="T34" fmla="*/ 2005 w 1637"/>
                <a:gd name="T35" fmla="*/ 2090 h 1632"/>
                <a:gd name="T36" fmla="*/ 2228 w 1637"/>
                <a:gd name="T37" fmla="*/ 2139 h 1632"/>
                <a:gd name="T38" fmla="*/ 2954 w 1637"/>
                <a:gd name="T39" fmla="*/ 1846 h 1632"/>
                <a:gd name="T40" fmla="*/ 2862 w 1637"/>
                <a:gd name="T41" fmla="*/ 1628 h 1632"/>
                <a:gd name="T42" fmla="*/ 2206 w 1637"/>
                <a:gd name="T43" fmla="*/ 1531 h 1632"/>
                <a:gd name="T44" fmla="*/ 2545 w 1637"/>
                <a:gd name="T45" fmla="*/ 1366 h 1632"/>
                <a:gd name="T46" fmla="*/ 2293 w 1637"/>
                <a:gd name="T47" fmla="*/ 1283 h 1632"/>
                <a:gd name="T48" fmla="*/ 2370 w 1637"/>
                <a:gd name="T49" fmla="*/ 1131 h 1632"/>
                <a:gd name="T50" fmla="*/ 2578 w 1637"/>
                <a:gd name="T51" fmla="*/ 600 h 1632"/>
                <a:gd name="T52" fmla="*/ 2219 w 1637"/>
                <a:gd name="T53" fmla="*/ 764 h 1632"/>
                <a:gd name="T54" fmla="*/ 2015 w 1637"/>
                <a:gd name="T55" fmla="*/ 796 h 1632"/>
                <a:gd name="T56" fmla="*/ 1748 w 1637"/>
                <a:gd name="T57" fmla="*/ 950 h 1632"/>
                <a:gd name="T58" fmla="*/ 1523 w 1637"/>
                <a:gd name="T59" fmla="*/ 14 h 1632"/>
                <a:gd name="T60" fmla="*/ 1838 w 1637"/>
                <a:gd name="T61" fmla="*/ 923 h 1632"/>
                <a:gd name="T62" fmla="*/ 1921 w 1637"/>
                <a:gd name="T63" fmla="*/ 965 h 1632"/>
                <a:gd name="T64" fmla="*/ 2434 w 1637"/>
                <a:gd name="T65" fmla="*/ 529 h 1632"/>
                <a:gd name="T66" fmla="*/ 2133 w 1637"/>
                <a:gd name="T67" fmla="*/ 1051 h 1632"/>
                <a:gd name="T68" fmla="*/ 2579 w 1637"/>
                <a:gd name="T69" fmla="*/ 970 h 1632"/>
                <a:gd name="T70" fmla="*/ 2206 w 1637"/>
                <a:gd name="T71" fmla="*/ 1333 h 1632"/>
                <a:gd name="T72" fmla="*/ 2544 w 1637"/>
                <a:gd name="T73" fmla="*/ 1383 h 1632"/>
                <a:gd name="T74" fmla="*/ 2296 w 1637"/>
                <a:gd name="T75" fmla="*/ 1574 h 1632"/>
                <a:gd name="T76" fmla="*/ 3259 w 1637"/>
                <a:gd name="T77" fmla="*/ 1789 h 1632"/>
                <a:gd name="T78" fmla="*/ 2287 w 1637"/>
                <a:gd name="T79" fmla="*/ 1734 h 1632"/>
                <a:gd name="T80" fmla="*/ 2219 w 1637"/>
                <a:gd name="T81" fmla="*/ 2210 h 1632"/>
                <a:gd name="T82" fmla="*/ 1956 w 1637"/>
                <a:gd name="T83" fmla="*/ 2301 h 1632"/>
                <a:gd name="T84" fmla="*/ 1866 w 1637"/>
                <a:gd name="T85" fmla="*/ 2420 h 1632"/>
                <a:gd name="T86" fmla="*/ 1570 w 1637"/>
                <a:gd name="T87" fmla="*/ 2435 h 1632"/>
                <a:gd name="T88" fmla="*/ 1480 w 1637"/>
                <a:gd name="T89" fmla="*/ 2271 h 1632"/>
                <a:gd name="T90" fmla="*/ 1333 w 1637"/>
                <a:gd name="T91" fmla="*/ 2324 h 1632"/>
                <a:gd name="T92" fmla="*/ 868 w 1637"/>
                <a:gd name="T93" fmla="*/ 2592 h 1632"/>
                <a:gd name="T94" fmla="*/ 915 w 1637"/>
                <a:gd name="T95" fmla="*/ 2324 h 1632"/>
                <a:gd name="T96" fmla="*/ 746 w 1637"/>
                <a:gd name="T97" fmla="*/ 2271 h 1632"/>
                <a:gd name="T98" fmla="*/ 813 w 1637"/>
                <a:gd name="T99" fmla="*/ 1881 h 1632"/>
                <a:gd name="T100" fmla="*/ 406 w 1637"/>
                <a:gd name="T101" fmla="*/ 1732 h 1632"/>
                <a:gd name="T102" fmla="*/ 754 w 1637"/>
                <a:gd name="T103" fmla="*/ 1653 h 1632"/>
                <a:gd name="T104" fmla="*/ 57 w 1637"/>
                <a:gd name="T105" fmla="*/ 931 h 1632"/>
                <a:gd name="T106" fmla="*/ 473 w 1637"/>
                <a:gd name="T107" fmla="*/ 1355 h 1632"/>
                <a:gd name="T108" fmla="*/ 984 w 1637"/>
                <a:gd name="T109" fmla="*/ 1094 h 1632"/>
                <a:gd name="T110" fmla="*/ 1126 w 1637"/>
                <a:gd name="T111" fmla="*/ 1039 h 1632"/>
                <a:gd name="T112" fmla="*/ 1216 w 1637"/>
                <a:gd name="T113" fmla="*/ 515 h 1632"/>
                <a:gd name="T114" fmla="*/ 1362 w 1637"/>
                <a:gd name="T115" fmla="*/ 931 h 1632"/>
                <a:gd name="T116" fmla="*/ 1439 w 1637"/>
                <a:gd name="T117" fmla="*/ 24 h 16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637" h="1632">
                  <a:moveTo>
                    <a:pt x="750" y="6"/>
                  </a:moveTo>
                  <a:cubicBezTo>
                    <a:pt x="752" y="5"/>
                    <a:pt x="752" y="5"/>
                    <a:pt x="752" y="5"/>
                  </a:cubicBezTo>
                  <a:cubicBezTo>
                    <a:pt x="749" y="1"/>
                    <a:pt x="744" y="0"/>
                    <a:pt x="737" y="0"/>
                  </a:cubicBezTo>
                  <a:cubicBezTo>
                    <a:pt x="729" y="0"/>
                    <a:pt x="718" y="3"/>
                    <a:pt x="706" y="8"/>
                  </a:cubicBezTo>
                  <a:cubicBezTo>
                    <a:pt x="689" y="16"/>
                    <a:pt x="670" y="30"/>
                    <a:pt x="655" y="51"/>
                  </a:cubicBezTo>
                  <a:cubicBezTo>
                    <a:pt x="640" y="73"/>
                    <a:pt x="630" y="102"/>
                    <a:pt x="630" y="140"/>
                  </a:cubicBezTo>
                  <a:cubicBezTo>
                    <a:pt x="630" y="148"/>
                    <a:pt x="630" y="156"/>
                    <a:pt x="631" y="165"/>
                  </a:cubicBezTo>
                  <a:cubicBezTo>
                    <a:pt x="639" y="234"/>
                    <a:pt x="651" y="262"/>
                    <a:pt x="661" y="283"/>
                  </a:cubicBezTo>
                  <a:cubicBezTo>
                    <a:pt x="666" y="293"/>
                    <a:pt x="671" y="302"/>
                    <a:pt x="674" y="313"/>
                  </a:cubicBezTo>
                  <a:cubicBezTo>
                    <a:pt x="677" y="325"/>
                    <a:pt x="679" y="339"/>
                    <a:pt x="680" y="360"/>
                  </a:cubicBezTo>
                  <a:cubicBezTo>
                    <a:pt x="680" y="372"/>
                    <a:pt x="680" y="383"/>
                    <a:pt x="680" y="392"/>
                  </a:cubicBezTo>
                  <a:cubicBezTo>
                    <a:pt x="680" y="421"/>
                    <a:pt x="679" y="437"/>
                    <a:pt x="676" y="446"/>
                  </a:cubicBezTo>
                  <a:cubicBezTo>
                    <a:pt x="674" y="450"/>
                    <a:pt x="672" y="452"/>
                    <a:pt x="669" y="454"/>
                  </a:cubicBezTo>
                  <a:cubicBezTo>
                    <a:pt x="665" y="456"/>
                    <a:pt x="661" y="456"/>
                    <a:pt x="656" y="457"/>
                  </a:cubicBezTo>
                  <a:cubicBezTo>
                    <a:pt x="655" y="457"/>
                    <a:pt x="655" y="457"/>
                    <a:pt x="655" y="457"/>
                  </a:cubicBezTo>
                  <a:cubicBezTo>
                    <a:pt x="649" y="457"/>
                    <a:pt x="645" y="454"/>
                    <a:pt x="641" y="450"/>
                  </a:cubicBezTo>
                  <a:cubicBezTo>
                    <a:pt x="635" y="444"/>
                    <a:pt x="631" y="433"/>
                    <a:pt x="628" y="421"/>
                  </a:cubicBezTo>
                  <a:cubicBezTo>
                    <a:pt x="625" y="409"/>
                    <a:pt x="623" y="396"/>
                    <a:pt x="623" y="384"/>
                  </a:cubicBezTo>
                  <a:cubicBezTo>
                    <a:pt x="623" y="380"/>
                    <a:pt x="624" y="376"/>
                    <a:pt x="624" y="372"/>
                  </a:cubicBezTo>
                  <a:cubicBezTo>
                    <a:pt x="625" y="368"/>
                    <a:pt x="625" y="363"/>
                    <a:pt x="625" y="359"/>
                  </a:cubicBezTo>
                  <a:cubicBezTo>
                    <a:pt x="625" y="334"/>
                    <a:pt x="616" y="314"/>
                    <a:pt x="608" y="302"/>
                  </a:cubicBezTo>
                  <a:cubicBezTo>
                    <a:pt x="602" y="294"/>
                    <a:pt x="599" y="283"/>
                    <a:pt x="599" y="272"/>
                  </a:cubicBezTo>
                  <a:cubicBezTo>
                    <a:pt x="599" y="266"/>
                    <a:pt x="599" y="260"/>
                    <a:pt x="601" y="254"/>
                  </a:cubicBezTo>
                  <a:cubicBezTo>
                    <a:pt x="602" y="251"/>
                    <a:pt x="603" y="247"/>
                    <a:pt x="603" y="242"/>
                  </a:cubicBezTo>
                  <a:cubicBezTo>
                    <a:pt x="603" y="236"/>
                    <a:pt x="602" y="230"/>
                    <a:pt x="599" y="225"/>
                  </a:cubicBezTo>
                  <a:cubicBezTo>
                    <a:pt x="598" y="222"/>
                    <a:pt x="596" y="220"/>
                    <a:pt x="594" y="218"/>
                  </a:cubicBezTo>
                  <a:cubicBezTo>
                    <a:pt x="591" y="217"/>
                    <a:pt x="589" y="216"/>
                    <a:pt x="586" y="216"/>
                  </a:cubicBezTo>
                  <a:cubicBezTo>
                    <a:pt x="580" y="216"/>
                    <a:pt x="574" y="219"/>
                    <a:pt x="567" y="225"/>
                  </a:cubicBezTo>
                  <a:cubicBezTo>
                    <a:pt x="552" y="239"/>
                    <a:pt x="545" y="261"/>
                    <a:pt x="545" y="285"/>
                  </a:cubicBezTo>
                  <a:cubicBezTo>
                    <a:pt x="545" y="307"/>
                    <a:pt x="551" y="331"/>
                    <a:pt x="563" y="350"/>
                  </a:cubicBezTo>
                  <a:cubicBezTo>
                    <a:pt x="576" y="372"/>
                    <a:pt x="598" y="411"/>
                    <a:pt x="598" y="446"/>
                  </a:cubicBezTo>
                  <a:cubicBezTo>
                    <a:pt x="597" y="468"/>
                    <a:pt x="590" y="488"/>
                    <a:pt x="566" y="503"/>
                  </a:cubicBezTo>
                  <a:cubicBezTo>
                    <a:pt x="562" y="506"/>
                    <a:pt x="558" y="507"/>
                    <a:pt x="554" y="507"/>
                  </a:cubicBezTo>
                  <a:cubicBezTo>
                    <a:pt x="551" y="507"/>
                    <a:pt x="547" y="506"/>
                    <a:pt x="544" y="504"/>
                  </a:cubicBezTo>
                  <a:cubicBezTo>
                    <a:pt x="539" y="500"/>
                    <a:pt x="535" y="492"/>
                    <a:pt x="530" y="483"/>
                  </a:cubicBezTo>
                  <a:cubicBezTo>
                    <a:pt x="524" y="470"/>
                    <a:pt x="519" y="453"/>
                    <a:pt x="513" y="440"/>
                  </a:cubicBezTo>
                  <a:cubicBezTo>
                    <a:pt x="510" y="433"/>
                    <a:pt x="506" y="428"/>
                    <a:pt x="503" y="423"/>
                  </a:cubicBezTo>
                  <a:cubicBezTo>
                    <a:pt x="499" y="419"/>
                    <a:pt x="494" y="416"/>
                    <a:pt x="489" y="416"/>
                  </a:cubicBezTo>
                  <a:cubicBezTo>
                    <a:pt x="487" y="416"/>
                    <a:pt x="485" y="416"/>
                    <a:pt x="484" y="417"/>
                  </a:cubicBezTo>
                  <a:cubicBezTo>
                    <a:pt x="478" y="418"/>
                    <a:pt x="474" y="422"/>
                    <a:pt x="472" y="428"/>
                  </a:cubicBezTo>
                  <a:cubicBezTo>
                    <a:pt x="470" y="433"/>
                    <a:pt x="469" y="439"/>
                    <a:pt x="469" y="446"/>
                  </a:cubicBezTo>
                  <a:cubicBezTo>
                    <a:pt x="469" y="460"/>
                    <a:pt x="472" y="476"/>
                    <a:pt x="475" y="492"/>
                  </a:cubicBezTo>
                  <a:cubicBezTo>
                    <a:pt x="477" y="508"/>
                    <a:pt x="480" y="525"/>
                    <a:pt x="480" y="538"/>
                  </a:cubicBezTo>
                  <a:cubicBezTo>
                    <a:pt x="480" y="545"/>
                    <a:pt x="479" y="550"/>
                    <a:pt x="478" y="555"/>
                  </a:cubicBezTo>
                  <a:cubicBezTo>
                    <a:pt x="476" y="560"/>
                    <a:pt x="474" y="563"/>
                    <a:pt x="471" y="566"/>
                  </a:cubicBezTo>
                  <a:cubicBezTo>
                    <a:pt x="456" y="577"/>
                    <a:pt x="448" y="585"/>
                    <a:pt x="443" y="592"/>
                  </a:cubicBezTo>
                  <a:cubicBezTo>
                    <a:pt x="437" y="599"/>
                    <a:pt x="434" y="606"/>
                    <a:pt x="427" y="616"/>
                  </a:cubicBezTo>
                  <a:cubicBezTo>
                    <a:pt x="419" y="627"/>
                    <a:pt x="412" y="633"/>
                    <a:pt x="404" y="639"/>
                  </a:cubicBezTo>
                  <a:cubicBezTo>
                    <a:pt x="396" y="645"/>
                    <a:pt x="387" y="651"/>
                    <a:pt x="378" y="661"/>
                  </a:cubicBezTo>
                  <a:cubicBezTo>
                    <a:pt x="376" y="663"/>
                    <a:pt x="373" y="666"/>
                    <a:pt x="368" y="668"/>
                  </a:cubicBezTo>
                  <a:cubicBezTo>
                    <a:pt x="356" y="674"/>
                    <a:pt x="333" y="681"/>
                    <a:pt x="306" y="681"/>
                  </a:cubicBezTo>
                  <a:cubicBezTo>
                    <a:pt x="284" y="681"/>
                    <a:pt x="258" y="676"/>
                    <a:pt x="235" y="663"/>
                  </a:cubicBezTo>
                  <a:cubicBezTo>
                    <a:pt x="211" y="650"/>
                    <a:pt x="190" y="628"/>
                    <a:pt x="174" y="594"/>
                  </a:cubicBezTo>
                  <a:cubicBezTo>
                    <a:pt x="147" y="537"/>
                    <a:pt x="131" y="470"/>
                    <a:pt x="114" y="418"/>
                  </a:cubicBezTo>
                  <a:cubicBezTo>
                    <a:pt x="105" y="392"/>
                    <a:pt x="96" y="369"/>
                    <a:pt x="84" y="353"/>
                  </a:cubicBezTo>
                  <a:cubicBezTo>
                    <a:pt x="79" y="345"/>
                    <a:pt x="72" y="338"/>
                    <a:pt x="65" y="334"/>
                  </a:cubicBezTo>
                  <a:cubicBezTo>
                    <a:pt x="58" y="329"/>
                    <a:pt x="50" y="327"/>
                    <a:pt x="42" y="327"/>
                  </a:cubicBezTo>
                  <a:cubicBezTo>
                    <a:pt x="37" y="327"/>
                    <a:pt x="33" y="327"/>
                    <a:pt x="28" y="328"/>
                  </a:cubicBezTo>
                  <a:cubicBezTo>
                    <a:pt x="26" y="329"/>
                    <a:pt x="26" y="329"/>
                    <a:pt x="26" y="329"/>
                  </a:cubicBezTo>
                  <a:cubicBezTo>
                    <a:pt x="28" y="328"/>
                    <a:pt x="28" y="328"/>
                    <a:pt x="28" y="328"/>
                  </a:cubicBezTo>
                  <a:cubicBezTo>
                    <a:pt x="18" y="331"/>
                    <a:pt x="11" y="336"/>
                    <a:pt x="6" y="344"/>
                  </a:cubicBezTo>
                  <a:cubicBezTo>
                    <a:pt x="2" y="352"/>
                    <a:pt x="0" y="361"/>
                    <a:pt x="0" y="372"/>
                  </a:cubicBezTo>
                  <a:cubicBezTo>
                    <a:pt x="0" y="405"/>
                    <a:pt x="18" y="450"/>
                    <a:pt x="40" y="490"/>
                  </a:cubicBezTo>
                  <a:cubicBezTo>
                    <a:pt x="50" y="510"/>
                    <a:pt x="62" y="528"/>
                    <a:pt x="73" y="543"/>
                  </a:cubicBezTo>
                  <a:cubicBezTo>
                    <a:pt x="84" y="558"/>
                    <a:pt x="93" y="569"/>
                    <a:pt x="101" y="574"/>
                  </a:cubicBezTo>
                  <a:cubicBezTo>
                    <a:pt x="119" y="587"/>
                    <a:pt x="129" y="595"/>
                    <a:pt x="135" y="603"/>
                  </a:cubicBezTo>
                  <a:cubicBezTo>
                    <a:pt x="141" y="612"/>
                    <a:pt x="145" y="622"/>
                    <a:pt x="151" y="641"/>
                  </a:cubicBezTo>
                  <a:cubicBezTo>
                    <a:pt x="157" y="660"/>
                    <a:pt x="176" y="684"/>
                    <a:pt x="201" y="705"/>
                  </a:cubicBezTo>
                  <a:cubicBezTo>
                    <a:pt x="226" y="725"/>
                    <a:pt x="258" y="743"/>
                    <a:pt x="289" y="750"/>
                  </a:cubicBezTo>
                  <a:cubicBezTo>
                    <a:pt x="317" y="757"/>
                    <a:pt x="337" y="763"/>
                    <a:pt x="350" y="772"/>
                  </a:cubicBezTo>
                  <a:cubicBezTo>
                    <a:pt x="356" y="776"/>
                    <a:pt x="360" y="780"/>
                    <a:pt x="363" y="785"/>
                  </a:cubicBezTo>
                  <a:cubicBezTo>
                    <a:pt x="366" y="791"/>
                    <a:pt x="367" y="796"/>
                    <a:pt x="367" y="803"/>
                  </a:cubicBezTo>
                  <a:cubicBezTo>
                    <a:pt x="367" y="806"/>
                    <a:pt x="367" y="809"/>
                    <a:pt x="367" y="812"/>
                  </a:cubicBezTo>
                  <a:cubicBezTo>
                    <a:pt x="365" y="823"/>
                    <a:pt x="361" y="831"/>
                    <a:pt x="356" y="835"/>
                  </a:cubicBezTo>
                  <a:cubicBezTo>
                    <a:pt x="351" y="840"/>
                    <a:pt x="345" y="842"/>
                    <a:pt x="338" y="842"/>
                  </a:cubicBezTo>
                  <a:cubicBezTo>
                    <a:pt x="331" y="842"/>
                    <a:pt x="323" y="840"/>
                    <a:pt x="317" y="836"/>
                  </a:cubicBezTo>
                  <a:cubicBezTo>
                    <a:pt x="306" y="829"/>
                    <a:pt x="290" y="829"/>
                    <a:pt x="274" y="829"/>
                  </a:cubicBezTo>
                  <a:cubicBezTo>
                    <a:pt x="266" y="829"/>
                    <a:pt x="258" y="829"/>
                    <a:pt x="251" y="828"/>
                  </a:cubicBezTo>
                  <a:cubicBezTo>
                    <a:pt x="244" y="828"/>
                    <a:pt x="237" y="827"/>
                    <a:pt x="233" y="825"/>
                  </a:cubicBezTo>
                  <a:cubicBezTo>
                    <a:pt x="227" y="822"/>
                    <a:pt x="221" y="820"/>
                    <a:pt x="215" y="820"/>
                  </a:cubicBezTo>
                  <a:cubicBezTo>
                    <a:pt x="209" y="820"/>
                    <a:pt x="203" y="822"/>
                    <a:pt x="198" y="826"/>
                  </a:cubicBezTo>
                  <a:cubicBezTo>
                    <a:pt x="194" y="830"/>
                    <a:pt x="192" y="836"/>
                    <a:pt x="192" y="842"/>
                  </a:cubicBezTo>
                  <a:cubicBezTo>
                    <a:pt x="192" y="847"/>
                    <a:pt x="194" y="852"/>
                    <a:pt x="197" y="855"/>
                  </a:cubicBezTo>
                  <a:cubicBezTo>
                    <a:pt x="201" y="860"/>
                    <a:pt x="208" y="863"/>
                    <a:pt x="216" y="865"/>
                  </a:cubicBezTo>
                  <a:cubicBezTo>
                    <a:pt x="224" y="867"/>
                    <a:pt x="233" y="868"/>
                    <a:pt x="242" y="868"/>
                  </a:cubicBezTo>
                  <a:cubicBezTo>
                    <a:pt x="253" y="869"/>
                    <a:pt x="265" y="870"/>
                    <a:pt x="276" y="871"/>
                  </a:cubicBezTo>
                  <a:cubicBezTo>
                    <a:pt x="287" y="872"/>
                    <a:pt x="296" y="873"/>
                    <a:pt x="303" y="877"/>
                  </a:cubicBezTo>
                  <a:cubicBezTo>
                    <a:pt x="314" y="883"/>
                    <a:pt x="329" y="888"/>
                    <a:pt x="342" y="888"/>
                  </a:cubicBezTo>
                  <a:cubicBezTo>
                    <a:pt x="347" y="888"/>
                    <a:pt x="351" y="887"/>
                    <a:pt x="355" y="886"/>
                  </a:cubicBezTo>
                  <a:cubicBezTo>
                    <a:pt x="361" y="885"/>
                    <a:pt x="366" y="883"/>
                    <a:pt x="370" y="883"/>
                  </a:cubicBezTo>
                  <a:cubicBezTo>
                    <a:pt x="372" y="883"/>
                    <a:pt x="373" y="883"/>
                    <a:pt x="375" y="884"/>
                  </a:cubicBezTo>
                  <a:cubicBezTo>
                    <a:pt x="378" y="886"/>
                    <a:pt x="381" y="889"/>
                    <a:pt x="385" y="896"/>
                  </a:cubicBezTo>
                  <a:cubicBezTo>
                    <a:pt x="388" y="903"/>
                    <a:pt x="392" y="912"/>
                    <a:pt x="396" y="926"/>
                  </a:cubicBezTo>
                  <a:cubicBezTo>
                    <a:pt x="404" y="954"/>
                    <a:pt x="409" y="969"/>
                    <a:pt x="413" y="980"/>
                  </a:cubicBezTo>
                  <a:cubicBezTo>
                    <a:pt x="417" y="990"/>
                    <a:pt x="420" y="995"/>
                    <a:pt x="424" y="1003"/>
                  </a:cubicBezTo>
                  <a:cubicBezTo>
                    <a:pt x="428" y="1010"/>
                    <a:pt x="430" y="1017"/>
                    <a:pt x="430" y="1023"/>
                  </a:cubicBezTo>
                  <a:cubicBezTo>
                    <a:pt x="430" y="1028"/>
                    <a:pt x="429" y="1032"/>
                    <a:pt x="426" y="1035"/>
                  </a:cubicBezTo>
                  <a:cubicBezTo>
                    <a:pt x="424" y="1039"/>
                    <a:pt x="420" y="1041"/>
                    <a:pt x="413" y="1042"/>
                  </a:cubicBezTo>
                  <a:cubicBezTo>
                    <a:pt x="403" y="1044"/>
                    <a:pt x="388" y="1051"/>
                    <a:pt x="375" y="1060"/>
                  </a:cubicBezTo>
                  <a:cubicBezTo>
                    <a:pt x="368" y="1065"/>
                    <a:pt x="362" y="1071"/>
                    <a:pt x="358" y="1077"/>
                  </a:cubicBezTo>
                  <a:cubicBezTo>
                    <a:pt x="354" y="1083"/>
                    <a:pt x="351" y="1090"/>
                    <a:pt x="351" y="1097"/>
                  </a:cubicBezTo>
                  <a:cubicBezTo>
                    <a:pt x="351" y="1100"/>
                    <a:pt x="352" y="1104"/>
                    <a:pt x="353" y="1107"/>
                  </a:cubicBezTo>
                  <a:cubicBezTo>
                    <a:pt x="355" y="1113"/>
                    <a:pt x="360" y="1118"/>
                    <a:pt x="365" y="1121"/>
                  </a:cubicBezTo>
                  <a:cubicBezTo>
                    <a:pt x="371" y="1124"/>
                    <a:pt x="377" y="1125"/>
                    <a:pt x="384" y="1125"/>
                  </a:cubicBezTo>
                  <a:cubicBezTo>
                    <a:pt x="395" y="1125"/>
                    <a:pt x="407" y="1122"/>
                    <a:pt x="418" y="1116"/>
                  </a:cubicBezTo>
                  <a:cubicBezTo>
                    <a:pt x="430" y="1110"/>
                    <a:pt x="440" y="1102"/>
                    <a:pt x="446" y="1091"/>
                  </a:cubicBezTo>
                  <a:cubicBezTo>
                    <a:pt x="453" y="1081"/>
                    <a:pt x="461" y="1072"/>
                    <a:pt x="468" y="1067"/>
                  </a:cubicBezTo>
                  <a:cubicBezTo>
                    <a:pt x="475" y="1061"/>
                    <a:pt x="482" y="1058"/>
                    <a:pt x="487" y="1058"/>
                  </a:cubicBezTo>
                  <a:cubicBezTo>
                    <a:pt x="493" y="1058"/>
                    <a:pt x="498" y="1061"/>
                    <a:pt x="502" y="1067"/>
                  </a:cubicBezTo>
                  <a:cubicBezTo>
                    <a:pt x="504" y="1069"/>
                    <a:pt x="505" y="1072"/>
                    <a:pt x="505" y="1075"/>
                  </a:cubicBezTo>
                  <a:cubicBezTo>
                    <a:pt x="505" y="1079"/>
                    <a:pt x="503" y="1084"/>
                    <a:pt x="500" y="1089"/>
                  </a:cubicBezTo>
                  <a:cubicBezTo>
                    <a:pt x="491" y="1104"/>
                    <a:pt x="470" y="1123"/>
                    <a:pt x="448" y="1140"/>
                  </a:cubicBezTo>
                  <a:cubicBezTo>
                    <a:pt x="412" y="1167"/>
                    <a:pt x="392" y="1190"/>
                    <a:pt x="364" y="1245"/>
                  </a:cubicBezTo>
                  <a:cubicBezTo>
                    <a:pt x="350" y="1273"/>
                    <a:pt x="339" y="1293"/>
                    <a:pt x="329" y="1308"/>
                  </a:cubicBezTo>
                  <a:cubicBezTo>
                    <a:pt x="318" y="1324"/>
                    <a:pt x="307" y="1335"/>
                    <a:pt x="293" y="1346"/>
                  </a:cubicBezTo>
                  <a:cubicBezTo>
                    <a:pt x="275" y="1359"/>
                    <a:pt x="259" y="1388"/>
                    <a:pt x="259" y="1418"/>
                  </a:cubicBezTo>
                  <a:cubicBezTo>
                    <a:pt x="259" y="1440"/>
                    <a:pt x="268" y="1462"/>
                    <a:pt x="293" y="1478"/>
                  </a:cubicBezTo>
                  <a:cubicBezTo>
                    <a:pt x="297" y="1481"/>
                    <a:pt x="301" y="1482"/>
                    <a:pt x="306" y="1482"/>
                  </a:cubicBezTo>
                  <a:cubicBezTo>
                    <a:pt x="313" y="1482"/>
                    <a:pt x="320" y="1478"/>
                    <a:pt x="327" y="1472"/>
                  </a:cubicBezTo>
                  <a:cubicBezTo>
                    <a:pt x="340" y="1461"/>
                    <a:pt x="352" y="1442"/>
                    <a:pt x="364" y="1420"/>
                  </a:cubicBezTo>
                  <a:cubicBezTo>
                    <a:pt x="382" y="1385"/>
                    <a:pt x="400" y="1342"/>
                    <a:pt x="418" y="1304"/>
                  </a:cubicBezTo>
                  <a:cubicBezTo>
                    <a:pt x="426" y="1284"/>
                    <a:pt x="435" y="1266"/>
                    <a:pt x="444" y="1251"/>
                  </a:cubicBezTo>
                  <a:cubicBezTo>
                    <a:pt x="453" y="1236"/>
                    <a:pt x="461" y="1224"/>
                    <a:pt x="469" y="1217"/>
                  </a:cubicBezTo>
                  <a:cubicBezTo>
                    <a:pt x="497" y="1192"/>
                    <a:pt x="511" y="1180"/>
                    <a:pt x="522" y="1169"/>
                  </a:cubicBezTo>
                  <a:cubicBezTo>
                    <a:pt x="534" y="1158"/>
                    <a:pt x="541" y="1147"/>
                    <a:pt x="554" y="1124"/>
                  </a:cubicBezTo>
                  <a:cubicBezTo>
                    <a:pt x="559" y="1115"/>
                    <a:pt x="565" y="1108"/>
                    <a:pt x="570" y="1104"/>
                  </a:cubicBezTo>
                  <a:cubicBezTo>
                    <a:pt x="576" y="1100"/>
                    <a:pt x="582" y="1099"/>
                    <a:pt x="588" y="1099"/>
                  </a:cubicBezTo>
                  <a:cubicBezTo>
                    <a:pt x="595" y="1099"/>
                    <a:pt x="603" y="1101"/>
                    <a:pt x="610" y="1106"/>
                  </a:cubicBezTo>
                  <a:cubicBezTo>
                    <a:pt x="616" y="1110"/>
                    <a:pt x="623" y="1116"/>
                    <a:pt x="627" y="1122"/>
                  </a:cubicBezTo>
                  <a:cubicBezTo>
                    <a:pt x="633" y="1128"/>
                    <a:pt x="637" y="1135"/>
                    <a:pt x="642" y="1139"/>
                  </a:cubicBezTo>
                  <a:cubicBezTo>
                    <a:pt x="644" y="1142"/>
                    <a:pt x="646" y="1144"/>
                    <a:pt x="648" y="1145"/>
                  </a:cubicBezTo>
                  <a:cubicBezTo>
                    <a:pt x="651" y="1146"/>
                    <a:pt x="653" y="1147"/>
                    <a:pt x="656" y="1147"/>
                  </a:cubicBezTo>
                  <a:cubicBezTo>
                    <a:pt x="659" y="1147"/>
                    <a:pt x="661" y="1146"/>
                    <a:pt x="664" y="1144"/>
                  </a:cubicBezTo>
                  <a:cubicBezTo>
                    <a:pt x="667" y="1142"/>
                    <a:pt x="670" y="1140"/>
                    <a:pt x="673" y="1136"/>
                  </a:cubicBezTo>
                  <a:cubicBezTo>
                    <a:pt x="679" y="1129"/>
                    <a:pt x="683" y="1124"/>
                    <a:pt x="686" y="1121"/>
                  </a:cubicBezTo>
                  <a:cubicBezTo>
                    <a:pt x="687" y="1119"/>
                    <a:pt x="689" y="1118"/>
                    <a:pt x="690" y="1118"/>
                  </a:cubicBezTo>
                  <a:cubicBezTo>
                    <a:pt x="691" y="1117"/>
                    <a:pt x="691" y="1117"/>
                    <a:pt x="692" y="1117"/>
                  </a:cubicBezTo>
                  <a:cubicBezTo>
                    <a:pt x="692" y="1117"/>
                    <a:pt x="693" y="1117"/>
                    <a:pt x="694" y="1118"/>
                  </a:cubicBezTo>
                  <a:cubicBezTo>
                    <a:pt x="695" y="1119"/>
                    <a:pt x="697" y="1120"/>
                    <a:pt x="698" y="1122"/>
                  </a:cubicBezTo>
                  <a:cubicBezTo>
                    <a:pt x="701" y="1124"/>
                    <a:pt x="703" y="1126"/>
                    <a:pt x="706" y="1128"/>
                  </a:cubicBezTo>
                  <a:cubicBezTo>
                    <a:pt x="708" y="1129"/>
                    <a:pt x="711" y="1130"/>
                    <a:pt x="714" y="1130"/>
                  </a:cubicBezTo>
                  <a:cubicBezTo>
                    <a:pt x="717" y="1130"/>
                    <a:pt x="720" y="1130"/>
                    <a:pt x="723" y="1128"/>
                  </a:cubicBezTo>
                  <a:cubicBezTo>
                    <a:pt x="726" y="1126"/>
                    <a:pt x="728" y="1123"/>
                    <a:pt x="731" y="1120"/>
                  </a:cubicBezTo>
                  <a:cubicBezTo>
                    <a:pt x="735" y="1116"/>
                    <a:pt x="738" y="1112"/>
                    <a:pt x="740" y="1110"/>
                  </a:cubicBezTo>
                  <a:cubicBezTo>
                    <a:pt x="743" y="1108"/>
                    <a:pt x="745" y="1107"/>
                    <a:pt x="746" y="1107"/>
                  </a:cubicBezTo>
                  <a:cubicBezTo>
                    <a:pt x="746" y="1107"/>
                    <a:pt x="747" y="1107"/>
                    <a:pt x="747" y="1108"/>
                  </a:cubicBezTo>
                  <a:cubicBezTo>
                    <a:pt x="748" y="1108"/>
                    <a:pt x="748" y="1109"/>
                    <a:pt x="749" y="1110"/>
                  </a:cubicBezTo>
                  <a:cubicBezTo>
                    <a:pt x="750" y="1112"/>
                    <a:pt x="750" y="1114"/>
                    <a:pt x="751" y="1117"/>
                  </a:cubicBezTo>
                  <a:cubicBezTo>
                    <a:pt x="752" y="1121"/>
                    <a:pt x="752" y="1128"/>
                    <a:pt x="752" y="1137"/>
                  </a:cubicBezTo>
                  <a:cubicBezTo>
                    <a:pt x="753" y="1150"/>
                    <a:pt x="754" y="1166"/>
                    <a:pt x="756" y="1179"/>
                  </a:cubicBezTo>
                  <a:cubicBezTo>
                    <a:pt x="757" y="1185"/>
                    <a:pt x="759" y="1191"/>
                    <a:pt x="761" y="1195"/>
                  </a:cubicBezTo>
                  <a:cubicBezTo>
                    <a:pt x="762" y="1197"/>
                    <a:pt x="764" y="1199"/>
                    <a:pt x="765" y="1200"/>
                  </a:cubicBezTo>
                  <a:cubicBezTo>
                    <a:pt x="767" y="1202"/>
                    <a:pt x="769" y="1202"/>
                    <a:pt x="771" y="1202"/>
                  </a:cubicBezTo>
                  <a:cubicBezTo>
                    <a:pt x="772" y="1202"/>
                    <a:pt x="772" y="1202"/>
                    <a:pt x="772" y="1202"/>
                  </a:cubicBezTo>
                  <a:cubicBezTo>
                    <a:pt x="772" y="1202"/>
                    <a:pt x="772" y="1202"/>
                    <a:pt x="772" y="1202"/>
                  </a:cubicBezTo>
                  <a:cubicBezTo>
                    <a:pt x="772" y="1202"/>
                    <a:pt x="772" y="1202"/>
                    <a:pt x="772" y="1202"/>
                  </a:cubicBezTo>
                  <a:cubicBezTo>
                    <a:pt x="774" y="1202"/>
                    <a:pt x="775" y="1202"/>
                    <a:pt x="776" y="1201"/>
                  </a:cubicBezTo>
                  <a:cubicBezTo>
                    <a:pt x="779" y="1199"/>
                    <a:pt x="780" y="1196"/>
                    <a:pt x="781" y="1192"/>
                  </a:cubicBezTo>
                  <a:cubicBezTo>
                    <a:pt x="784" y="1186"/>
                    <a:pt x="785" y="1177"/>
                    <a:pt x="787" y="1167"/>
                  </a:cubicBezTo>
                  <a:cubicBezTo>
                    <a:pt x="789" y="1152"/>
                    <a:pt x="791" y="1135"/>
                    <a:pt x="796" y="1121"/>
                  </a:cubicBezTo>
                  <a:cubicBezTo>
                    <a:pt x="799" y="1115"/>
                    <a:pt x="801" y="1109"/>
                    <a:pt x="805" y="1104"/>
                  </a:cubicBezTo>
                  <a:cubicBezTo>
                    <a:pt x="809" y="1100"/>
                    <a:pt x="813" y="1097"/>
                    <a:pt x="819" y="1096"/>
                  </a:cubicBezTo>
                  <a:cubicBezTo>
                    <a:pt x="824" y="1096"/>
                    <a:pt x="829" y="1095"/>
                    <a:pt x="834" y="1095"/>
                  </a:cubicBezTo>
                  <a:cubicBezTo>
                    <a:pt x="850" y="1095"/>
                    <a:pt x="864" y="1100"/>
                    <a:pt x="878" y="1114"/>
                  </a:cubicBezTo>
                  <a:cubicBezTo>
                    <a:pt x="891" y="1129"/>
                    <a:pt x="903" y="1153"/>
                    <a:pt x="914" y="1191"/>
                  </a:cubicBezTo>
                  <a:cubicBezTo>
                    <a:pt x="920" y="1213"/>
                    <a:pt x="925" y="1245"/>
                    <a:pt x="929" y="1281"/>
                  </a:cubicBezTo>
                  <a:cubicBezTo>
                    <a:pt x="936" y="1336"/>
                    <a:pt x="941" y="1402"/>
                    <a:pt x="951" y="1459"/>
                  </a:cubicBezTo>
                  <a:cubicBezTo>
                    <a:pt x="956" y="1488"/>
                    <a:pt x="962" y="1515"/>
                    <a:pt x="969" y="1538"/>
                  </a:cubicBezTo>
                  <a:cubicBezTo>
                    <a:pt x="976" y="1560"/>
                    <a:pt x="985" y="1579"/>
                    <a:pt x="996" y="1591"/>
                  </a:cubicBezTo>
                  <a:cubicBezTo>
                    <a:pt x="1022" y="1618"/>
                    <a:pt x="1055" y="1632"/>
                    <a:pt x="1080" y="1632"/>
                  </a:cubicBezTo>
                  <a:cubicBezTo>
                    <a:pt x="1089" y="1632"/>
                    <a:pt x="1097" y="1630"/>
                    <a:pt x="1103" y="1626"/>
                  </a:cubicBezTo>
                  <a:cubicBezTo>
                    <a:pt x="1109" y="1621"/>
                    <a:pt x="1112" y="1614"/>
                    <a:pt x="1112" y="1605"/>
                  </a:cubicBezTo>
                  <a:cubicBezTo>
                    <a:pt x="1112" y="1592"/>
                    <a:pt x="1105" y="1573"/>
                    <a:pt x="1087" y="1550"/>
                  </a:cubicBezTo>
                  <a:cubicBezTo>
                    <a:pt x="1052" y="1503"/>
                    <a:pt x="1036" y="1444"/>
                    <a:pt x="1026" y="1384"/>
                  </a:cubicBezTo>
                  <a:cubicBezTo>
                    <a:pt x="1015" y="1324"/>
                    <a:pt x="1010" y="1265"/>
                    <a:pt x="997" y="1217"/>
                  </a:cubicBezTo>
                  <a:cubicBezTo>
                    <a:pt x="986" y="1180"/>
                    <a:pt x="975" y="1153"/>
                    <a:pt x="966" y="1131"/>
                  </a:cubicBezTo>
                  <a:cubicBezTo>
                    <a:pt x="957" y="1109"/>
                    <a:pt x="950" y="1093"/>
                    <a:pt x="950" y="1081"/>
                  </a:cubicBezTo>
                  <a:cubicBezTo>
                    <a:pt x="950" y="1074"/>
                    <a:pt x="953" y="1068"/>
                    <a:pt x="958" y="1063"/>
                  </a:cubicBezTo>
                  <a:cubicBezTo>
                    <a:pt x="968" y="1053"/>
                    <a:pt x="974" y="1043"/>
                    <a:pt x="979" y="1036"/>
                  </a:cubicBezTo>
                  <a:cubicBezTo>
                    <a:pt x="981" y="1032"/>
                    <a:pt x="984" y="1029"/>
                    <a:pt x="986" y="1028"/>
                  </a:cubicBezTo>
                  <a:cubicBezTo>
                    <a:pt x="989" y="1026"/>
                    <a:pt x="991" y="1025"/>
                    <a:pt x="995" y="1025"/>
                  </a:cubicBezTo>
                  <a:cubicBezTo>
                    <a:pt x="999" y="1025"/>
                    <a:pt x="1004" y="1026"/>
                    <a:pt x="1010" y="1028"/>
                  </a:cubicBezTo>
                  <a:cubicBezTo>
                    <a:pt x="1027" y="1035"/>
                    <a:pt x="1036" y="1038"/>
                    <a:pt x="1043" y="1043"/>
                  </a:cubicBezTo>
                  <a:cubicBezTo>
                    <a:pt x="1050" y="1048"/>
                    <a:pt x="1055" y="1053"/>
                    <a:pt x="1063" y="1065"/>
                  </a:cubicBezTo>
                  <a:cubicBezTo>
                    <a:pt x="1069" y="1074"/>
                    <a:pt x="1073" y="1080"/>
                    <a:pt x="1078" y="1085"/>
                  </a:cubicBezTo>
                  <a:cubicBezTo>
                    <a:pt x="1080" y="1087"/>
                    <a:pt x="1082" y="1088"/>
                    <a:pt x="1084" y="1090"/>
                  </a:cubicBezTo>
                  <a:cubicBezTo>
                    <a:pt x="1087" y="1091"/>
                    <a:pt x="1089" y="1091"/>
                    <a:pt x="1091" y="1091"/>
                  </a:cubicBezTo>
                  <a:cubicBezTo>
                    <a:pt x="1095" y="1091"/>
                    <a:pt x="1099" y="1089"/>
                    <a:pt x="1102" y="1086"/>
                  </a:cubicBezTo>
                  <a:cubicBezTo>
                    <a:pt x="1105" y="1083"/>
                    <a:pt x="1106" y="1080"/>
                    <a:pt x="1106" y="1076"/>
                  </a:cubicBezTo>
                  <a:cubicBezTo>
                    <a:pt x="1106" y="1069"/>
                    <a:pt x="1102" y="1061"/>
                    <a:pt x="1096" y="1052"/>
                  </a:cubicBezTo>
                  <a:cubicBezTo>
                    <a:pt x="1090" y="1043"/>
                    <a:pt x="1081" y="1033"/>
                    <a:pt x="1072" y="1023"/>
                  </a:cubicBezTo>
                  <a:cubicBezTo>
                    <a:pt x="1063" y="1013"/>
                    <a:pt x="1054" y="1004"/>
                    <a:pt x="1046" y="996"/>
                  </a:cubicBezTo>
                  <a:cubicBezTo>
                    <a:pt x="1039" y="987"/>
                    <a:pt x="1035" y="978"/>
                    <a:pt x="1035" y="968"/>
                  </a:cubicBezTo>
                  <a:cubicBezTo>
                    <a:pt x="1035" y="964"/>
                    <a:pt x="1036" y="958"/>
                    <a:pt x="1039" y="952"/>
                  </a:cubicBezTo>
                  <a:cubicBezTo>
                    <a:pt x="1046" y="936"/>
                    <a:pt x="1050" y="918"/>
                    <a:pt x="1057" y="903"/>
                  </a:cubicBezTo>
                  <a:cubicBezTo>
                    <a:pt x="1063" y="887"/>
                    <a:pt x="1072" y="873"/>
                    <a:pt x="1087" y="866"/>
                  </a:cubicBezTo>
                  <a:cubicBezTo>
                    <a:pt x="1094" y="862"/>
                    <a:pt x="1108" y="859"/>
                    <a:pt x="1125" y="857"/>
                  </a:cubicBezTo>
                  <a:cubicBezTo>
                    <a:pt x="1143" y="854"/>
                    <a:pt x="1164" y="853"/>
                    <a:pt x="1188" y="853"/>
                  </a:cubicBezTo>
                  <a:cubicBezTo>
                    <a:pt x="1233" y="853"/>
                    <a:pt x="1287" y="858"/>
                    <a:pt x="1337" y="873"/>
                  </a:cubicBezTo>
                  <a:cubicBezTo>
                    <a:pt x="1389" y="889"/>
                    <a:pt x="1426" y="899"/>
                    <a:pt x="1453" y="908"/>
                  </a:cubicBezTo>
                  <a:cubicBezTo>
                    <a:pt x="1480" y="918"/>
                    <a:pt x="1497" y="927"/>
                    <a:pt x="1508" y="940"/>
                  </a:cubicBezTo>
                  <a:cubicBezTo>
                    <a:pt x="1516" y="949"/>
                    <a:pt x="1530" y="958"/>
                    <a:pt x="1546" y="964"/>
                  </a:cubicBezTo>
                  <a:cubicBezTo>
                    <a:pt x="1562" y="971"/>
                    <a:pt x="1581" y="976"/>
                    <a:pt x="1597" y="976"/>
                  </a:cubicBezTo>
                  <a:cubicBezTo>
                    <a:pt x="1606" y="976"/>
                    <a:pt x="1614" y="975"/>
                    <a:pt x="1621" y="971"/>
                  </a:cubicBezTo>
                  <a:cubicBezTo>
                    <a:pt x="1628" y="967"/>
                    <a:pt x="1633" y="961"/>
                    <a:pt x="1636" y="952"/>
                  </a:cubicBezTo>
                  <a:cubicBezTo>
                    <a:pt x="1637" y="947"/>
                    <a:pt x="1637" y="943"/>
                    <a:pt x="1637" y="939"/>
                  </a:cubicBezTo>
                  <a:cubicBezTo>
                    <a:pt x="1637" y="917"/>
                    <a:pt x="1624" y="894"/>
                    <a:pt x="1606" y="877"/>
                  </a:cubicBezTo>
                  <a:cubicBezTo>
                    <a:pt x="1587" y="859"/>
                    <a:pt x="1562" y="846"/>
                    <a:pt x="1538" y="843"/>
                  </a:cubicBezTo>
                  <a:cubicBezTo>
                    <a:pt x="1513" y="841"/>
                    <a:pt x="1492" y="830"/>
                    <a:pt x="1471" y="820"/>
                  </a:cubicBezTo>
                  <a:cubicBezTo>
                    <a:pt x="1450" y="810"/>
                    <a:pt x="1429" y="801"/>
                    <a:pt x="1408" y="801"/>
                  </a:cubicBezTo>
                  <a:cubicBezTo>
                    <a:pt x="1406" y="801"/>
                    <a:pt x="1404" y="801"/>
                    <a:pt x="1403" y="801"/>
                  </a:cubicBezTo>
                  <a:cubicBezTo>
                    <a:pt x="1400" y="802"/>
                    <a:pt x="1397" y="802"/>
                    <a:pt x="1395" y="802"/>
                  </a:cubicBezTo>
                  <a:cubicBezTo>
                    <a:pt x="1375" y="802"/>
                    <a:pt x="1357" y="797"/>
                    <a:pt x="1339" y="792"/>
                  </a:cubicBezTo>
                  <a:cubicBezTo>
                    <a:pt x="1320" y="787"/>
                    <a:pt x="1301" y="782"/>
                    <a:pt x="1280" y="782"/>
                  </a:cubicBezTo>
                  <a:cubicBezTo>
                    <a:pt x="1279" y="782"/>
                    <a:pt x="1278" y="782"/>
                    <a:pt x="1277" y="782"/>
                  </a:cubicBezTo>
                  <a:cubicBezTo>
                    <a:pt x="1274" y="782"/>
                    <a:pt x="1272" y="782"/>
                    <a:pt x="1269" y="782"/>
                  </a:cubicBezTo>
                  <a:cubicBezTo>
                    <a:pt x="1242" y="782"/>
                    <a:pt x="1195" y="780"/>
                    <a:pt x="1155" y="775"/>
                  </a:cubicBezTo>
                  <a:cubicBezTo>
                    <a:pt x="1136" y="772"/>
                    <a:pt x="1117" y="769"/>
                    <a:pt x="1104" y="764"/>
                  </a:cubicBezTo>
                  <a:cubicBezTo>
                    <a:pt x="1098" y="762"/>
                    <a:pt x="1092" y="759"/>
                    <a:pt x="1089" y="757"/>
                  </a:cubicBezTo>
                  <a:cubicBezTo>
                    <a:pt x="1087" y="756"/>
                    <a:pt x="1086" y="754"/>
                    <a:pt x="1085" y="753"/>
                  </a:cubicBezTo>
                  <a:cubicBezTo>
                    <a:pt x="1084" y="752"/>
                    <a:pt x="1084" y="751"/>
                    <a:pt x="1084" y="749"/>
                  </a:cubicBezTo>
                  <a:cubicBezTo>
                    <a:pt x="1084" y="748"/>
                    <a:pt x="1084" y="747"/>
                    <a:pt x="1085" y="746"/>
                  </a:cubicBezTo>
                  <a:cubicBezTo>
                    <a:pt x="1087" y="743"/>
                    <a:pt x="1091" y="741"/>
                    <a:pt x="1097" y="738"/>
                  </a:cubicBezTo>
                  <a:cubicBezTo>
                    <a:pt x="1107" y="734"/>
                    <a:pt x="1122" y="731"/>
                    <a:pt x="1139" y="727"/>
                  </a:cubicBezTo>
                  <a:cubicBezTo>
                    <a:pt x="1164" y="722"/>
                    <a:pt x="1192" y="717"/>
                    <a:pt x="1215" y="710"/>
                  </a:cubicBezTo>
                  <a:cubicBezTo>
                    <a:pt x="1226" y="707"/>
                    <a:pt x="1236" y="703"/>
                    <a:pt x="1243" y="698"/>
                  </a:cubicBezTo>
                  <a:cubicBezTo>
                    <a:pt x="1247" y="696"/>
                    <a:pt x="1250" y="694"/>
                    <a:pt x="1252" y="691"/>
                  </a:cubicBezTo>
                  <a:cubicBezTo>
                    <a:pt x="1254" y="688"/>
                    <a:pt x="1255" y="685"/>
                    <a:pt x="1255" y="682"/>
                  </a:cubicBezTo>
                  <a:cubicBezTo>
                    <a:pt x="1255" y="681"/>
                    <a:pt x="1255" y="680"/>
                    <a:pt x="1255" y="679"/>
                  </a:cubicBezTo>
                  <a:cubicBezTo>
                    <a:pt x="1254" y="676"/>
                    <a:pt x="1253" y="674"/>
                    <a:pt x="1252" y="672"/>
                  </a:cubicBezTo>
                  <a:cubicBezTo>
                    <a:pt x="1249" y="669"/>
                    <a:pt x="1246" y="667"/>
                    <a:pt x="1241" y="666"/>
                  </a:cubicBezTo>
                  <a:cubicBezTo>
                    <a:pt x="1237" y="665"/>
                    <a:pt x="1232" y="665"/>
                    <a:pt x="1227" y="665"/>
                  </a:cubicBezTo>
                  <a:cubicBezTo>
                    <a:pt x="1210" y="665"/>
                    <a:pt x="1189" y="669"/>
                    <a:pt x="1167" y="673"/>
                  </a:cubicBezTo>
                  <a:cubicBezTo>
                    <a:pt x="1145" y="677"/>
                    <a:pt x="1124" y="681"/>
                    <a:pt x="1108" y="681"/>
                  </a:cubicBezTo>
                  <a:cubicBezTo>
                    <a:pt x="1101" y="681"/>
                    <a:pt x="1095" y="680"/>
                    <a:pt x="1091" y="678"/>
                  </a:cubicBezTo>
                  <a:cubicBezTo>
                    <a:pt x="1089" y="677"/>
                    <a:pt x="1088" y="676"/>
                    <a:pt x="1087" y="675"/>
                  </a:cubicBezTo>
                  <a:cubicBezTo>
                    <a:pt x="1086" y="673"/>
                    <a:pt x="1085" y="671"/>
                    <a:pt x="1085" y="669"/>
                  </a:cubicBezTo>
                  <a:cubicBezTo>
                    <a:pt x="1085" y="668"/>
                    <a:pt x="1085" y="668"/>
                    <a:pt x="1085" y="668"/>
                  </a:cubicBezTo>
                  <a:cubicBezTo>
                    <a:pt x="1085" y="664"/>
                    <a:pt x="1087" y="659"/>
                    <a:pt x="1091" y="655"/>
                  </a:cubicBezTo>
                  <a:cubicBezTo>
                    <a:pt x="1098" y="647"/>
                    <a:pt x="1112" y="639"/>
                    <a:pt x="1128" y="631"/>
                  </a:cubicBezTo>
                  <a:cubicBezTo>
                    <a:pt x="1153" y="620"/>
                    <a:pt x="1184" y="608"/>
                    <a:pt x="1213" y="594"/>
                  </a:cubicBezTo>
                  <a:cubicBezTo>
                    <a:pt x="1241" y="580"/>
                    <a:pt x="1267" y="565"/>
                    <a:pt x="1279" y="544"/>
                  </a:cubicBezTo>
                  <a:cubicBezTo>
                    <a:pt x="1292" y="525"/>
                    <a:pt x="1301" y="511"/>
                    <a:pt x="1307" y="501"/>
                  </a:cubicBezTo>
                  <a:cubicBezTo>
                    <a:pt x="1313" y="490"/>
                    <a:pt x="1316" y="484"/>
                    <a:pt x="1316" y="478"/>
                  </a:cubicBezTo>
                  <a:cubicBezTo>
                    <a:pt x="1316" y="476"/>
                    <a:pt x="1315" y="473"/>
                    <a:pt x="1314" y="471"/>
                  </a:cubicBezTo>
                  <a:cubicBezTo>
                    <a:pt x="1312" y="469"/>
                    <a:pt x="1310" y="467"/>
                    <a:pt x="1307" y="465"/>
                  </a:cubicBezTo>
                  <a:cubicBezTo>
                    <a:pt x="1304" y="462"/>
                    <a:pt x="1300" y="461"/>
                    <a:pt x="1296" y="461"/>
                  </a:cubicBezTo>
                  <a:cubicBezTo>
                    <a:pt x="1287" y="461"/>
                    <a:pt x="1276" y="466"/>
                    <a:pt x="1266" y="474"/>
                  </a:cubicBezTo>
                  <a:cubicBezTo>
                    <a:pt x="1257" y="482"/>
                    <a:pt x="1247" y="492"/>
                    <a:pt x="1240" y="503"/>
                  </a:cubicBezTo>
                  <a:cubicBezTo>
                    <a:pt x="1224" y="529"/>
                    <a:pt x="1191" y="549"/>
                    <a:pt x="1166" y="556"/>
                  </a:cubicBezTo>
                  <a:cubicBezTo>
                    <a:pt x="1154" y="560"/>
                    <a:pt x="1137" y="567"/>
                    <a:pt x="1121" y="573"/>
                  </a:cubicBezTo>
                  <a:cubicBezTo>
                    <a:pt x="1105" y="580"/>
                    <a:pt x="1091" y="587"/>
                    <a:pt x="1084" y="592"/>
                  </a:cubicBezTo>
                  <a:cubicBezTo>
                    <a:pt x="1079" y="595"/>
                    <a:pt x="1074" y="599"/>
                    <a:pt x="1067" y="602"/>
                  </a:cubicBezTo>
                  <a:cubicBezTo>
                    <a:pt x="1061" y="606"/>
                    <a:pt x="1054" y="608"/>
                    <a:pt x="1048" y="608"/>
                  </a:cubicBezTo>
                  <a:cubicBezTo>
                    <a:pt x="1044" y="608"/>
                    <a:pt x="1040" y="607"/>
                    <a:pt x="1036" y="605"/>
                  </a:cubicBezTo>
                  <a:cubicBezTo>
                    <a:pt x="1032" y="603"/>
                    <a:pt x="1029" y="599"/>
                    <a:pt x="1026" y="592"/>
                  </a:cubicBezTo>
                  <a:cubicBezTo>
                    <a:pt x="1024" y="588"/>
                    <a:pt x="1023" y="584"/>
                    <a:pt x="1023" y="579"/>
                  </a:cubicBezTo>
                  <a:cubicBezTo>
                    <a:pt x="1022" y="563"/>
                    <a:pt x="1034" y="542"/>
                    <a:pt x="1052" y="520"/>
                  </a:cubicBezTo>
                  <a:cubicBezTo>
                    <a:pt x="1071" y="497"/>
                    <a:pt x="1097" y="472"/>
                    <a:pt x="1125" y="447"/>
                  </a:cubicBezTo>
                  <a:cubicBezTo>
                    <a:pt x="1191" y="389"/>
                    <a:pt x="1234" y="335"/>
                    <a:pt x="1268" y="295"/>
                  </a:cubicBezTo>
                  <a:cubicBezTo>
                    <a:pt x="1282" y="278"/>
                    <a:pt x="1308" y="252"/>
                    <a:pt x="1331" y="225"/>
                  </a:cubicBezTo>
                  <a:cubicBezTo>
                    <a:pt x="1342" y="211"/>
                    <a:pt x="1353" y="196"/>
                    <a:pt x="1361" y="183"/>
                  </a:cubicBezTo>
                  <a:cubicBezTo>
                    <a:pt x="1368" y="169"/>
                    <a:pt x="1373" y="156"/>
                    <a:pt x="1373" y="144"/>
                  </a:cubicBezTo>
                  <a:cubicBezTo>
                    <a:pt x="1373" y="134"/>
                    <a:pt x="1369" y="125"/>
                    <a:pt x="1360" y="118"/>
                  </a:cubicBezTo>
                  <a:cubicBezTo>
                    <a:pt x="1354" y="113"/>
                    <a:pt x="1347" y="111"/>
                    <a:pt x="1340" y="111"/>
                  </a:cubicBezTo>
                  <a:cubicBezTo>
                    <a:pt x="1327" y="111"/>
                    <a:pt x="1313" y="118"/>
                    <a:pt x="1299" y="129"/>
                  </a:cubicBezTo>
                  <a:cubicBezTo>
                    <a:pt x="1279" y="146"/>
                    <a:pt x="1257" y="171"/>
                    <a:pt x="1239" y="195"/>
                  </a:cubicBezTo>
                  <a:cubicBezTo>
                    <a:pt x="1220" y="220"/>
                    <a:pt x="1204" y="244"/>
                    <a:pt x="1194" y="257"/>
                  </a:cubicBezTo>
                  <a:cubicBezTo>
                    <a:pt x="1179" y="278"/>
                    <a:pt x="1161" y="302"/>
                    <a:pt x="1143" y="324"/>
                  </a:cubicBezTo>
                  <a:cubicBezTo>
                    <a:pt x="1125" y="346"/>
                    <a:pt x="1106" y="366"/>
                    <a:pt x="1091" y="376"/>
                  </a:cubicBezTo>
                  <a:cubicBezTo>
                    <a:pt x="1083" y="381"/>
                    <a:pt x="1072" y="391"/>
                    <a:pt x="1060" y="404"/>
                  </a:cubicBezTo>
                  <a:cubicBezTo>
                    <a:pt x="1041" y="423"/>
                    <a:pt x="1019" y="448"/>
                    <a:pt x="998" y="468"/>
                  </a:cubicBezTo>
                  <a:cubicBezTo>
                    <a:pt x="988" y="478"/>
                    <a:pt x="978" y="487"/>
                    <a:pt x="970" y="493"/>
                  </a:cubicBezTo>
                  <a:cubicBezTo>
                    <a:pt x="966" y="497"/>
                    <a:pt x="962" y="499"/>
                    <a:pt x="959" y="501"/>
                  </a:cubicBezTo>
                  <a:cubicBezTo>
                    <a:pt x="955" y="502"/>
                    <a:pt x="952" y="503"/>
                    <a:pt x="950" y="503"/>
                  </a:cubicBezTo>
                  <a:cubicBezTo>
                    <a:pt x="948" y="503"/>
                    <a:pt x="947" y="503"/>
                    <a:pt x="946" y="502"/>
                  </a:cubicBezTo>
                  <a:cubicBezTo>
                    <a:pt x="945" y="500"/>
                    <a:pt x="944" y="498"/>
                    <a:pt x="944" y="495"/>
                  </a:cubicBezTo>
                  <a:cubicBezTo>
                    <a:pt x="944" y="489"/>
                    <a:pt x="947" y="479"/>
                    <a:pt x="952" y="469"/>
                  </a:cubicBezTo>
                  <a:cubicBezTo>
                    <a:pt x="959" y="453"/>
                    <a:pt x="970" y="434"/>
                    <a:pt x="980" y="416"/>
                  </a:cubicBezTo>
                  <a:cubicBezTo>
                    <a:pt x="984" y="407"/>
                    <a:pt x="988" y="399"/>
                    <a:pt x="991" y="391"/>
                  </a:cubicBezTo>
                  <a:cubicBezTo>
                    <a:pt x="995" y="383"/>
                    <a:pt x="996" y="376"/>
                    <a:pt x="996" y="370"/>
                  </a:cubicBezTo>
                  <a:cubicBezTo>
                    <a:pt x="996" y="367"/>
                    <a:pt x="996" y="365"/>
                    <a:pt x="995" y="362"/>
                  </a:cubicBezTo>
                  <a:cubicBezTo>
                    <a:pt x="994" y="360"/>
                    <a:pt x="993" y="358"/>
                    <a:pt x="991" y="357"/>
                  </a:cubicBezTo>
                  <a:cubicBezTo>
                    <a:pt x="989" y="355"/>
                    <a:pt x="987" y="354"/>
                    <a:pt x="985" y="354"/>
                  </a:cubicBezTo>
                  <a:cubicBezTo>
                    <a:pt x="981" y="354"/>
                    <a:pt x="977" y="357"/>
                    <a:pt x="973" y="360"/>
                  </a:cubicBezTo>
                  <a:cubicBezTo>
                    <a:pt x="966" y="366"/>
                    <a:pt x="958" y="375"/>
                    <a:pt x="950" y="386"/>
                  </a:cubicBezTo>
                  <a:cubicBezTo>
                    <a:pt x="938" y="403"/>
                    <a:pt x="925" y="424"/>
                    <a:pt x="911" y="440"/>
                  </a:cubicBezTo>
                  <a:cubicBezTo>
                    <a:pt x="904" y="449"/>
                    <a:pt x="897" y="456"/>
                    <a:pt x="890" y="461"/>
                  </a:cubicBezTo>
                  <a:cubicBezTo>
                    <a:pt x="882" y="466"/>
                    <a:pt x="875" y="469"/>
                    <a:pt x="868" y="469"/>
                  </a:cubicBezTo>
                  <a:cubicBezTo>
                    <a:pt x="865" y="469"/>
                    <a:pt x="863" y="468"/>
                    <a:pt x="860" y="467"/>
                  </a:cubicBezTo>
                  <a:cubicBezTo>
                    <a:pt x="834" y="459"/>
                    <a:pt x="813" y="453"/>
                    <a:pt x="796" y="439"/>
                  </a:cubicBezTo>
                  <a:cubicBezTo>
                    <a:pt x="778" y="425"/>
                    <a:pt x="762" y="402"/>
                    <a:pt x="746" y="361"/>
                  </a:cubicBezTo>
                  <a:cubicBezTo>
                    <a:pt x="733" y="328"/>
                    <a:pt x="717" y="297"/>
                    <a:pt x="704" y="267"/>
                  </a:cubicBezTo>
                  <a:cubicBezTo>
                    <a:pt x="691" y="238"/>
                    <a:pt x="682" y="210"/>
                    <a:pt x="682" y="186"/>
                  </a:cubicBezTo>
                  <a:cubicBezTo>
                    <a:pt x="682" y="171"/>
                    <a:pt x="685" y="158"/>
                    <a:pt x="692" y="146"/>
                  </a:cubicBezTo>
                  <a:cubicBezTo>
                    <a:pt x="706" y="125"/>
                    <a:pt x="724" y="105"/>
                    <a:pt x="738" y="86"/>
                  </a:cubicBezTo>
                  <a:cubicBezTo>
                    <a:pt x="752" y="67"/>
                    <a:pt x="763" y="48"/>
                    <a:pt x="763" y="31"/>
                  </a:cubicBezTo>
                  <a:cubicBezTo>
                    <a:pt x="763" y="22"/>
                    <a:pt x="760" y="13"/>
                    <a:pt x="752" y="5"/>
                  </a:cubicBezTo>
                  <a:cubicBezTo>
                    <a:pt x="750" y="6"/>
                    <a:pt x="750" y="6"/>
                    <a:pt x="750" y="6"/>
                  </a:cubicBezTo>
                  <a:cubicBezTo>
                    <a:pt x="749" y="7"/>
                    <a:pt x="749" y="7"/>
                    <a:pt x="749" y="7"/>
                  </a:cubicBezTo>
                  <a:cubicBezTo>
                    <a:pt x="756" y="15"/>
                    <a:pt x="759" y="23"/>
                    <a:pt x="759" y="31"/>
                  </a:cubicBezTo>
                  <a:cubicBezTo>
                    <a:pt x="759" y="47"/>
                    <a:pt x="749" y="64"/>
                    <a:pt x="735" y="83"/>
                  </a:cubicBezTo>
                  <a:cubicBezTo>
                    <a:pt x="721" y="102"/>
                    <a:pt x="703" y="123"/>
                    <a:pt x="689" y="144"/>
                  </a:cubicBezTo>
                  <a:cubicBezTo>
                    <a:pt x="681" y="157"/>
                    <a:pt x="678" y="171"/>
                    <a:pt x="678" y="186"/>
                  </a:cubicBezTo>
                  <a:cubicBezTo>
                    <a:pt x="678" y="211"/>
                    <a:pt x="687" y="239"/>
                    <a:pt x="700" y="269"/>
                  </a:cubicBezTo>
                  <a:cubicBezTo>
                    <a:pt x="713" y="299"/>
                    <a:pt x="729" y="330"/>
                    <a:pt x="742" y="362"/>
                  </a:cubicBezTo>
                  <a:cubicBezTo>
                    <a:pt x="759" y="404"/>
                    <a:pt x="774" y="427"/>
                    <a:pt x="793" y="442"/>
                  </a:cubicBezTo>
                  <a:cubicBezTo>
                    <a:pt x="812" y="457"/>
                    <a:pt x="833" y="463"/>
                    <a:pt x="859" y="471"/>
                  </a:cubicBezTo>
                  <a:cubicBezTo>
                    <a:pt x="862" y="472"/>
                    <a:pt x="865" y="473"/>
                    <a:pt x="868" y="473"/>
                  </a:cubicBezTo>
                  <a:cubicBezTo>
                    <a:pt x="881" y="473"/>
                    <a:pt x="892" y="465"/>
                    <a:pt x="904" y="454"/>
                  </a:cubicBezTo>
                  <a:cubicBezTo>
                    <a:pt x="921" y="438"/>
                    <a:pt x="936" y="414"/>
                    <a:pt x="950" y="394"/>
                  </a:cubicBezTo>
                  <a:cubicBezTo>
                    <a:pt x="957" y="384"/>
                    <a:pt x="964" y="375"/>
                    <a:pt x="970" y="368"/>
                  </a:cubicBezTo>
                  <a:cubicBezTo>
                    <a:pt x="973" y="365"/>
                    <a:pt x="975" y="363"/>
                    <a:pt x="978" y="361"/>
                  </a:cubicBezTo>
                  <a:cubicBezTo>
                    <a:pt x="980" y="359"/>
                    <a:pt x="983" y="358"/>
                    <a:pt x="985" y="358"/>
                  </a:cubicBezTo>
                  <a:cubicBezTo>
                    <a:pt x="986" y="358"/>
                    <a:pt x="987" y="359"/>
                    <a:pt x="989" y="360"/>
                  </a:cubicBezTo>
                  <a:cubicBezTo>
                    <a:pt x="990" y="361"/>
                    <a:pt x="991" y="362"/>
                    <a:pt x="992" y="364"/>
                  </a:cubicBezTo>
                  <a:cubicBezTo>
                    <a:pt x="992" y="365"/>
                    <a:pt x="992" y="367"/>
                    <a:pt x="992" y="370"/>
                  </a:cubicBezTo>
                  <a:cubicBezTo>
                    <a:pt x="992" y="377"/>
                    <a:pt x="989" y="386"/>
                    <a:pt x="984" y="397"/>
                  </a:cubicBezTo>
                  <a:cubicBezTo>
                    <a:pt x="977" y="414"/>
                    <a:pt x="966" y="433"/>
                    <a:pt x="957" y="450"/>
                  </a:cubicBezTo>
                  <a:cubicBezTo>
                    <a:pt x="952" y="459"/>
                    <a:pt x="948" y="467"/>
                    <a:pt x="945" y="475"/>
                  </a:cubicBezTo>
                  <a:cubicBezTo>
                    <a:pt x="942" y="483"/>
                    <a:pt x="940" y="489"/>
                    <a:pt x="940" y="495"/>
                  </a:cubicBezTo>
                  <a:cubicBezTo>
                    <a:pt x="940" y="499"/>
                    <a:pt x="941" y="502"/>
                    <a:pt x="943" y="505"/>
                  </a:cubicBezTo>
                  <a:cubicBezTo>
                    <a:pt x="945" y="507"/>
                    <a:pt x="948" y="507"/>
                    <a:pt x="950" y="507"/>
                  </a:cubicBezTo>
                  <a:cubicBezTo>
                    <a:pt x="954" y="507"/>
                    <a:pt x="959" y="505"/>
                    <a:pt x="964" y="502"/>
                  </a:cubicBezTo>
                  <a:cubicBezTo>
                    <a:pt x="973" y="497"/>
                    <a:pt x="984" y="487"/>
                    <a:pt x="996" y="476"/>
                  </a:cubicBezTo>
                  <a:cubicBezTo>
                    <a:pt x="1014" y="459"/>
                    <a:pt x="1033" y="438"/>
                    <a:pt x="1050" y="419"/>
                  </a:cubicBezTo>
                  <a:cubicBezTo>
                    <a:pt x="1059" y="410"/>
                    <a:pt x="1067" y="401"/>
                    <a:pt x="1075" y="394"/>
                  </a:cubicBezTo>
                  <a:cubicBezTo>
                    <a:pt x="1082" y="387"/>
                    <a:pt x="1088" y="382"/>
                    <a:pt x="1093" y="379"/>
                  </a:cubicBezTo>
                  <a:cubicBezTo>
                    <a:pt x="1109" y="369"/>
                    <a:pt x="1128" y="349"/>
                    <a:pt x="1146" y="327"/>
                  </a:cubicBezTo>
                  <a:cubicBezTo>
                    <a:pt x="1164" y="305"/>
                    <a:pt x="1182" y="280"/>
                    <a:pt x="1197" y="260"/>
                  </a:cubicBezTo>
                  <a:cubicBezTo>
                    <a:pt x="1211" y="241"/>
                    <a:pt x="1234" y="205"/>
                    <a:pt x="1261" y="173"/>
                  </a:cubicBezTo>
                  <a:cubicBezTo>
                    <a:pt x="1274" y="158"/>
                    <a:pt x="1288" y="143"/>
                    <a:pt x="1302" y="132"/>
                  </a:cubicBezTo>
                  <a:cubicBezTo>
                    <a:pt x="1316" y="122"/>
                    <a:pt x="1329" y="115"/>
                    <a:pt x="1340" y="115"/>
                  </a:cubicBezTo>
                  <a:cubicBezTo>
                    <a:pt x="1347" y="115"/>
                    <a:pt x="1352" y="117"/>
                    <a:pt x="1358" y="121"/>
                  </a:cubicBezTo>
                  <a:cubicBezTo>
                    <a:pt x="1366" y="127"/>
                    <a:pt x="1369" y="135"/>
                    <a:pt x="1369" y="144"/>
                  </a:cubicBezTo>
                  <a:cubicBezTo>
                    <a:pt x="1369" y="155"/>
                    <a:pt x="1365" y="167"/>
                    <a:pt x="1357" y="181"/>
                  </a:cubicBezTo>
                  <a:cubicBezTo>
                    <a:pt x="1346" y="201"/>
                    <a:pt x="1328" y="223"/>
                    <a:pt x="1311" y="242"/>
                  </a:cubicBezTo>
                  <a:cubicBezTo>
                    <a:pt x="1293" y="262"/>
                    <a:pt x="1276" y="280"/>
                    <a:pt x="1265" y="292"/>
                  </a:cubicBezTo>
                  <a:cubicBezTo>
                    <a:pt x="1231" y="332"/>
                    <a:pt x="1188" y="386"/>
                    <a:pt x="1122" y="444"/>
                  </a:cubicBezTo>
                  <a:cubicBezTo>
                    <a:pt x="1094" y="469"/>
                    <a:pt x="1068" y="494"/>
                    <a:pt x="1049" y="517"/>
                  </a:cubicBezTo>
                  <a:cubicBezTo>
                    <a:pt x="1030" y="540"/>
                    <a:pt x="1019" y="561"/>
                    <a:pt x="1019" y="579"/>
                  </a:cubicBezTo>
                  <a:cubicBezTo>
                    <a:pt x="1019" y="584"/>
                    <a:pt x="1020" y="590"/>
                    <a:pt x="1022" y="594"/>
                  </a:cubicBezTo>
                  <a:cubicBezTo>
                    <a:pt x="1025" y="601"/>
                    <a:pt x="1029" y="605"/>
                    <a:pt x="1034" y="608"/>
                  </a:cubicBezTo>
                  <a:cubicBezTo>
                    <a:pt x="1038" y="611"/>
                    <a:pt x="1043" y="612"/>
                    <a:pt x="1048" y="612"/>
                  </a:cubicBezTo>
                  <a:cubicBezTo>
                    <a:pt x="1055" y="612"/>
                    <a:pt x="1063" y="610"/>
                    <a:pt x="1069" y="606"/>
                  </a:cubicBezTo>
                  <a:cubicBezTo>
                    <a:pt x="1076" y="602"/>
                    <a:pt x="1082" y="598"/>
                    <a:pt x="1086" y="595"/>
                  </a:cubicBezTo>
                  <a:cubicBezTo>
                    <a:pt x="1093" y="590"/>
                    <a:pt x="1107" y="583"/>
                    <a:pt x="1122" y="577"/>
                  </a:cubicBezTo>
                  <a:cubicBezTo>
                    <a:pt x="1138" y="570"/>
                    <a:pt x="1155" y="564"/>
                    <a:pt x="1167" y="560"/>
                  </a:cubicBezTo>
                  <a:cubicBezTo>
                    <a:pt x="1193" y="552"/>
                    <a:pt x="1226" y="532"/>
                    <a:pt x="1243" y="505"/>
                  </a:cubicBezTo>
                  <a:cubicBezTo>
                    <a:pt x="1250" y="495"/>
                    <a:pt x="1259" y="485"/>
                    <a:pt x="1269" y="477"/>
                  </a:cubicBezTo>
                  <a:cubicBezTo>
                    <a:pt x="1278" y="470"/>
                    <a:pt x="1288" y="465"/>
                    <a:pt x="1296" y="465"/>
                  </a:cubicBezTo>
                  <a:cubicBezTo>
                    <a:pt x="1299" y="465"/>
                    <a:pt x="1302" y="466"/>
                    <a:pt x="1305" y="468"/>
                  </a:cubicBezTo>
                  <a:cubicBezTo>
                    <a:pt x="1307" y="470"/>
                    <a:pt x="1309" y="472"/>
                    <a:pt x="1310" y="473"/>
                  </a:cubicBezTo>
                  <a:cubicBezTo>
                    <a:pt x="1312" y="475"/>
                    <a:pt x="1312" y="476"/>
                    <a:pt x="1312" y="478"/>
                  </a:cubicBezTo>
                  <a:cubicBezTo>
                    <a:pt x="1312" y="482"/>
                    <a:pt x="1310" y="489"/>
                    <a:pt x="1304" y="499"/>
                  </a:cubicBezTo>
                  <a:cubicBezTo>
                    <a:pt x="1298" y="509"/>
                    <a:pt x="1289" y="522"/>
                    <a:pt x="1276" y="542"/>
                  </a:cubicBezTo>
                  <a:cubicBezTo>
                    <a:pt x="1267" y="557"/>
                    <a:pt x="1250" y="569"/>
                    <a:pt x="1230" y="580"/>
                  </a:cubicBezTo>
                  <a:cubicBezTo>
                    <a:pt x="1201" y="597"/>
                    <a:pt x="1163" y="611"/>
                    <a:pt x="1134" y="624"/>
                  </a:cubicBezTo>
                  <a:cubicBezTo>
                    <a:pt x="1119" y="631"/>
                    <a:pt x="1106" y="638"/>
                    <a:pt x="1096" y="645"/>
                  </a:cubicBezTo>
                  <a:cubicBezTo>
                    <a:pt x="1092" y="648"/>
                    <a:pt x="1088" y="652"/>
                    <a:pt x="1085" y="656"/>
                  </a:cubicBezTo>
                  <a:cubicBezTo>
                    <a:pt x="1082" y="660"/>
                    <a:pt x="1081" y="664"/>
                    <a:pt x="1081" y="668"/>
                  </a:cubicBezTo>
                  <a:cubicBezTo>
                    <a:pt x="1081" y="669"/>
                    <a:pt x="1081" y="669"/>
                    <a:pt x="1081" y="669"/>
                  </a:cubicBezTo>
                  <a:cubicBezTo>
                    <a:pt x="1081" y="672"/>
                    <a:pt x="1082" y="675"/>
                    <a:pt x="1083" y="677"/>
                  </a:cubicBezTo>
                  <a:cubicBezTo>
                    <a:pt x="1086" y="680"/>
                    <a:pt x="1089" y="682"/>
                    <a:pt x="1093" y="683"/>
                  </a:cubicBezTo>
                  <a:cubicBezTo>
                    <a:pt x="1098" y="685"/>
                    <a:pt x="1103" y="685"/>
                    <a:pt x="1108" y="685"/>
                  </a:cubicBezTo>
                  <a:cubicBezTo>
                    <a:pt x="1125" y="685"/>
                    <a:pt x="1146" y="681"/>
                    <a:pt x="1168" y="677"/>
                  </a:cubicBezTo>
                  <a:cubicBezTo>
                    <a:pt x="1189" y="673"/>
                    <a:pt x="1211" y="669"/>
                    <a:pt x="1227" y="669"/>
                  </a:cubicBezTo>
                  <a:cubicBezTo>
                    <a:pt x="1234" y="669"/>
                    <a:pt x="1240" y="670"/>
                    <a:pt x="1244" y="671"/>
                  </a:cubicBezTo>
                  <a:cubicBezTo>
                    <a:pt x="1246" y="672"/>
                    <a:pt x="1247" y="673"/>
                    <a:pt x="1249" y="675"/>
                  </a:cubicBezTo>
                  <a:cubicBezTo>
                    <a:pt x="1250" y="676"/>
                    <a:pt x="1250" y="678"/>
                    <a:pt x="1251" y="680"/>
                  </a:cubicBezTo>
                  <a:cubicBezTo>
                    <a:pt x="1251" y="680"/>
                    <a:pt x="1251" y="681"/>
                    <a:pt x="1251" y="682"/>
                  </a:cubicBezTo>
                  <a:cubicBezTo>
                    <a:pt x="1251" y="686"/>
                    <a:pt x="1249" y="689"/>
                    <a:pt x="1244" y="693"/>
                  </a:cubicBezTo>
                  <a:cubicBezTo>
                    <a:pt x="1237" y="699"/>
                    <a:pt x="1222" y="704"/>
                    <a:pt x="1206" y="709"/>
                  </a:cubicBezTo>
                  <a:cubicBezTo>
                    <a:pt x="1181" y="715"/>
                    <a:pt x="1149" y="721"/>
                    <a:pt x="1125" y="726"/>
                  </a:cubicBezTo>
                  <a:cubicBezTo>
                    <a:pt x="1112" y="729"/>
                    <a:pt x="1101" y="732"/>
                    <a:pt x="1093" y="736"/>
                  </a:cubicBezTo>
                  <a:cubicBezTo>
                    <a:pt x="1089" y="738"/>
                    <a:pt x="1086" y="739"/>
                    <a:pt x="1084" y="742"/>
                  </a:cubicBezTo>
                  <a:cubicBezTo>
                    <a:pt x="1081" y="744"/>
                    <a:pt x="1080" y="746"/>
                    <a:pt x="1080" y="749"/>
                  </a:cubicBezTo>
                  <a:cubicBezTo>
                    <a:pt x="1080" y="751"/>
                    <a:pt x="1080" y="753"/>
                    <a:pt x="1082" y="755"/>
                  </a:cubicBezTo>
                  <a:cubicBezTo>
                    <a:pt x="1084" y="759"/>
                    <a:pt x="1088" y="761"/>
                    <a:pt x="1093" y="764"/>
                  </a:cubicBezTo>
                  <a:cubicBezTo>
                    <a:pt x="1101" y="768"/>
                    <a:pt x="1114" y="772"/>
                    <a:pt x="1129" y="774"/>
                  </a:cubicBezTo>
                  <a:cubicBezTo>
                    <a:pt x="1172" y="783"/>
                    <a:pt x="1236" y="786"/>
                    <a:pt x="1269" y="786"/>
                  </a:cubicBezTo>
                  <a:cubicBezTo>
                    <a:pt x="1272" y="786"/>
                    <a:pt x="1274" y="786"/>
                    <a:pt x="1277" y="786"/>
                  </a:cubicBezTo>
                  <a:cubicBezTo>
                    <a:pt x="1278" y="786"/>
                    <a:pt x="1279" y="786"/>
                    <a:pt x="1280" y="786"/>
                  </a:cubicBezTo>
                  <a:cubicBezTo>
                    <a:pt x="1300" y="786"/>
                    <a:pt x="1319" y="791"/>
                    <a:pt x="1338" y="796"/>
                  </a:cubicBezTo>
                  <a:cubicBezTo>
                    <a:pt x="1356" y="801"/>
                    <a:pt x="1375" y="806"/>
                    <a:pt x="1395" y="806"/>
                  </a:cubicBezTo>
                  <a:cubicBezTo>
                    <a:pt x="1397" y="806"/>
                    <a:pt x="1400" y="806"/>
                    <a:pt x="1403" y="805"/>
                  </a:cubicBezTo>
                  <a:cubicBezTo>
                    <a:pt x="1405" y="805"/>
                    <a:pt x="1406" y="805"/>
                    <a:pt x="1408" y="805"/>
                  </a:cubicBezTo>
                  <a:cubicBezTo>
                    <a:pt x="1428" y="805"/>
                    <a:pt x="1448" y="814"/>
                    <a:pt x="1469" y="824"/>
                  </a:cubicBezTo>
                  <a:cubicBezTo>
                    <a:pt x="1490" y="834"/>
                    <a:pt x="1512" y="844"/>
                    <a:pt x="1538" y="847"/>
                  </a:cubicBezTo>
                  <a:cubicBezTo>
                    <a:pt x="1561" y="850"/>
                    <a:pt x="1585" y="863"/>
                    <a:pt x="1603" y="880"/>
                  </a:cubicBezTo>
                  <a:cubicBezTo>
                    <a:pt x="1621" y="897"/>
                    <a:pt x="1633" y="918"/>
                    <a:pt x="1633" y="939"/>
                  </a:cubicBezTo>
                  <a:cubicBezTo>
                    <a:pt x="1633" y="943"/>
                    <a:pt x="1633" y="947"/>
                    <a:pt x="1632" y="951"/>
                  </a:cubicBezTo>
                  <a:cubicBezTo>
                    <a:pt x="1630" y="959"/>
                    <a:pt x="1625" y="964"/>
                    <a:pt x="1619" y="967"/>
                  </a:cubicBezTo>
                  <a:cubicBezTo>
                    <a:pt x="1613" y="971"/>
                    <a:pt x="1605" y="972"/>
                    <a:pt x="1597" y="972"/>
                  </a:cubicBezTo>
                  <a:cubicBezTo>
                    <a:pt x="1581" y="972"/>
                    <a:pt x="1564" y="968"/>
                    <a:pt x="1548" y="961"/>
                  </a:cubicBezTo>
                  <a:cubicBezTo>
                    <a:pt x="1532" y="954"/>
                    <a:pt x="1518" y="945"/>
                    <a:pt x="1511" y="937"/>
                  </a:cubicBezTo>
                  <a:cubicBezTo>
                    <a:pt x="1499" y="923"/>
                    <a:pt x="1482" y="914"/>
                    <a:pt x="1454" y="904"/>
                  </a:cubicBezTo>
                  <a:cubicBezTo>
                    <a:pt x="1427" y="895"/>
                    <a:pt x="1390" y="885"/>
                    <a:pt x="1338" y="869"/>
                  </a:cubicBezTo>
                  <a:cubicBezTo>
                    <a:pt x="1288" y="854"/>
                    <a:pt x="1234" y="849"/>
                    <a:pt x="1188" y="849"/>
                  </a:cubicBezTo>
                  <a:cubicBezTo>
                    <a:pt x="1164" y="849"/>
                    <a:pt x="1142" y="850"/>
                    <a:pt x="1125" y="853"/>
                  </a:cubicBezTo>
                  <a:cubicBezTo>
                    <a:pt x="1107" y="855"/>
                    <a:pt x="1093" y="859"/>
                    <a:pt x="1085" y="863"/>
                  </a:cubicBezTo>
                  <a:cubicBezTo>
                    <a:pt x="1069" y="870"/>
                    <a:pt x="1060" y="885"/>
                    <a:pt x="1053" y="901"/>
                  </a:cubicBezTo>
                  <a:cubicBezTo>
                    <a:pt x="1046" y="917"/>
                    <a:pt x="1042" y="935"/>
                    <a:pt x="1035" y="951"/>
                  </a:cubicBezTo>
                  <a:cubicBezTo>
                    <a:pt x="1032" y="957"/>
                    <a:pt x="1031" y="963"/>
                    <a:pt x="1031" y="968"/>
                  </a:cubicBezTo>
                  <a:cubicBezTo>
                    <a:pt x="1031" y="980"/>
                    <a:pt x="1036" y="989"/>
                    <a:pt x="1043" y="998"/>
                  </a:cubicBezTo>
                  <a:cubicBezTo>
                    <a:pt x="1051" y="1007"/>
                    <a:pt x="1060" y="1016"/>
                    <a:pt x="1069" y="1026"/>
                  </a:cubicBezTo>
                  <a:cubicBezTo>
                    <a:pt x="1078" y="1036"/>
                    <a:pt x="1087" y="1045"/>
                    <a:pt x="1093" y="1054"/>
                  </a:cubicBezTo>
                  <a:cubicBezTo>
                    <a:pt x="1099" y="1063"/>
                    <a:pt x="1102" y="1070"/>
                    <a:pt x="1102" y="1076"/>
                  </a:cubicBezTo>
                  <a:cubicBezTo>
                    <a:pt x="1102" y="1079"/>
                    <a:pt x="1101" y="1081"/>
                    <a:pt x="1099" y="1083"/>
                  </a:cubicBezTo>
                  <a:cubicBezTo>
                    <a:pt x="1096" y="1086"/>
                    <a:pt x="1093" y="1087"/>
                    <a:pt x="1091" y="1087"/>
                  </a:cubicBezTo>
                  <a:cubicBezTo>
                    <a:pt x="1089" y="1087"/>
                    <a:pt x="1088" y="1087"/>
                    <a:pt x="1086" y="1086"/>
                  </a:cubicBezTo>
                  <a:cubicBezTo>
                    <a:pt x="1081" y="1083"/>
                    <a:pt x="1075" y="1076"/>
                    <a:pt x="1066" y="1063"/>
                  </a:cubicBezTo>
                  <a:cubicBezTo>
                    <a:pt x="1058" y="1051"/>
                    <a:pt x="1053" y="1045"/>
                    <a:pt x="1045" y="1040"/>
                  </a:cubicBezTo>
                  <a:cubicBezTo>
                    <a:pt x="1038" y="1034"/>
                    <a:pt x="1028" y="1031"/>
                    <a:pt x="1012" y="1024"/>
                  </a:cubicBezTo>
                  <a:cubicBezTo>
                    <a:pt x="1005" y="1022"/>
                    <a:pt x="1000" y="1021"/>
                    <a:pt x="995" y="1021"/>
                  </a:cubicBezTo>
                  <a:cubicBezTo>
                    <a:pt x="991" y="1021"/>
                    <a:pt x="987" y="1022"/>
                    <a:pt x="984" y="1024"/>
                  </a:cubicBezTo>
                  <a:cubicBezTo>
                    <a:pt x="979" y="1028"/>
                    <a:pt x="976" y="1033"/>
                    <a:pt x="972" y="1040"/>
                  </a:cubicBezTo>
                  <a:cubicBezTo>
                    <a:pt x="968" y="1046"/>
                    <a:pt x="963" y="1053"/>
                    <a:pt x="955" y="1060"/>
                  </a:cubicBezTo>
                  <a:cubicBezTo>
                    <a:pt x="949" y="1066"/>
                    <a:pt x="946" y="1073"/>
                    <a:pt x="946" y="1081"/>
                  </a:cubicBezTo>
                  <a:cubicBezTo>
                    <a:pt x="946" y="1094"/>
                    <a:pt x="953" y="1110"/>
                    <a:pt x="962" y="1132"/>
                  </a:cubicBezTo>
                  <a:cubicBezTo>
                    <a:pt x="971" y="1154"/>
                    <a:pt x="983" y="1182"/>
                    <a:pt x="993" y="1218"/>
                  </a:cubicBezTo>
                  <a:cubicBezTo>
                    <a:pt x="1006" y="1265"/>
                    <a:pt x="1011" y="1325"/>
                    <a:pt x="1022" y="1385"/>
                  </a:cubicBezTo>
                  <a:cubicBezTo>
                    <a:pt x="1032" y="1445"/>
                    <a:pt x="1048" y="1505"/>
                    <a:pt x="1084" y="1553"/>
                  </a:cubicBezTo>
                  <a:cubicBezTo>
                    <a:pt x="1101" y="1575"/>
                    <a:pt x="1108" y="1593"/>
                    <a:pt x="1108" y="1605"/>
                  </a:cubicBezTo>
                  <a:cubicBezTo>
                    <a:pt x="1108" y="1613"/>
                    <a:pt x="1105" y="1619"/>
                    <a:pt x="1100" y="1623"/>
                  </a:cubicBezTo>
                  <a:cubicBezTo>
                    <a:pt x="1095" y="1626"/>
                    <a:pt x="1088" y="1628"/>
                    <a:pt x="1080" y="1628"/>
                  </a:cubicBezTo>
                  <a:cubicBezTo>
                    <a:pt x="1057" y="1628"/>
                    <a:pt x="1024" y="1614"/>
                    <a:pt x="999" y="1588"/>
                  </a:cubicBezTo>
                  <a:cubicBezTo>
                    <a:pt x="985" y="1573"/>
                    <a:pt x="974" y="1546"/>
                    <a:pt x="966" y="1513"/>
                  </a:cubicBezTo>
                  <a:cubicBezTo>
                    <a:pt x="953" y="1463"/>
                    <a:pt x="946" y="1399"/>
                    <a:pt x="939" y="1339"/>
                  </a:cubicBezTo>
                  <a:cubicBezTo>
                    <a:pt x="933" y="1279"/>
                    <a:pt x="927" y="1223"/>
                    <a:pt x="918" y="1190"/>
                  </a:cubicBezTo>
                  <a:cubicBezTo>
                    <a:pt x="907" y="1151"/>
                    <a:pt x="894" y="1127"/>
                    <a:pt x="880" y="1112"/>
                  </a:cubicBezTo>
                  <a:cubicBezTo>
                    <a:pt x="867" y="1096"/>
                    <a:pt x="851" y="1091"/>
                    <a:pt x="834" y="1091"/>
                  </a:cubicBezTo>
                  <a:cubicBezTo>
                    <a:pt x="829" y="1091"/>
                    <a:pt x="824" y="1092"/>
                    <a:pt x="819" y="1092"/>
                  </a:cubicBezTo>
                  <a:cubicBezTo>
                    <a:pt x="813" y="1093"/>
                    <a:pt x="809" y="1096"/>
                    <a:pt x="805" y="1099"/>
                  </a:cubicBezTo>
                  <a:cubicBezTo>
                    <a:pt x="798" y="1105"/>
                    <a:pt x="794" y="1115"/>
                    <a:pt x="791" y="1125"/>
                  </a:cubicBezTo>
                  <a:cubicBezTo>
                    <a:pt x="786" y="1141"/>
                    <a:pt x="784" y="1160"/>
                    <a:pt x="781" y="1174"/>
                  </a:cubicBezTo>
                  <a:cubicBezTo>
                    <a:pt x="780" y="1181"/>
                    <a:pt x="779" y="1188"/>
                    <a:pt x="777" y="1192"/>
                  </a:cubicBezTo>
                  <a:cubicBezTo>
                    <a:pt x="776" y="1194"/>
                    <a:pt x="775" y="1196"/>
                    <a:pt x="774" y="1197"/>
                  </a:cubicBezTo>
                  <a:cubicBezTo>
                    <a:pt x="773" y="1198"/>
                    <a:pt x="773" y="1198"/>
                    <a:pt x="772" y="1198"/>
                  </a:cubicBezTo>
                  <a:cubicBezTo>
                    <a:pt x="772" y="1198"/>
                    <a:pt x="772" y="1198"/>
                    <a:pt x="772" y="1198"/>
                  </a:cubicBezTo>
                  <a:cubicBezTo>
                    <a:pt x="771" y="1198"/>
                    <a:pt x="771" y="1198"/>
                    <a:pt x="771" y="1198"/>
                  </a:cubicBezTo>
                  <a:cubicBezTo>
                    <a:pt x="770" y="1198"/>
                    <a:pt x="768" y="1198"/>
                    <a:pt x="767" y="1196"/>
                  </a:cubicBezTo>
                  <a:cubicBezTo>
                    <a:pt x="764" y="1193"/>
                    <a:pt x="762" y="1188"/>
                    <a:pt x="761" y="1181"/>
                  </a:cubicBezTo>
                  <a:cubicBezTo>
                    <a:pt x="758" y="1171"/>
                    <a:pt x="757" y="1157"/>
                    <a:pt x="757" y="1145"/>
                  </a:cubicBezTo>
                  <a:cubicBezTo>
                    <a:pt x="756" y="1133"/>
                    <a:pt x="756" y="1122"/>
                    <a:pt x="755" y="1116"/>
                  </a:cubicBezTo>
                  <a:cubicBezTo>
                    <a:pt x="754" y="1112"/>
                    <a:pt x="753" y="1109"/>
                    <a:pt x="752" y="1107"/>
                  </a:cubicBezTo>
                  <a:cubicBezTo>
                    <a:pt x="751" y="1106"/>
                    <a:pt x="750" y="1105"/>
                    <a:pt x="749" y="1104"/>
                  </a:cubicBezTo>
                  <a:cubicBezTo>
                    <a:pt x="748" y="1104"/>
                    <a:pt x="747" y="1103"/>
                    <a:pt x="746" y="1103"/>
                  </a:cubicBezTo>
                  <a:cubicBezTo>
                    <a:pt x="743" y="1103"/>
                    <a:pt x="740" y="1105"/>
                    <a:pt x="737" y="1107"/>
                  </a:cubicBezTo>
                  <a:cubicBezTo>
                    <a:pt x="735" y="1110"/>
                    <a:pt x="732" y="1113"/>
                    <a:pt x="728" y="1117"/>
                  </a:cubicBezTo>
                  <a:cubicBezTo>
                    <a:pt x="725" y="1121"/>
                    <a:pt x="723" y="1123"/>
                    <a:pt x="721" y="1124"/>
                  </a:cubicBezTo>
                  <a:cubicBezTo>
                    <a:pt x="718" y="1126"/>
                    <a:pt x="716" y="1126"/>
                    <a:pt x="714" y="1126"/>
                  </a:cubicBezTo>
                  <a:cubicBezTo>
                    <a:pt x="712" y="1126"/>
                    <a:pt x="710" y="1126"/>
                    <a:pt x="708" y="1124"/>
                  </a:cubicBezTo>
                  <a:cubicBezTo>
                    <a:pt x="706" y="1123"/>
                    <a:pt x="703" y="1121"/>
                    <a:pt x="701" y="1119"/>
                  </a:cubicBezTo>
                  <a:cubicBezTo>
                    <a:pt x="700" y="1117"/>
                    <a:pt x="698" y="1116"/>
                    <a:pt x="697" y="1115"/>
                  </a:cubicBezTo>
                  <a:cubicBezTo>
                    <a:pt x="695" y="1114"/>
                    <a:pt x="694" y="1113"/>
                    <a:pt x="692" y="1113"/>
                  </a:cubicBezTo>
                  <a:cubicBezTo>
                    <a:pt x="690" y="1113"/>
                    <a:pt x="689" y="1114"/>
                    <a:pt x="687" y="1114"/>
                  </a:cubicBezTo>
                  <a:cubicBezTo>
                    <a:pt x="683" y="1117"/>
                    <a:pt x="679" y="1123"/>
                    <a:pt x="670" y="1133"/>
                  </a:cubicBezTo>
                  <a:cubicBezTo>
                    <a:pt x="667" y="1137"/>
                    <a:pt x="664" y="1139"/>
                    <a:pt x="662" y="1141"/>
                  </a:cubicBezTo>
                  <a:cubicBezTo>
                    <a:pt x="660" y="1143"/>
                    <a:pt x="658" y="1143"/>
                    <a:pt x="656" y="1143"/>
                  </a:cubicBezTo>
                  <a:cubicBezTo>
                    <a:pt x="654" y="1143"/>
                    <a:pt x="652" y="1143"/>
                    <a:pt x="651" y="1142"/>
                  </a:cubicBezTo>
                  <a:cubicBezTo>
                    <a:pt x="648" y="1140"/>
                    <a:pt x="645" y="1137"/>
                    <a:pt x="641" y="1133"/>
                  </a:cubicBezTo>
                  <a:cubicBezTo>
                    <a:pt x="638" y="1129"/>
                    <a:pt x="635" y="1124"/>
                    <a:pt x="630" y="1119"/>
                  </a:cubicBezTo>
                  <a:cubicBezTo>
                    <a:pt x="625" y="1113"/>
                    <a:pt x="619" y="1107"/>
                    <a:pt x="612" y="1102"/>
                  </a:cubicBezTo>
                  <a:cubicBezTo>
                    <a:pt x="605" y="1098"/>
                    <a:pt x="596" y="1095"/>
                    <a:pt x="588" y="1095"/>
                  </a:cubicBezTo>
                  <a:cubicBezTo>
                    <a:pt x="581" y="1095"/>
                    <a:pt x="575" y="1097"/>
                    <a:pt x="568" y="1101"/>
                  </a:cubicBezTo>
                  <a:cubicBezTo>
                    <a:pt x="562" y="1105"/>
                    <a:pt x="556" y="1112"/>
                    <a:pt x="550" y="1122"/>
                  </a:cubicBezTo>
                  <a:cubicBezTo>
                    <a:pt x="538" y="1145"/>
                    <a:pt x="530" y="1155"/>
                    <a:pt x="520" y="1166"/>
                  </a:cubicBezTo>
                  <a:cubicBezTo>
                    <a:pt x="509" y="1177"/>
                    <a:pt x="494" y="1189"/>
                    <a:pt x="466" y="1214"/>
                  </a:cubicBezTo>
                  <a:cubicBezTo>
                    <a:pt x="453" y="1226"/>
                    <a:pt x="440" y="1248"/>
                    <a:pt x="427" y="1275"/>
                  </a:cubicBezTo>
                  <a:cubicBezTo>
                    <a:pt x="406" y="1316"/>
                    <a:pt x="386" y="1367"/>
                    <a:pt x="365" y="1408"/>
                  </a:cubicBezTo>
                  <a:cubicBezTo>
                    <a:pt x="355" y="1428"/>
                    <a:pt x="345" y="1446"/>
                    <a:pt x="335" y="1458"/>
                  </a:cubicBezTo>
                  <a:cubicBezTo>
                    <a:pt x="330" y="1465"/>
                    <a:pt x="325" y="1470"/>
                    <a:pt x="320" y="1473"/>
                  </a:cubicBezTo>
                  <a:cubicBezTo>
                    <a:pt x="315" y="1476"/>
                    <a:pt x="310" y="1478"/>
                    <a:pt x="306" y="1478"/>
                  </a:cubicBezTo>
                  <a:cubicBezTo>
                    <a:pt x="302" y="1478"/>
                    <a:pt x="299" y="1477"/>
                    <a:pt x="295" y="1475"/>
                  </a:cubicBezTo>
                  <a:cubicBezTo>
                    <a:pt x="271" y="1459"/>
                    <a:pt x="263" y="1438"/>
                    <a:pt x="263" y="1418"/>
                  </a:cubicBezTo>
                  <a:cubicBezTo>
                    <a:pt x="263" y="1389"/>
                    <a:pt x="279" y="1361"/>
                    <a:pt x="295" y="1349"/>
                  </a:cubicBezTo>
                  <a:cubicBezTo>
                    <a:pt x="310" y="1338"/>
                    <a:pt x="321" y="1326"/>
                    <a:pt x="332" y="1310"/>
                  </a:cubicBezTo>
                  <a:cubicBezTo>
                    <a:pt x="343" y="1295"/>
                    <a:pt x="354" y="1275"/>
                    <a:pt x="368" y="1247"/>
                  </a:cubicBezTo>
                  <a:cubicBezTo>
                    <a:pt x="396" y="1192"/>
                    <a:pt x="415" y="1170"/>
                    <a:pt x="450" y="1143"/>
                  </a:cubicBezTo>
                  <a:cubicBezTo>
                    <a:pt x="465" y="1132"/>
                    <a:pt x="479" y="1120"/>
                    <a:pt x="490" y="1108"/>
                  </a:cubicBezTo>
                  <a:cubicBezTo>
                    <a:pt x="496" y="1102"/>
                    <a:pt x="501" y="1097"/>
                    <a:pt x="504" y="1091"/>
                  </a:cubicBezTo>
                  <a:cubicBezTo>
                    <a:pt x="507" y="1086"/>
                    <a:pt x="509" y="1080"/>
                    <a:pt x="509" y="1075"/>
                  </a:cubicBezTo>
                  <a:cubicBezTo>
                    <a:pt x="509" y="1071"/>
                    <a:pt x="508" y="1067"/>
                    <a:pt x="505" y="1064"/>
                  </a:cubicBezTo>
                  <a:cubicBezTo>
                    <a:pt x="501" y="1058"/>
                    <a:pt x="494" y="1054"/>
                    <a:pt x="487" y="1054"/>
                  </a:cubicBezTo>
                  <a:cubicBezTo>
                    <a:pt x="480" y="1054"/>
                    <a:pt x="473" y="1058"/>
                    <a:pt x="465" y="1064"/>
                  </a:cubicBezTo>
                  <a:cubicBezTo>
                    <a:pt x="458" y="1070"/>
                    <a:pt x="450" y="1078"/>
                    <a:pt x="443" y="1089"/>
                  </a:cubicBezTo>
                  <a:cubicBezTo>
                    <a:pt x="437" y="1099"/>
                    <a:pt x="427" y="1107"/>
                    <a:pt x="417" y="1112"/>
                  </a:cubicBezTo>
                  <a:cubicBezTo>
                    <a:pt x="406" y="1118"/>
                    <a:pt x="394" y="1121"/>
                    <a:pt x="384" y="1121"/>
                  </a:cubicBezTo>
                  <a:cubicBezTo>
                    <a:pt x="378" y="1121"/>
                    <a:pt x="372" y="1120"/>
                    <a:pt x="367" y="1117"/>
                  </a:cubicBezTo>
                  <a:cubicBezTo>
                    <a:pt x="362" y="1115"/>
                    <a:pt x="359" y="1111"/>
                    <a:pt x="357" y="1106"/>
                  </a:cubicBezTo>
                  <a:cubicBezTo>
                    <a:pt x="355" y="1103"/>
                    <a:pt x="355" y="1100"/>
                    <a:pt x="355" y="1097"/>
                  </a:cubicBezTo>
                  <a:cubicBezTo>
                    <a:pt x="355" y="1091"/>
                    <a:pt x="357" y="1085"/>
                    <a:pt x="361" y="1079"/>
                  </a:cubicBezTo>
                  <a:cubicBezTo>
                    <a:pt x="367" y="1071"/>
                    <a:pt x="377" y="1063"/>
                    <a:pt x="387" y="1057"/>
                  </a:cubicBezTo>
                  <a:cubicBezTo>
                    <a:pt x="397" y="1052"/>
                    <a:pt x="407" y="1048"/>
                    <a:pt x="414" y="1046"/>
                  </a:cubicBezTo>
                  <a:cubicBezTo>
                    <a:pt x="421" y="1045"/>
                    <a:pt x="426" y="1042"/>
                    <a:pt x="429" y="1038"/>
                  </a:cubicBezTo>
                  <a:cubicBezTo>
                    <a:pt x="432" y="1034"/>
                    <a:pt x="434" y="1029"/>
                    <a:pt x="434" y="1023"/>
                  </a:cubicBezTo>
                  <a:cubicBezTo>
                    <a:pt x="434" y="1016"/>
                    <a:pt x="431" y="1008"/>
                    <a:pt x="428" y="1001"/>
                  </a:cubicBezTo>
                  <a:cubicBezTo>
                    <a:pt x="423" y="993"/>
                    <a:pt x="420" y="988"/>
                    <a:pt x="417" y="978"/>
                  </a:cubicBezTo>
                  <a:cubicBezTo>
                    <a:pt x="413" y="968"/>
                    <a:pt x="408" y="953"/>
                    <a:pt x="400" y="925"/>
                  </a:cubicBezTo>
                  <a:cubicBezTo>
                    <a:pt x="394" y="906"/>
                    <a:pt x="389" y="895"/>
                    <a:pt x="385" y="888"/>
                  </a:cubicBezTo>
                  <a:cubicBezTo>
                    <a:pt x="382" y="885"/>
                    <a:pt x="380" y="882"/>
                    <a:pt x="377" y="881"/>
                  </a:cubicBezTo>
                  <a:cubicBezTo>
                    <a:pt x="375" y="879"/>
                    <a:pt x="372" y="879"/>
                    <a:pt x="370" y="879"/>
                  </a:cubicBezTo>
                  <a:cubicBezTo>
                    <a:pt x="365" y="879"/>
                    <a:pt x="360" y="881"/>
                    <a:pt x="354" y="882"/>
                  </a:cubicBezTo>
                  <a:cubicBezTo>
                    <a:pt x="351" y="883"/>
                    <a:pt x="347" y="884"/>
                    <a:pt x="342" y="884"/>
                  </a:cubicBezTo>
                  <a:cubicBezTo>
                    <a:pt x="329" y="884"/>
                    <a:pt x="315" y="879"/>
                    <a:pt x="305" y="874"/>
                  </a:cubicBezTo>
                  <a:cubicBezTo>
                    <a:pt x="297" y="869"/>
                    <a:pt x="287" y="868"/>
                    <a:pt x="276" y="867"/>
                  </a:cubicBezTo>
                  <a:cubicBezTo>
                    <a:pt x="265" y="866"/>
                    <a:pt x="253" y="865"/>
                    <a:pt x="242" y="864"/>
                  </a:cubicBezTo>
                  <a:cubicBezTo>
                    <a:pt x="231" y="863"/>
                    <a:pt x="219" y="862"/>
                    <a:pt x="210" y="858"/>
                  </a:cubicBezTo>
                  <a:cubicBezTo>
                    <a:pt x="206" y="857"/>
                    <a:pt x="202" y="855"/>
                    <a:pt x="200" y="852"/>
                  </a:cubicBezTo>
                  <a:cubicBezTo>
                    <a:pt x="197" y="849"/>
                    <a:pt x="196" y="846"/>
                    <a:pt x="196" y="842"/>
                  </a:cubicBezTo>
                  <a:cubicBezTo>
                    <a:pt x="196" y="836"/>
                    <a:pt x="198" y="832"/>
                    <a:pt x="201" y="829"/>
                  </a:cubicBezTo>
                  <a:cubicBezTo>
                    <a:pt x="204" y="826"/>
                    <a:pt x="209" y="824"/>
                    <a:pt x="215" y="824"/>
                  </a:cubicBezTo>
                  <a:cubicBezTo>
                    <a:pt x="220" y="824"/>
                    <a:pt x="225" y="826"/>
                    <a:pt x="231" y="828"/>
                  </a:cubicBezTo>
                  <a:cubicBezTo>
                    <a:pt x="236" y="831"/>
                    <a:pt x="243" y="832"/>
                    <a:pt x="250" y="832"/>
                  </a:cubicBezTo>
                  <a:cubicBezTo>
                    <a:pt x="261" y="833"/>
                    <a:pt x="274" y="832"/>
                    <a:pt x="286" y="833"/>
                  </a:cubicBezTo>
                  <a:cubicBezTo>
                    <a:pt x="297" y="833"/>
                    <a:pt x="308" y="835"/>
                    <a:pt x="315" y="839"/>
                  </a:cubicBezTo>
                  <a:cubicBezTo>
                    <a:pt x="322" y="843"/>
                    <a:pt x="330" y="846"/>
                    <a:pt x="338" y="846"/>
                  </a:cubicBezTo>
                  <a:cubicBezTo>
                    <a:pt x="346" y="846"/>
                    <a:pt x="353" y="844"/>
                    <a:pt x="359" y="838"/>
                  </a:cubicBezTo>
                  <a:cubicBezTo>
                    <a:pt x="365" y="833"/>
                    <a:pt x="369" y="824"/>
                    <a:pt x="371" y="813"/>
                  </a:cubicBezTo>
                  <a:cubicBezTo>
                    <a:pt x="371" y="809"/>
                    <a:pt x="371" y="806"/>
                    <a:pt x="371" y="803"/>
                  </a:cubicBezTo>
                  <a:cubicBezTo>
                    <a:pt x="371" y="796"/>
                    <a:pt x="370" y="789"/>
                    <a:pt x="367" y="783"/>
                  </a:cubicBezTo>
                  <a:cubicBezTo>
                    <a:pt x="362" y="775"/>
                    <a:pt x="353" y="768"/>
                    <a:pt x="341" y="762"/>
                  </a:cubicBezTo>
                  <a:cubicBezTo>
                    <a:pt x="328" y="756"/>
                    <a:pt x="311" y="751"/>
                    <a:pt x="290" y="746"/>
                  </a:cubicBezTo>
                  <a:cubicBezTo>
                    <a:pt x="260" y="739"/>
                    <a:pt x="229" y="722"/>
                    <a:pt x="204" y="701"/>
                  </a:cubicBezTo>
                  <a:cubicBezTo>
                    <a:pt x="179" y="681"/>
                    <a:pt x="160" y="658"/>
                    <a:pt x="155" y="640"/>
                  </a:cubicBezTo>
                  <a:cubicBezTo>
                    <a:pt x="149" y="621"/>
                    <a:pt x="145" y="611"/>
                    <a:pt x="138" y="601"/>
                  </a:cubicBezTo>
                  <a:cubicBezTo>
                    <a:pt x="131" y="592"/>
                    <a:pt x="121" y="584"/>
                    <a:pt x="103" y="571"/>
                  </a:cubicBezTo>
                  <a:cubicBezTo>
                    <a:pt x="96" y="566"/>
                    <a:pt x="87" y="555"/>
                    <a:pt x="76" y="541"/>
                  </a:cubicBezTo>
                  <a:cubicBezTo>
                    <a:pt x="60" y="519"/>
                    <a:pt x="42" y="488"/>
                    <a:pt x="28" y="458"/>
                  </a:cubicBezTo>
                  <a:cubicBezTo>
                    <a:pt x="14" y="427"/>
                    <a:pt x="4" y="396"/>
                    <a:pt x="4" y="372"/>
                  </a:cubicBezTo>
                  <a:cubicBezTo>
                    <a:pt x="4" y="362"/>
                    <a:pt x="6" y="353"/>
                    <a:pt x="10" y="346"/>
                  </a:cubicBezTo>
                  <a:cubicBezTo>
                    <a:pt x="14" y="339"/>
                    <a:pt x="20" y="335"/>
                    <a:pt x="29" y="332"/>
                  </a:cubicBezTo>
                  <a:cubicBezTo>
                    <a:pt x="29" y="332"/>
                    <a:pt x="29" y="332"/>
                    <a:pt x="29" y="332"/>
                  </a:cubicBezTo>
                  <a:cubicBezTo>
                    <a:pt x="34" y="331"/>
                    <a:pt x="38" y="331"/>
                    <a:pt x="42" y="331"/>
                  </a:cubicBezTo>
                  <a:cubicBezTo>
                    <a:pt x="50" y="331"/>
                    <a:pt x="57" y="333"/>
                    <a:pt x="63" y="337"/>
                  </a:cubicBezTo>
                  <a:cubicBezTo>
                    <a:pt x="75" y="344"/>
                    <a:pt x="84" y="358"/>
                    <a:pt x="93" y="376"/>
                  </a:cubicBezTo>
                  <a:cubicBezTo>
                    <a:pt x="106" y="402"/>
                    <a:pt x="116" y="438"/>
                    <a:pt x="128" y="477"/>
                  </a:cubicBezTo>
                  <a:cubicBezTo>
                    <a:pt x="140" y="516"/>
                    <a:pt x="153" y="558"/>
                    <a:pt x="170" y="596"/>
                  </a:cubicBezTo>
                  <a:cubicBezTo>
                    <a:pt x="186" y="630"/>
                    <a:pt x="209" y="653"/>
                    <a:pt x="233" y="666"/>
                  </a:cubicBezTo>
                  <a:cubicBezTo>
                    <a:pt x="257" y="680"/>
                    <a:pt x="283" y="685"/>
                    <a:pt x="306" y="685"/>
                  </a:cubicBezTo>
                  <a:cubicBezTo>
                    <a:pt x="324" y="685"/>
                    <a:pt x="341" y="682"/>
                    <a:pt x="354" y="678"/>
                  </a:cubicBezTo>
                  <a:cubicBezTo>
                    <a:pt x="360" y="676"/>
                    <a:pt x="366" y="674"/>
                    <a:pt x="370" y="671"/>
                  </a:cubicBezTo>
                  <a:cubicBezTo>
                    <a:pt x="375" y="669"/>
                    <a:pt x="378" y="666"/>
                    <a:pt x="381" y="664"/>
                  </a:cubicBezTo>
                  <a:cubicBezTo>
                    <a:pt x="390" y="654"/>
                    <a:pt x="398" y="648"/>
                    <a:pt x="406" y="642"/>
                  </a:cubicBezTo>
                  <a:cubicBezTo>
                    <a:pt x="414" y="636"/>
                    <a:pt x="422" y="630"/>
                    <a:pt x="430" y="619"/>
                  </a:cubicBezTo>
                  <a:cubicBezTo>
                    <a:pt x="437" y="608"/>
                    <a:pt x="441" y="601"/>
                    <a:pt x="446" y="594"/>
                  </a:cubicBezTo>
                  <a:cubicBezTo>
                    <a:pt x="451" y="587"/>
                    <a:pt x="458" y="580"/>
                    <a:pt x="473" y="569"/>
                  </a:cubicBezTo>
                  <a:cubicBezTo>
                    <a:pt x="477" y="566"/>
                    <a:pt x="480" y="561"/>
                    <a:pt x="482" y="556"/>
                  </a:cubicBezTo>
                  <a:cubicBezTo>
                    <a:pt x="483" y="551"/>
                    <a:pt x="484" y="545"/>
                    <a:pt x="484" y="538"/>
                  </a:cubicBezTo>
                  <a:cubicBezTo>
                    <a:pt x="484" y="524"/>
                    <a:pt x="481" y="508"/>
                    <a:pt x="479" y="492"/>
                  </a:cubicBezTo>
                  <a:cubicBezTo>
                    <a:pt x="476" y="475"/>
                    <a:pt x="473" y="459"/>
                    <a:pt x="473" y="446"/>
                  </a:cubicBezTo>
                  <a:cubicBezTo>
                    <a:pt x="473" y="439"/>
                    <a:pt x="474" y="433"/>
                    <a:pt x="476" y="429"/>
                  </a:cubicBezTo>
                  <a:cubicBezTo>
                    <a:pt x="478" y="425"/>
                    <a:pt x="481" y="422"/>
                    <a:pt x="485" y="421"/>
                  </a:cubicBezTo>
                  <a:cubicBezTo>
                    <a:pt x="486" y="420"/>
                    <a:pt x="488" y="420"/>
                    <a:pt x="489" y="420"/>
                  </a:cubicBezTo>
                  <a:cubicBezTo>
                    <a:pt x="492" y="420"/>
                    <a:pt x="494" y="421"/>
                    <a:pt x="497" y="423"/>
                  </a:cubicBezTo>
                  <a:cubicBezTo>
                    <a:pt x="502" y="427"/>
                    <a:pt x="506" y="435"/>
                    <a:pt x="510" y="444"/>
                  </a:cubicBezTo>
                  <a:cubicBezTo>
                    <a:pt x="516" y="457"/>
                    <a:pt x="521" y="474"/>
                    <a:pt x="528" y="487"/>
                  </a:cubicBezTo>
                  <a:cubicBezTo>
                    <a:pt x="531" y="494"/>
                    <a:pt x="535" y="500"/>
                    <a:pt x="539" y="504"/>
                  </a:cubicBezTo>
                  <a:cubicBezTo>
                    <a:pt x="543" y="508"/>
                    <a:pt x="548" y="511"/>
                    <a:pt x="554" y="511"/>
                  </a:cubicBezTo>
                  <a:cubicBezTo>
                    <a:pt x="559" y="511"/>
                    <a:pt x="563" y="509"/>
                    <a:pt x="569" y="506"/>
                  </a:cubicBezTo>
                  <a:cubicBezTo>
                    <a:pt x="593" y="491"/>
                    <a:pt x="602" y="469"/>
                    <a:pt x="602" y="446"/>
                  </a:cubicBezTo>
                  <a:cubicBezTo>
                    <a:pt x="601" y="410"/>
                    <a:pt x="580" y="370"/>
                    <a:pt x="566" y="348"/>
                  </a:cubicBezTo>
                  <a:cubicBezTo>
                    <a:pt x="555" y="330"/>
                    <a:pt x="549" y="307"/>
                    <a:pt x="549" y="285"/>
                  </a:cubicBezTo>
                  <a:cubicBezTo>
                    <a:pt x="549" y="262"/>
                    <a:pt x="556" y="241"/>
                    <a:pt x="569" y="228"/>
                  </a:cubicBezTo>
                  <a:cubicBezTo>
                    <a:pt x="576" y="222"/>
                    <a:pt x="582" y="220"/>
                    <a:pt x="586" y="220"/>
                  </a:cubicBezTo>
                  <a:cubicBezTo>
                    <a:pt x="588" y="220"/>
                    <a:pt x="590" y="221"/>
                    <a:pt x="591" y="222"/>
                  </a:cubicBezTo>
                  <a:cubicBezTo>
                    <a:pt x="594" y="223"/>
                    <a:pt x="596" y="226"/>
                    <a:pt x="597" y="230"/>
                  </a:cubicBezTo>
                  <a:cubicBezTo>
                    <a:pt x="598" y="234"/>
                    <a:pt x="599" y="238"/>
                    <a:pt x="599" y="242"/>
                  </a:cubicBezTo>
                  <a:cubicBezTo>
                    <a:pt x="599" y="246"/>
                    <a:pt x="599" y="250"/>
                    <a:pt x="598" y="253"/>
                  </a:cubicBezTo>
                  <a:cubicBezTo>
                    <a:pt x="596" y="259"/>
                    <a:pt x="595" y="266"/>
                    <a:pt x="595" y="272"/>
                  </a:cubicBezTo>
                  <a:cubicBezTo>
                    <a:pt x="595" y="284"/>
                    <a:pt x="598" y="295"/>
                    <a:pt x="604" y="305"/>
                  </a:cubicBezTo>
                  <a:cubicBezTo>
                    <a:pt x="613" y="316"/>
                    <a:pt x="621" y="335"/>
                    <a:pt x="621" y="359"/>
                  </a:cubicBezTo>
                  <a:cubicBezTo>
                    <a:pt x="621" y="363"/>
                    <a:pt x="621" y="367"/>
                    <a:pt x="620" y="372"/>
                  </a:cubicBezTo>
                  <a:cubicBezTo>
                    <a:pt x="620" y="375"/>
                    <a:pt x="619" y="380"/>
                    <a:pt x="619" y="384"/>
                  </a:cubicBezTo>
                  <a:cubicBezTo>
                    <a:pt x="619" y="400"/>
                    <a:pt x="622" y="419"/>
                    <a:pt x="628" y="434"/>
                  </a:cubicBezTo>
                  <a:cubicBezTo>
                    <a:pt x="630" y="441"/>
                    <a:pt x="634" y="448"/>
                    <a:pt x="638" y="453"/>
                  </a:cubicBezTo>
                  <a:cubicBezTo>
                    <a:pt x="643" y="458"/>
                    <a:pt x="648" y="461"/>
                    <a:pt x="655" y="461"/>
                  </a:cubicBezTo>
                  <a:cubicBezTo>
                    <a:pt x="655" y="461"/>
                    <a:pt x="655" y="461"/>
                    <a:pt x="656" y="461"/>
                  </a:cubicBezTo>
                  <a:cubicBezTo>
                    <a:pt x="662" y="460"/>
                    <a:pt x="666" y="460"/>
                    <a:pt x="670" y="458"/>
                  </a:cubicBezTo>
                  <a:cubicBezTo>
                    <a:pt x="673" y="456"/>
                    <a:pt x="676" y="454"/>
                    <a:pt x="678" y="451"/>
                  </a:cubicBezTo>
                  <a:cubicBezTo>
                    <a:pt x="680" y="446"/>
                    <a:pt x="682" y="439"/>
                    <a:pt x="683" y="430"/>
                  </a:cubicBezTo>
                  <a:cubicBezTo>
                    <a:pt x="683" y="421"/>
                    <a:pt x="684" y="408"/>
                    <a:pt x="684" y="392"/>
                  </a:cubicBezTo>
                  <a:cubicBezTo>
                    <a:pt x="684" y="383"/>
                    <a:pt x="684" y="372"/>
                    <a:pt x="684" y="360"/>
                  </a:cubicBezTo>
                  <a:cubicBezTo>
                    <a:pt x="683" y="338"/>
                    <a:pt x="681" y="324"/>
                    <a:pt x="678" y="312"/>
                  </a:cubicBezTo>
                  <a:cubicBezTo>
                    <a:pt x="673" y="294"/>
                    <a:pt x="665" y="283"/>
                    <a:pt x="657" y="263"/>
                  </a:cubicBezTo>
                  <a:cubicBezTo>
                    <a:pt x="649" y="244"/>
                    <a:pt x="641" y="216"/>
                    <a:pt x="635" y="164"/>
                  </a:cubicBezTo>
                  <a:cubicBezTo>
                    <a:pt x="634" y="156"/>
                    <a:pt x="634" y="147"/>
                    <a:pt x="634" y="140"/>
                  </a:cubicBezTo>
                  <a:cubicBezTo>
                    <a:pt x="634" y="91"/>
                    <a:pt x="652" y="57"/>
                    <a:pt x="674" y="35"/>
                  </a:cubicBezTo>
                  <a:cubicBezTo>
                    <a:pt x="685" y="24"/>
                    <a:pt x="697" y="17"/>
                    <a:pt x="708" y="12"/>
                  </a:cubicBezTo>
                  <a:cubicBezTo>
                    <a:pt x="719" y="6"/>
                    <a:pt x="730" y="4"/>
                    <a:pt x="737" y="4"/>
                  </a:cubicBezTo>
                  <a:cubicBezTo>
                    <a:pt x="743" y="4"/>
                    <a:pt x="747" y="6"/>
                    <a:pt x="749" y="7"/>
                  </a:cubicBezTo>
                  <a:lnTo>
                    <a:pt x="750" y="6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" name="Freeform 6"/>
            <p:cNvSpPr>
              <a:spLocks/>
            </p:cNvSpPr>
            <p:nvPr/>
          </p:nvSpPr>
          <p:spPr bwMode="auto">
            <a:xfrm>
              <a:off x="3442" y="2095"/>
              <a:ext cx="506" cy="500"/>
            </a:xfrm>
            <a:custGeom>
              <a:avLst/>
              <a:gdLst>
                <a:gd name="T0" fmla="*/ 617 w 355"/>
                <a:gd name="T1" fmla="*/ 91 h 351"/>
                <a:gd name="T2" fmla="*/ 577 w 355"/>
                <a:gd name="T3" fmla="*/ 506 h 351"/>
                <a:gd name="T4" fmla="*/ 87 w 355"/>
                <a:gd name="T5" fmla="*/ 623 h 351"/>
                <a:gd name="T6" fmla="*/ 177 w 355"/>
                <a:gd name="T7" fmla="*/ 175 h 351"/>
                <a:gd name="T8" fmla="*/ 617 w 355"/>
                <a:gd name="T9" fmla="*/ 91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5" h="351">
                  <a:moveTo>
                    <a:pt x="304" y="45"/>
                  </a:moveTo>
                  <a:cubicBezTo>
                    <a:pt x="348" y="89"/>
                    <a:pt x="355" y="180"/>
                    <a:pt x="284" y="249"/>
                  </a:cubicBezTo>
                  <a:cubicBezTo>
                    <a:pt x="213" y="318"/>
                    <a:pt x="87" y="351"/>
                    <a:pt x="43" y="307"/>
                  </a:cubicBezTo>
                  <a:cubicBezTo>
                    <a:pt x="0" y="262"/>
                    <a:pt x="16" y="155"/>
                    <a:pt x="87" y="86"/>
                  </a:cubicBezTo>
                  <a:cubicBezTo>
                    <a:pt x="158" y="17"/>
                    <a:pt x="261" y="0"/>
                    <a:pt x="304" y="45"/>
                  </a:cubicBezTo>
                  <a:close/>
                </a:path>
              </a:pathLst>
            </a:custGeom>
            <a:solidFill>
              <a:srgbClr val="6EB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2" name="Freeform 7"/>
            <p:cNvSpPr>
              <a:spLocks/>
            </p:cNvSpPr>
            <p:nvPr/>
          </p:nvSpPr>
          <p:spPr bwMode="auto">
            <a:xfrm>
              <a:off x="3328" y="2069"/>
              <a:ext cx="513" cy="459"/>
            </a:xfrm>
            <a:custGeom>
              <a:avLst/>
              <a:gdLst>
                <a:gd name="T0" fmla="*/ 660 w 360"/>
                <a:gd name="T1" fmla="*/ 94 h 322"/>
                <a:gd name="T2" fmla="*/ 559 w 360"/>
                <a:gd name="T3" fmla="*/ 488 h 322"/>
                <a:gd name="T4" fmla="*/ 71 w 360"/>
                <a:gd name="T5" fmla="*/ 563 h 322"/>
                <a:gd name="T6" fmla="*/ 224 w 360"/>
                <a:gd name="T7" fmla="*/ 140 h 322"/>
                <a:gd name="T8" fmla="*/ 660 w 360"/>
                <a:gd name="T9" fmla="*/ 94 h 3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" h="322">
                  <a:moveTo>
                    <a:pt x="325" y="46"/>
                  </a:moveTo>
                  <a:cubicBezTo>
                    <a:pt x="360" y="92"/>
                    <a:pt x="353" y="179"/>
                    <a:pt x="275" y="240"/>
                  </a:cubicBezTo>
                  <a:cubicBezTo>
                    <a:pt x="197" y="300"/>
                    <a:pt x="71" y="322"/>
                    <a:pt x="35" y="277"/>
                  </a:cubicBezTo>
                  <a:cubicBezTo>
                    <a:pt x="0" y="231"/>
                    <a:pt x="31" y="130"/>
                    <a:pt x="110" y="69"/>
                  </a:cubicBezTo>
                  <a:cubicBezTo>
                    <a:pt x="188" y="9"/>
                    <a:pt x="289" y="0"/>
                    <a:pt x="325" y="46"/>
                  </a:cubicBezTo>
                </a:path>
              </a:pathLst>
            </a:custGeom>
            <a:solidFill>
              <a:srgbClr val="AB72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" name="Freeform 8"/>
            <p:cNvSpPr>
              <a:spLocks/>
            </p:cNvSpPr>
            <p:nvPr/>
          </p:nvSpPr>
          <p:spPr bwMode="auto">
            <a:xfrm>
              <a:off x="3337" y="2213"/>
              <a:ext cx="482" cy="317"/>
            </a:xfrm>
            <a:custGeom>
              <a:avLst/>
              <a:gdLst>
                <a:gd name="T0" fmla="*/ 165 w 338"/>
                <a:gd name="T1" fmla="*/ 173 h 222"/>
                <a:gd name="T2" fmla="*/ 147 w 338"/>
                <a:gd name="T3" fmla="*/ 0 h 222"/>
                <a:gd name="T4" fmla="*/ 61 w 338"/>
                <a:gd name="T5" fmla="*/ 361 h 222"/>
                <a:gd name="T6" fmla="*/ 549 w 338"/>
                <a:gd name="T7" fmla="*/ 286 h 222"/>
                <a:gd name="T8" fmla="*/ 687 w 338"/>
                <a:gd name="T9" fmla="*/ 70 h 222"/>
                <a:gd name="T10" fmla="*/ 165 w 338"/>
                <a:gd name="T11" fmla="*/ 173 h 2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8" h="222">
                  <a:moveTo>
                    <a:pt x="81" y="85"/>
                  </a:moveTo>
                  <a:cubicBezTo>
                    <a:pt x="68" y="71"/>
                    <a:pt x="63" y="34"/>
                    <a:pt x="72" y="0"/>
                  </a:cubicBezTo>
                  <a:cubicBezTo>
                    <a:pt x="18" y="60"/>
                    <a:pt x="0" y="138"/>
                    <a:pt x="30" y="177"/>
                  </a:cubicBezTo>
                  <a:cubicBezTo>
                    <a:pt x="65" y="222"/>
                    <a:pt x="192" y="200"/>
                    <a:pt x="270" y="140"/>
                  </a:cubicBezTo>
                  <a:cubicBezTo>
                    <a:pt x="311" y="108"/>
                    <a:pt x="332" y="70"/>
                    <a:pt x="338" y="34"/>
                  </a:cubicBezTo>
                  <a:cubicBezTo>
                    <a:pt x="322" y="112"/>
                    <a:pt x="158" y="170"/>
                    <a:pt x="81" y="85"/>
                  </a:cubicBezTo>
                </a:path>
              </a:pathLst>
            </a:custGeom>
            <a:solidFill>
              <a:srgbClr val="9A6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4" name="Freeform 9"/>
            <p:cNvSpPr>
              <a:spLocks/>
            </p:cNvSpPr>
            <p:nvPr/>
          </p:nvSpPr>
          <p:spPr bwMode="auto">
            <a:xfrm>
              <a:off x="3355" y="2090"/>
              <a:ext cx="468" cy="411"/>
            </a:xfrm>
            <a:custGeom>
              <a:avLst/>
              <a:gdLst>
                <a:gd name="T0" fmla="*/ 624 w 328"/>
                <a:gd name="T1" fmla="*/ 63 h 288"/>
                <a:gd name="T2" fmla="*/ 619 w 328"/>
                <a:gd name="T3" fmla="*/ 66 h 288"/>
                <a:gd name="T4" fmla="*/ 659 w 328"/>
                <a:gd name="T5" fmla="*/ 196 h 288"/>
                <a:gd name="T6" fmla="*/ 519 w 328"/>
                <a:gd name="T7" fmla="*/ 454 h 288"/>
                <a:gd name="T8" fmla="*/ 173 w 328"/>
                <a:gd name="T9" fmla="*/ 578 h 288"/>
                <a:gd name="T10" fmla="*/ 37 w 328"/>
                <a:gd name="T11" fmla="*/ 529 h 288"/>
                <a:gd name="T12" fmla="*/ 9 w 328"/>
                <a:gd name="T13" fmla="*/ 434 h 288"/>
                <a:gd name="T14" fmla="*/ 187 w 328"/>
                <a:gd name="T15" fmla="*/ 114 h 288"/>
                <a:gd name="T16" fmla="*/ 471 w 328"/>
                <a:gd name="T17" fmla="*/ 9 h 288"/>
                <a:gd name="T18" fmla="*/ 619 w 328"/>
                <a:gd name="T19" fmla="*/ 66 h 288"/>
                <a:gd name="T20" fmla="*/ 624 w 328"/>
                <a:gd name="T21" fmla="*/ 63 h 288"/>
                <a:gd name="T22" fmla="*/ 625 w 328"/>
                <a:gd name="T23" fmla="*/ 61 h 288"/>
                <a:gd name="T24" fmla="*/ 471 w 328"/>
                <a:gd name="T25" fmla="*/ 0 h 288"/>
                <a:gd name="T26" fmla="*/ 181 w 328"/>
                <a:gd name="T27" fmla="*/ 108 h 288"/>
                <a:gd name="T28" fmla="*/ 0 w 328"/>
                <a:gd name="T29" fmla="*/ 434 h 288"/>
                <a:gd name="T30" fmla="*/ 30 w 328"/>
                <a:gd name="T31" fmla="*/ 535 h 288"/>
                <a:gd name="T32" fmla="*/ 173 w 328"/>
                <a:gd name="T33" fmla="*/ 587 h 288"/>
                <a:gd name="T34" fmla="*/ 525 w 328"/>
                <a:gd name="T35" fmla="*/ 461 h 288"/>
                <a:gd name="T36" fmla="*/ 668 w 328"/>
                <a:gd name="T37" fmla="*/ 196 h 288"/>
                <a:gd name="T38" fmla="*/ 625 w 328"/>
                <a:gd name="T39" fmla="*/ 61 h 288"/>
                <a:gd name="T40" fmla="*/ 624 w 328"/>
                <a:gd name="T41" fmla="*/ 63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8" h="288">
                  <a:moveTo>
                    <a:pt x="306" y="31"/>
                  </a:moveTo>
                  <a:cubicBezTo>
                    <a:pt x="304" y="32"/>
                    <a:pt x="304" y="32"/>
                    <a:pt x="304" y="32"/>
                  </a:cubicBezTo>
                  <a:cubicBezTo>
                    <a:pt x="317" y="49"/>
                    <a:pt x="324" y="71"/>
                    <a:pt x="324" y="96"/>
                  </a:cubicBezTo>
                  <a:cubicBezTo>
                    <a:pt x="324" y="137"/>
                    <a:pt x="304" y="185"/>
                    <a:pt x="255" y="223"/>
                  </a:cubicBezTo>
                  <a:cubicBezTo>
                    <a:pt x="206" y="261"/>
                    <a:pt x="137" y="284"/>
                    <a:pt x="85" y="284"/>
                  </a:cubicBezTo>
                  <a:cubicBezTo>
                    <a:pt x="55" y="284"/>
                    <a:pt x="30" y="276"/>
                    <a:pt x="18" y="260"/>
                  </a:cubicBezTo>
                  <a:cubicBezTo>
                    <a:pt x="8" y="248"/>
                    <a:pt x="4" y="232"/>
                    <a:pt x="4" y="213"/>
                  </a:cubicBezTo>
                  <a:cubicBezTo>
                    <a:pt x="4" y="164"/>
                    <a:pt x="36" y="100"/>
                    <a:pt x="92" y="56"/>
                  </a:cubicBezTo>
                  <a:cubicBezTo>
                    <a:pt x="136" y="21"/>
                    <a:pt x="189" y="4"/>
                    <a:pt x="231" y="4"/>
                  </a:cubicBezTo>
                  <a:cubicBezTo>
                    <a:pt x="263" y="4"/>
                    <a:pt x="290" y="14"/>
                    <a:pt x="304" y="32"/>
                  </a:cubicBezTo>
                  <a:cubicBezTo>
                    <a:pt x="306" y="31"/>
                    <a:pt x="306" y="31"/>
                    <a:pt x="306" y="31"/>
                  </a:cubicBezTo>
                  <a:cubicBezTo>
                    <a:pt x="307" y="30"/>
                    <a:pt x="307" y="30"/>
                    <a:pt x="307" y="30"/>
                  </a:cubicBezTo>
                  <a:cubicBezTo>
                    <a:pt x="292" y="10"/>
                    <a:pt x="264" y="0"/>
                    <a:pt x="231" y="0"/>
                  </a:cubicBezTo>
                  <a:cubicBezTo>
                    <a:pt x="187" y="0"/>
                    <a:pt x="134" y="18"/>
                    <a:pt x="89" y="53"/>
                  </a:cubicBezTo>
                  <a:cubicBezTo>
                    <a:pt x="32" y="97"/>
                    <a:pt x="0" y="163"/>
                    <a:pt x="0" y="213"/>
                  </a:cubicBezTo>
                  <a:cubicBezTo>
                    <a:pt x="0" y="233"/>
                    <a:pt x="4" y="250"/>
                    <a:pt x="15" y="263"/>
                  </a:cubicBezTo>
                  <a:cubicBezTo>
                    <a:pt x="28" y="280"/>
                    <a:pt x="54" y="288"/>
                    <a:pt x="85" y="288"/>
                  </a:cubicBezTo>
                  <a:cubicBezTo>
                    <a:pt x="138" y="288"/>
                    <a:pt x="208" y="265"/>
                    <a:pt x="258" y="226"/>
                  </a:cubicBezTo>
                  <a:cubicBezTo>
                    <a:pt x="307" y="188"/>
                    <a:pt x="328" y="139"/>
                    <a:pt x="328" y="96"/>
                  </a:cubicBezTo>
                  <a:cubicBezTo>
                    <a:pt x="328" y="70"/>
                    <a:pt x="321" y="47"/>
                    <a:pt x="307" y="30"/>
                  </a:cubicBezTo>
                  <a:cubicBezTo>
                    <a:pt x="306" y="31"/>
                    <a:pt x="306" y="31"/>
                    <a:pt x="306" y="31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5" name="Freeform 10"/>
            <p:cNvSpPr>
              <a:spLocks/>
            </p:cNvSpPr>
            <p:nvPr/>
          </p:nvSpPr>
          <p:spPr bwMode="auto">
            <a:xfrm>
              <a:off x="3566" y="2126"/>
              <a:ext cx="157" cy="131"/>
            </a:xfrm>
            <a:custGeom>
              <a:avLst/>
              <a:gdLst>
                <a:gd name="T0" fmla="*/ 187 w 110"/>
                <a:gd name="T1" fmla="*/ 9 h 92"/>
                <a:gd name="T2" fmla="*/ 143 w 110"/>
                <a:gd name="T3" fmla="*/ 1 h 92"/>
                <a:gd name="T4" fmla="*/ 70 w 110"/>
                <a:gd name="T5" fmla="*/ 10 h 92"/>
                <a:gd name="T6" fmla="*/ 1 w 110"/>
                <a:gd name="T7" fmla="*/ 107 h 92"/>
                <a:gd name="T8" fmla="*/ 140 w 110"/>
                <a:gd name="T9" fmla="*/ 177 h 92"/>
                <a:gd name="T10" fmla="*/ 220 w 110"/>
                <a:gd name="T11" fmla="*/ 97 h 92"/>
                <a:gd name="T12" fmla="*/ 196 w 110"/>
                <a:gd name="T13" fmla="*/ 23 h 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0" h="92">
                  <a:moveTo>
                    <a:pt x="92" y="4"/>
                  </a:moveTo>
                  <a:cubicBezTo>
                    <a:pt x="85" y="5"/>
                    <a:pt x="77" y="1"/>
                    <a:pt x="70" y="1"/>
                  </a:cubicBezTo>
                  <a:cubicBezTo>
                    <a:pt x="58" y="0"/>
                    <a:pt x="45" y="1"/>
                    <a:pt x="34" y="5"/>
                  </a:cubicBezTo>
                  <a:cubicBezTo>
                    <a:pt x="15" y="12"/>
                    <a:pt x="2" y="33"/>
                    <a:pt x="1" y="53"/>
                  </a:cubicBezTo>
                  <a:cubicBezTo>
                    <a:pt x="0" y="85"/>
                    <a:pt x="45" y="92"/>
                    <a:pt x="69" y="87"/>
                  </a:cubicBezTo>
                  <a:cubicBezTo>
                    <a:pt x="90" y="82"/>
                    <a:pt x="104" y="69"/>
                    <a:pt x="108" y="48"/>
                  </a:cubicBezTo>
                  <a:cubicBezTo>
                    <a:pt x="110" y="40"/>
                    <a:pt x="108" y="8"/>
                    <a:pt x="96" y="11"/>
                  </a:cubicBezTo>
                </a:path>
              </a:pathLst>
            </a:custGeom>
            <a:solidFill>
              <a:srgbClr val="B58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6" name="Oval 11"/>
            <p:cNvSpPr>
              <a:spLocks noChangeArrowheads="1"/>
            </p:cNvSpPr>
            <p:nvPr/>
          </p:nvSpPr>
          <p:spPr bwMode="auto">
            <a:xfrm>
              <a:off x="3697" y="2162"/>
              <a:ext cx="42" cy="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7" name="Oval 12"/>
            <p:cNvSpPr>
              <a:spLocks noChangeArrowheads="1"/>
            </p:cNvSpPr>
            <p:nvPr/>
          </p:nvSpPr>
          <p:spPr bwMode="auto">
            <a:xfrm>
              <a:off x="3730" y="2240"/>
              <a:ext cx="26" cy="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8" name="Freeform 13"/>
            <p:cNvSpPr>
              <a:spLocks/>
            </p:cNvSpPr>
            <p:nvPr/>
          </p:nvSpPr>
          <p:spPr bwMode="auto">
            <a:xfrm>
              <a:off x="3666" y="1420"/>
              <a:ext cx="822" cy="1609"/>
            </a:xfrm>
            <a:custGeom>
              <a:avLst/>
              <a:gdLst>
                <a:gd name="T0" fmla="*/ 238 w 576"/>
                <a:gd name="T1" fmla="*/ 598 h 1128"/>
                <a:gd name="T2" fmla="*/ 321 w 576"/>
                <a:gd name="T3" fmla="*/ 598 h 1128"/>
                <a:gd name="T4" fmla="*/ 464 w 576"/>
                <a:gd name="T5" fmla="*/ 616 h 1128"/>
                <a:gd name="T6" fmla="*/ 688 w 576"/>
                <a:gd name="T7" fmla="*/ 419 h 1128"/>
                <a:gd name="T8" fmla="*/ 891 w 576"/>
                <a:gd name="T9" fmla="*/ 257 h 1128"/>
                <a:gd name="T10" fmla="*/ 1036 w 576"/>
                <a:gd name="T11" fmla="*/ 110 h 1128"/>
                <a:gd name="T12" fmla="*/ 1115 w 576"/>
                <a:gd name="T13" fmla="*/ 0 h 1128"/>
                <a:gd name="T14" fmla="*/ 581 w 576"/>
                <a:gd name="T15" fmla="*/ 596 h 1128"/>
                <a:gd name="T16" fmla="*/ 509 w 576"/>
                <a:gd name="T17" fmla="*/ 879 h 1128"/>
                <a:gd name="T18" fmla="*/ 748 w 576"/>
                <a:gd name="T19" fmla="*/ 830 h 1128"/>
                <a:gd name="T20" fmla="*/ 581 w 576"/>
                <a:gd name="T21" fmla="*/ 996 h 1128"/>
                <a:gd name="T22" fmla="*/ 752 w 576"/>
                <a:gd name="T23" fmla="*/ 1017 h 1128"/>
                <a:gd name="T24" fmla="*/ 592 w 576"/>
                <a:gd name="T25" fmla="*/ 1101 h 1128"/>
                <a:gd name="T26" fmla="*/ 587 w 576"/>
                <a:gd name="T27" fmla="*/ 1184 h 1128"/>
                <a:gd name="T28" fmla="*/ 681 w 576"/>
                <a:gd name="T29" fmla="*/ 1230 h 1128"/>
                <a:gd name="T30" fmla="*/ 869 w 576"/>
                <a:gd name="T31" fmla="*/ 1268 h 1128"/>
                <a:gd name="T32" fmla="*/ 1092 w 576"/>
                <a:gd name="T33" fmla="*/ 1299 h 1128"/>
                <a:gd name="T34" fmla="*/ 855 w 576"/>
                <a:gd name="T35" fmla="*/ 1279 h 1128"/>
                <a:gd name="T36" fmla="*/ 605 w 576"/>
                <a:gd name="T37" fmla="*/ 1282 h 1128"/>
                <a:gd name="T38" fmla="*/ 509 w 576"/>
                <a:gd name="T39" fmla="*/ 1446 h 1128"/>
                <a:gd name="T40" fmla="*/ 477 w 576"/>
                <a:gd name="T41" fmla="*/ 1536 h 1128"/>
                <a:gd name="T42" fmla="*/ 507 w 576"/>
                <a:gd name="T43" fmla="*/ 1613 h 1128"/>
                <a:gd name="T44" fmla="*/ 414 w 576"/>
                <a:gd name="T45" fmla="*/ 1613 h 1128"/>
                <a:gd name="T46" fmla="*/ 361 w 576"/>
                <a:gd name="T47" fmla="*/ 1693 h 1128"/>
                <a:gd name="T48" fmla="*/ 310 w 576"/>
                <a:gd name="T49" fmla="*/ 1760 h 1128"/>
                <a:gd name="T50" fmla="*/ 330 w 576"/>
                <a:gd name="T51" fmla="*/ 1853 h 1128"/>
                <a:gd name="T52" fmla="*/ 438 w 576"/>
                <a:gd name="T53" fmla="*/ 2295 h 1128"/>
                <a:gd name="T54" fmla="*/ 350 w 576"/>
                <a:gd name="T55" fmla="*/ 2037 h 1128"/>
                <a:gd name="T56" fmla="*/ 280 w 576"/>
                <a:gd name="T57" fmla="*/ 1822 h 1128"/>
                <a:gd name="T58" fmla="*/ 144 w 576"/>
                <a:gd name="T59" fmla="*/ 1762 h 1128"/>
                <a:gd name="T60" fmla="*/ 258 w 576"/>
                <a:gd name="T61" fmla="*/ 1608 h 1128"/>
                <a:gd name="T62" fmla="*/ 430 w 576"/>
                <a:gd name="T63" fmla="*/ 1351 h 1128"/>
                <a:gd name="T64" fmla="*/ 509 w 576"/>
                <a:gd name="T65" fmla="*/ 1184 h 1128"/>
                <a:gd name="T66" fmla="*/ 478 w 576"/>
                <a:gd name="T67" fmla="*/ 1054 h 1128"/>
                <a:gd name="T68" fmla="*/ 432 w 576"/>
                <a:gd name="T69" fmla="*/ 849 h 1128"/>
                <a:gd name="T70" fmla="*/ 258 w 576"/>
                <a:gd name="T71" fmla="*/ 676 h 112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76" h="1128">
                  <a:moveTo>
                    <a:pt x="117" y="294"/>
                  </a:moveTo>
                  <a:cubicBezTo>
                    <a:pt x="126" y="321"/>
                    <a:pt x="140" y="294"/>
                    <a:pt x="158" y="294"/>
                  </a:cubicBezTo>
                  <a:cubicBezTo>
                    <a:pt x="154" y="357"/>
                    <a:pt x="197" y="330"/>
                    <a:pt x="228" y="303"/>
                  </a:cubicBezTo>
                  <a:cubicBezTo>
                    <a:pt x="266" y="270"/>
                    <a:pt x="292" y="229"/>
                    <a:pt x="338" y="206"/>
                  </a:cubicBezTo>
                  <a:cubicBezTo>
                    <a:pt x="379" y="186"/>
                    <a:pt x="403" y="158"/>
                    <a:pt x="437" y="126"/>
                  </a:cubicBezTo>
                  <a:cubicBezTo>
                    <a:pt x="461" y="103"/>
                    <a:pt x="490" y="82"/>
                    <a:pt x="509" y="54"/>
                  </a:cubicBezTo>
                  <a:cubicBezTo>
                    <a:pt x="521" y="37"/>
                    <a:pt x="526" y="9"/>
                    <a:pt x="547" y="0"/>
                  </a:cubicBezTo>
                  <a:cubicBezTo>
                    <a:pt x="576" y="34"/>
                    <a:pt x="310" y="259"/>
                    <a:pt x="285" y="293"/>
                  </a:cubicBezTo>
                  <a:cubicBezTo>
                    <a:pt x="261" y="324"/>
                    <a:pt x="203" y="402"/>
                    <a:pt x="250" y="432"/>
                  </a:cubicBezTo>
                  <a:cubicBezTo>
                    <a:pt x="288" y="457"/>
                    <a:pt x="328" y="402"/>
                    <a:pt x="367" y="408"/>
                  </a:cubicBezTo>
                  <a:cubicBezTo>
                    <a:pt x="341" y="432"/>
                    <a:pt x="279" y="445"/>
                    <a:pt x="285" y="489"/>
                  </a:cubicBezTo>
                  <a:cubicBezTo>
                    <a:pt x="314" y="485"/>
                    <a:pt x="338" y="510"/>
                    <a:pt x="369" y="500"/>
                  </a:cubicBezTo>
                  <a:cubicBezTo>
                    <a:pt x="368" y="526"/>
                    <a:pt x="308" y="520"/>
                    <a:pt x="291" y="541"/>
                  </a:cubicBezTo>
                  <a:cubicBezTo>
                    <a:pt x="279" y="555"/>
                    <a:pt x="280" y="566"/>
                    <a:pt x="288" y="582"/>
                  </a:cubicBezTo>
                  <a:cubicBezTo>
                    <a:pt x="299" y="605"/>
                    <a:pt x="314" y="599"/>
                    <a:pt x="334" y="604"/>
                  </a:cubicBezTo>
                  <a:cubicBezTo>
                    <a:pt x="365" y="611"/>
                    <a:pt x="396" y="617"/>
                    <a:pt x="427" y="623"/>
                  </a:cubicBezTo>
                  <a:cubicBezTo>
                    <a:pt x="458" y="630"/>
                    <a:pt x="513" y="612"/>
                    <a:pt x="536" y="639"/>
                  </a:cubicBezTo>
                  <a:cubicBezTo>
                    <a:pt x="506" y="657"/>
                    <a:pt x="454" y="631"/>
                    <a:pt x="420" y="629"/>
                  </a:cubicBezTo>
                  <a:cubicBezTo>
                    <a:pt x="384" y="627"/>
                    <a:pt x="332" y="620"/>
                    <a:pt x="297" y="630"/>
                  </a:cubicBezTo>
                  <a:cubicBezTo>
                    <a:pt x="259" y="640"/>
                    <a:pt x="263" y="678"/>
                    <a:pt x="250" y="711"/>
                  </a:cubicBezTo>
                  <a:cubicBezTo>
                    <a:pt x="243" y="726"/>
                    <a:pt x="232" y="738"/>
                    <a:pt x="234" y="755"/>
                  </a:cubicBezTo>
                  <a:cubicBezTo>
                    <a:pt x="236" y="772"/>
                    <a:pt x="250" y="777"/>
                    <a:pt x="249" y="793"/>
                  </a:cubicBezTo>
                  <a:cubicBezTo>
                    <a:pt x="237" y="794"/>
                    <a:pt x="214" y="789"/>
                    <a:pt x="203" y="793"/>
                  </a:cubicBezTo>
                  <a:cubicBezTo>
                    <a:pt x="182" y="801"/>
                    <a:pt x="187" y="818"/>
                    <a:pt x="177" y="832"/>
                  </a:cubicBezTo>
                  <a:cubicBezTo>
                    <a:pt x="165" y="849"/>
                    <a:pt x="154" y="841"/>
                    <a:pt x="152" y="865"/>
                  </a:cubicBezTo>
                  <a:cubicBezTo>
                    <a:pt x="151" y="876"/>
                    <a:pt x="158" y="901"/>
                    <a:pt x="162" y="911"/>
                  </a:cubicBezTo>
                  <a:cubicBezTo>
                    <a:pt x="187" y="982"/>
                    <a:pt x="219" y="1051"/>
                    <a:pt x="215" y="1128"/>
                  </a:cubicBezTo>
                  <a:cubicBezTo>
                    <a:pt x="178" y="1110"/>
                    <a:pt x="179" y="1036"/>
                    <a:pt x="172" y="1001"/>
                  </a:cubicBezTo>
                  <a:cubicBezTo>
                    <a:pt x="164" y="968"/>
                    <a:pt x="154" y="924"/>
                    <a:pt x="137" y="895"/>
                  </a:cubicBezTo>
                  <a:cubicBezTo>
                    <a:pt x="117" y="862"/>
                    <a:pt x="102" y="881"/>
                    <a:pt x="71" y="866"/>
                  </a:cubicBezTo>
                  <a:cubicBezTo>
                    <a:pt x="0" y="830"/>
                    <a:pt x="106" y="808"/>
                    <a:pt x="127" y="790"/>
                  </a:cubicBezTo>
                  <a:cubicBezTo>
                    <a:pt x="163" y="761"/>
                    <a:pt x="181" y="701"/>
                    <a:pt x="211" y="664"/>
                  </a:cubicBezTo>
                  <a:cubicBezTo>
                    <a:pt x="235" y="634"/>
                    <a:pt x="250" y="622"/>
                    <a:pt x="250" y="582"/>
                  </a:cubicBezTo>
                  <a:cubicBezTo>
                    <a:pt x="250" y="556"/>
                    <a:pt x="241" y="542"/>
                    <a:pt x="235" y="518"/>
                  </a:cubicBezTo>
                  <a:cubicBezTo>
                    <a:pt x="227" y="486"/>
                    <a:pt x="234" y="446"/>
                    <a:pt x="212" y="417"/>
                  </a:cubicBezTo>
                  <a:cubicBezTo>
                    <a:pt x="193" y="392"/>
                    <a:pt x="127" y="367"/>
                    <a:pt x="127" y="332"/>
                  </a:cubicBezTo>
                </a:path>
              </a:pathLst>
            </a:custGeom>
            <a:solidFill>
              <a:srgbClr val="6EB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9" name="Freeform 14"/>
            <p:cNvSpPr>
              <a:spLocks/>
            </p:cNvSpPr>
            <p:nvPr/>
          </p:nvSpPr>
          <p:spPr bwMode="auto">
            <a:xfrm>
              <a:off x="3551" y="1136"/>
              <a:ext cx="141" cy="157"/>
            </a:xfrm>
            <a:custGeom>
              <a:avLst/>
              <a:gdLst>
                <a:gd name="T0" fmla="*/ 0 w 99"/>
                <a:gd name="T1" fmla="*/ 116 h 110"/>
                <a:gd name="T2" fmla="*/ 150 w 99"/>
                <a:gd name="T3" fmla="*/ 57 h 110"/>
                <a:gd name="T4" fmla="*/ 85 w 99"/>
                <a:gd name="T5" fmla="*/ 224 h 110"/>
                <a:gd name="T6" fmla="*/ 135 w 99"/>
                <a:gd name="T7" fmla="*/ 67 h 110"/>
                <a:gd name="T8" fmla="*/ 0 w 99"/>
                <a:gd name="T9" fmla="*/ 116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" h="110">
                  <a:moveTo>
                    <a:pt x="0" y="57"/>
                  </a:moveTo>
                  <a:cubicBezTo>
                    <a:pt x="0" y="57"/>
                    <a:pt x="50" y="0"/>
                    <a:pt x="74" y="28"/>
                  </a:cubicBezTo>
                  <a:cubicBezTo>
                    <a:pt x="99" y="55"/>
                    <a:pt x="63" y="84"/>
                    <a:pt x="42" y="110"/>
                  </a:cubicBezTo>
                  <a:cubicBezTo>
                    <a:pt x="42" y="110"/>
                    <a:pt x="94" y="58"/>
                    <a:pt x="67" y="33"/>
                  </a:cubicBezTo>
                  <a:cubicBezTo>
                    <a:pt x="39" y="7"/>
                    <a:pt x="2" y="52"/>
                    <a:pt x="0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0" name="Freeform 15"/>
            <p:cNvSpPr>
              <a:spLocks/>
            </p:cNvSpPr>
            <p:nvPr/>
          </p:nvSpPr>
          <p:spPr bwMode="auto">
            <a:xfrm>
              <a:off x="3375" y="1466"/>
              <a:ext cx="63" cy="175"/>
            </a:xfrm>
            <a:custGeom>
              <a:avLst/>
              <a:gdLst>
                <a:gd name="T0" fmla="*/ 89 w 44"/>
                <a:gd name="T1" fmla="*/ 44 h 123"/>
                <a:gd name="T2" fmla="*/ 49 w 44"/>
                <a:gd name="T3" fmla="*/ 16 h 123"/>
                <a:gd name="T4" fmla="*/ 13 w 44"/>
                <a:gd name="T5" fmla="*/ 81 h 123"/>
                <a:gd name="T6" fmla="*/ 47 w 44"/>
                <a:gd name="T7" fmla="*/ 249 h 123"/>
                <a:gd name="T8" fmla="*/ 24 w 44"/>
                <a:gd name="T9" fmla="*/ 166 h 123"/>
                <a:gd name="T10" fmla="*/ 16 w 44"/>
                <a:gd name="T11" fmla="*/ 120 h 123"/>
                <a:gd name="T12" fmla="*/ 30 w 44"/>
                <a:gd name="T13" fmla="*/ 63 h 123"/>
                <a:gd name="T14" fmla="*/ 60 w 44"/>
                <a:gd name="T15" fmla="*/ 24 h 123"/>
                <a:gd name="T16" fmla="*/ 90 w 44"/>
                <a:gd name="T17" fmla="*/ 34 h 1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4" h="123">
                  <a:moveTo>
                    <a:pt x="43" y="22"/>
                  </a:moveTo>
                  <a:cubicBezTo>
                    <a:pt x="43" y="11"/>
                    <a:pt x="36" y="0"/>
                    <a:pt x="24" y="8"/>
                  </a:cubicBezTo>
                  <a:cubicBezTo>
                    <a:pt x="14" y="15"/>
                    <a:pt x="8" y="28"/>
                    <a:pt x="6" y="40"/>
                  </a:cubicBezTo>
                  <a:cubicBezTo>
                    <a:pt x="0" y="69"/>
                    <a:pt x="5" y="99"/>
                    <a:pt x="23" y="123"/>
                  </a:cubicBezTo>
                  <a:cubicBezTo>
                    <a:pt x="15" y="111"/>
                    <a:pt x="15" y="95"/>
                    <a:pt x="12" y="82"/>
                  </a:cubicBezTo>
                  <a:cubicBezTo>
                    <a:pt x="10" y="74"/>
                    <a:pt x="9" y="67"/>
                    <a:pt x="8" y="59"/>
                  </a:cubicBezTo>
                  <a:cubicBezTo>
                    <a:pt x="6" y="48"/>
                    <a:pt x="10" y="41"/>
                    <a:pt x="15" y="31"/>
                  </a:cubicBezTo>
                  <a:cubicBezTo>
                    <a:pt x="18" y="24"/>
                    <a:pt x="23" y="17"/>
                    <a:pt x="29" y="12"/>
                  </a:cubicBezTo>
                  <a:cubicBezTo>
                    <a:pt x="36" y="8"/>
                    <a:pt x="40" y="11"/>
                    <a:pt x="44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1" name="Freeform 16"/>
            <p:cNvSpPr>
              <a:spLocks/>
            </p:cNvSpPr>
            <p:nvPr/>
          </p:nvSpPr>
          <p:spPr bwMode="auto">
            <a:xfrm>
              <a:off x="3257" y="1752"/>
              <a:ext cx="44" cy="123"/>
            </a:xfrm>
            <a:custGeom>
              <a:avLst/>
              <a:gdLst>
                <a:gd name="T0" fmla="*/ 61 w 31"/>
                <a:gd name="T1" fmla="*/ 14 h 86"/>
                <a:gd name="T2" fmla="*/ 37 w 31"/>
                <a:gd name="T3" fmla="*/ 6 h 86"/>
                <a:gd name="T4" fmla="*/ 20 w 31"/>
                <a:gd name="T5" fmla="*/ 44 h 86"/>
                <a:gd name="T6" fmla="*/ 23 w 31"/>
                <a:gd name="T7" fmla="*/ 104 h 86"/>
                <a:gd name="T8" fmla="*/ 28 w 31"/>
                <a:gd name="T9" fmla="*/ 142 h 86"/>
                <a:gd name="T10" fmla="*/ 37 w 31"/>
                <a:gd name="T11" fmla="*/ 176 h 86"/>
                <a:gd name="T12" fmla="*/ 57 w 31"/>
                <a:gd name="T13" fmla="*/ 6 h 86"/>
                <a:gd name="T14" fmla="*/ 58 w 31"/>
                <a:gd name="T15" fmla="*/ 13 h 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1" h="86">
                  <a:moveTo>
                    <a:pt x="30" y="7"/>
                  </a:moveTo>
                  <a:cubicBezTo>
                    <a:pt x="31" y="1"/>
                    <a:pt x="21" y="0"/>
                    <a:pt x="18" y="3"/>
                  </a:cubicBezTo>
                  <a:cubicBezTo>
                    <a:pt x="13" y="6"/>
                    <a:pt x="10" y="16"/>
                    <a:pt x="10" y="22"/>
                  </a:cubicBezTo>
                  <a:cubicBezTo>
                    <a:pt x="8" y="31"/>
                    <a:pt x="10" y="42"/>
                    <a:pt x="11" y="51"/>
                  </a:cubicBezTo>
                  <a:cubicBezTo>
                    <a:pt x="12" y="57"/>
                    <a:pt x="13" y="63"/>
                    <a:pt x="14" y="69"/>
                  </a:cubicBezTo>
                  <a:cubicBezTo>
                    <a:pt x="16" y="75"/>
                    <a:pt x="18" y="81"/>
                    <a:pt x="18" y="86"/>
                  </a:cubicBezTo>
                  <a:cubicBezTo>
                    <a:pt x="18" y="67"/>
                    <a:pt x="0" y="14"/>
                    <a:pt x="28" y="3"/>
                  </a:cubicBezTo>
                  <a:cubicBezTo>
                    <a:pt x="29" y="4"/>
                    <a:pt x="29" y="5"/>
                    <a:pt x="2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2" name="Freeform 17"/>
            <p:cNvSpPr>
              <a:spLocks/>
            </p:cNvSpPr>
            <p:nvPr/>
          </p:nvSpPr>
          <p:spPr bwMode="auto">
            <a:xfrm>
              <a:off x="3503" y="1794"/>
              <a:ext cx="62" cy="23"/>
            </a:xfrm>
            <a:custGeom>
              <a:avLst/>
              <a:gdLst>
                <a:gd name="T0" fmla="*/ 4 w 43"/>
                <a:gd name="T1" fmla="*/ 20 h 16"/>
                <a:gd name="T2" fmla="*/ 53 w 43"/>
                <a:gd name="T3" fmla="*/ 29 h 16"/>
                <a:gd name="T4" fmla="*/ 89 w 43"/>
                <a:gd name="T5" fmla="*/ 0 h 16"/>
                <a:gd name="T6" fmla="*/ 43 w 43"/>
                <a:gd name="T7" fmla="*/ 33 h 16"/>
                <a:gd name="T8" fmla="*/ 0 w 43"/>
                <a:gd name="T9" fmla="*/ 23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16">
                  <a:moveTo>
                    <a:pt x="2" y="10"/>
                  </a:moveTo>
                  <a:cubicBezTo>
                    <a:pt x="2" y="15"/>
                    <a:pt x="21" y="15"/>
                    <a:pt x="26" y="14"/>
                  </a:cubicBezTo>
                  <a:cubicBezTo>
                    <a:pt x="32" y="12"/>
                    <a:pt x="40" y="6"/>
                    <a:pt x="43" y="0"/>
                  </a:cubicBezTo>
                  <a:cubicBezTo>
                    <a:pt x="40" y="11"/>
                    <a:pt x="32" y="16"/>
                    <a:pt x="21" y="16"/>
                  </a:cubicBezTo>
                  <a:cubicBezTo>
                    <a:pt x="14" y="15"/>
                    <a:pt x="7" y="12"/>
                    <a:pt x="0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3" name="Freeform 18"/>
            <p:cNvSpPr>
              <a:spLocks/>
            </p:cNvSpPr>
            <p:nvPr/>
          </p:nvSpPr>
          <p:spPr bwMode="auto">
            <a:xfrm>
              <a:off x="3909" y="1854"/>
              <a:ext cx="58" cy="48"/>
            </a:xfrm>
            <a:custGeom>
              <a:avLst/>
              <a:gdLst>
                <a:gd name="T0" fmla="*/ 20 w 41"/>
                <a:gd name="T1" fmla="*/ 0 h 34"/>
                <a:gd name="T2" fmla="*/ 82 w 41"/>
                <a:gd name="T3" fmla="*/ 32 h 34"/>
                <a:gd name="T4" fmla="*/ 20 w 41"/>
                <a:gd name="T5" fmla="*/ 0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" h="34">
                  <a:moveTo>
                    <a:pt x="10" y="0"/>
                  </a:moveTo>
                  <a:cubicBezTo>
                    <a:pt x="10" y="0"/>
                    <a:pt x="4" y="26"/>
                    <a:pt x="41" y="16"/>
                  </a:cubicBezTo>
                  <a:cubicBezTo>
                    <a:pt x="41" y="16"/>
                    <a:pt x="0" y="34"/>
                    <a:pt x="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" name="Freeform 19"/>
            <p:cNvSpPr>
              <a:spLocks/>
            </p:cNvSpPr>
            <p:nvPr/>
          </p:nvSpPr>
          <p:spPr bwMode="auto">
            <a:xfrm>
              <a:off x="4007" y="1962"/>
              <a:ext cx="83" cy="101"/>
            </a:xfrm>
            <a:custGeom>
              <a:avLst/>
              <a:gdLst>
                <a:gd name="T0" fmla="*/ 33 w 58"/>
                <a:gd name="T1" fmla="*/ 0 h 71"/>
                <a:gd name="T2" fmla="*/ 119 w 58"/>
                <a:gd name="T3" fmla="*/ 110 h 71"/>
                <a:gd name="T4" fmla="*/ 33 w 58"/>
                <a:gd name="T5" fmla="*/ 0 h 7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" h="71">
                  <a:moveTo>
                    <a:pt x="16" y="0"/>
                  </a:moveTo>
                  <a:cubicBezTo>
                    <a:pt x="16" y="0"/>
                    <a:pt x="7" y="61"/>
                    <a:pt x="58" y="54"/>
                  </a:cubicBezTo>
                  <a:cubicBezTo>
                    <a:pt x="58" y="54"/>
                    <a:pt x="0" y="71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" name="Freeform 20"/>
            <p:cNvSpPr>
              <a:spLocks/>
            </p:cNvSpPr>
            <p:nvPr/>
          </p:nvSpPr>
          <p:spPr bwMode="auto">
            <a:xfrm>
              <a:off x="3247" y="2602"/>
              <a:ext cx="110" cy="103"/>
            </a:xfrm>
            <a:custGeom>
              <a:avLst/>
              <a:gdLst>
                <a:gd name="T0" fmla="*/ 0 w 77"/>
                <a:gd name="T1" fmla="*/ 84 h 72"/>
                <a:gd name="T2" fmla="*/ 106 w 77"/>
                <a:gd name="T3" fmla="*/ 147 h 72"/>
                <a:gd name="T4" fmla="*/ 0 w 77"/>
                <a:gd name="T5" fmla="*/ 84 h 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7" h="72">
                  <a:moveTo>
                    <a:pt x="0" y="41"/>
                  </a:moveTo>
                  <a:cubicBezTo>
                    <a:pt x="0" y="41"/>
                    <a:pt x="68" y="6"/>
                    <a:pt x="52" y="72"/>
                  </a:cubicBezTo>
                  <a:cubicBezTo>
                    <a:pt x="52" y="72"/>
                    <a:pt x="77" y="0"/>
                    <a:pt x="0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6" name="Freeform 21"/>
            <p:cNvSpPr>
              <a:spLocks/>
            </p:cNvSpPr>
            <p:nvPr/>
          </p:nvSpPr>
          <p:spPr bwMode="auto">
            <a:xfrm>
              <a:off x="3632" y="2685"/>
              <a:ext cx="44" cy="58"/>
            </a:xfrm>
            <a:custGeom>
              <a:avLst/>
              <a:gdLst>
                <a:gd name="T0" fmla="*/ 0 w 31"/>
                <a:gd name="T1" fmla="*/ 59 h 41"/>
                <a:gd name="T2" fmla="*/ 61 w 31"/>
                <a:gd name="T3" fmla="*/ 82 h 41"/>
                <a:gd name="T4" fmla="*/ 0 w 31"/>
                <a:gd name="T5" fmla="*/ 59 h 4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" h="41">
                  <a:moveTo>
                    <a:pt x="0" y="30"/>
                  </a:moveTo>
                  <a:cubicBezTo>
                    <a:pt x="0" y="30"/>
                    <a:pt x="27" y="7"/>
                    <a:pt x="30" y="41"/>
                  </a:cubicBezTo>
                  <a:cubicBezTo>
                    <a:pt x="30" y="41"/>
                    <a:pt x="31" y="0"/>
                    <a:pt x="0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7" name="Freeform 22"/>
            <p:cNvSpPr>
              <a:spLocks/>
            </p:cNvSpPr>
            <p:nvPr/>
          </p:nvSpPr>
          <p:spPr bwMode="auto">
            <a:xfrm>
              <a:off x="3974" y="2564"/>
              <a:ext cx="73" cy="60"/>
            </a:xfrm>
            <a:custGeom>
              <a:avLst/>
              <a:gdLst>
                <a:gd name="T0" fmla="*/ 104 w 51"/>
                <a:gd name="T1" fmla="*/ 63 h 42"/>
                <a:gd name="T2" fmla="*/ 0 w 51"/>
                <a:gd name="T3" fmla="*/ 86 h 42"/>
                <a:gd name="T4" fmla="*/ 104 w 51"/>
                <a:gd name="T5" fmla="*/ 63 h 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1" h="42">
                  <a:moveTo>
                    <a:pt x="51" y="31"/>
                  </a:moveTo>
                  <a:cubicBezTo>
                    <a:pt x="51" y="31"/>
                    <a:pt x="13" y="11"/>
                    <a:pt x="0" y="42"/>
                  </a:cubicBezTo>
                  <a:cubicBezTo>
                    <a:pt x="0" y="42"/>
                    <a:pt x="12" y="0"/>
                    <a:pt x="51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8" name="Freeform 23"/>
            <p:cNvSpPr>
              <a:spLocks/>
            </p:cNvSpPr>
            <p:nvPr/>
          </p:nvSpPr>
          <p:spPr bwMode="auto">
            <a:xfrm>
              <a:off x="4065" y="2358"/>
              <a:ext cx="85" cy="96"/>
            </a:xfrm>
            <a:custGeom>
              <a:avLst/>
              <a:gdLst>
                <a:gd name="T0" fmla="*/ 122 w 59"/>
                <a:gd name="T1" fmla="*/ 0 h 67"/>
                <a:gd name="T2" fmla="*/ 0 w 59"/>
                <a:gd name="T3" fmla="*/ 138 h 67"/>
                <a:gd name="T4" fmla="*/ 122 w 59"/>
                <a:gd name="T5" fmla="*/ 0 h 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9" h="67">
                  <a:moveTo>
                    <a:pt x="59" y="0"/>
                  </a:moveTo>
                  <a:cubicBezTo>
                    <a:pt x="59" y="0"/>
                    <a:pt x="13" y="15"/>
                    <a:pt x="0" y="67"/>
                  </a:cubicBezTo>
                  <a:cubicBezTo>
                    <a:pt x="0" y="67"/>
                    <a:pt x="2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9" name="Freeform 24"/>
            <p:cNvSpPr>
              <a:spLocks/>
            </p:cNvSpPr>
            <p:nvPr/>
          </p:nvSpPr>
          <p:spPr bwMode="auto">
            <a:xfrm>
              <a:off x="4322" y="2109"/>
              <a:ext cx="100" cy="47"/>
            </a:xfrm>
            <a:custGeom>
              <a:avLst/>
              <a:gdLst>
                <a:gd name="T0" fmla="*/ 24 w 70"/>
                <a:gd name="T1" fmla="*/ 0 h 33"/>
                <a:gd name="T2" fmla="*/ 0 w 70"/>
                <a:gd name="T3" fmla="*/ 67 h 33"/>
                <a:gd name="T4" fmla="*/ 24 w 70"/>
                <a:gd name="T5" fmla="*/ 0 h 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0" h="33">
                  <a:moveTo>
                    <a:pt x="12" y="0"/>
                  </a:moveTo>
                  <a:cubicBezTo>
                    <a:pt x="12" y="0"/>
                    <a:pt x="70" y="5"/>
                    <a:pt x="0" y="33"/>
                  </a:cubicBezTo>
                  <a:cubicBezTo>
                    <a:pt x="0" y="33"/>
                    <a:pt x="58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0" name="Freeform 25"/>
            <p:cNvSpPr>
              <a:spLocks/>
            </p:cNvSpPr>
            <p:nvPr/>
          </p:nvSpPr>
          <p:spPr bwMode="auto">
            <a:xfrm>
              <a:off x="4723" y="2351"/>
              <a:ext cx="205" cy="186"/>
            </a:xfrm>
            <a:custGeom>
              <a:avLst/>
              <a:gdLst>
                <a:gd name="T0" fmla="*/ 0 w 144"/>
                <a:gd name="T1" fmla="*/ 1 h 130"/>
                <a:gd name="T2" fmla="*/ 91 w 144"/>
                <a:gd name="T3" fmla="*/ 19 h 130"/>
                <a:gd name="T4" fmla="*/ 142 w 144"/>
                <a:gd name="T5" fmla="*/ 43 h 130"/>
                <a:gd name="T6" fmla="*/ 249 w 144"/>
                <a:gd name="T7" fmla="*/ 127 h 130"/>
                <a:gd name="T8" fmla="*/ 265 w 144"/>
                <a:gd name="T9" fmla="*/ 236 h 130"/>
                <a:gd name="T10" fmla="*/ 148 w 144"/>
                <a:gd name="T11" fmla="*/ 246 h 130"/>
                <a:gd name="T12" fmla="*/ 100 w 144"/>
                <a:gd name="T13" fmla="*/ 222 h 130"/>
                <a:gd name="T14" fmla="*/ 188 w 144"/>
                <a:gd name="T15" fmla="*/ 236 h 130"/>
                <a:gd name="T16" fmla="*/ 238 w 144"/>
                <a:gd name="T17" fmla="*/ 233 h 130"/>
                <a:gd name="T18" fmla="*/ 229 w 144"/>
                <a:gd name="T19" fmla="*/ 119 h 130"/>
                <a:gd name="T20" fmla="*/ 185 w 144"/>
                <a:gd name="T21" fmla="*/ 76 h 130"/>
                <a:gd name="T22" fmla="*/ 125 w 144"/>
                <a:gd name="T23" fmla="*/ 53 h 130"/>
                <a:gd name="T24" fmla="*/ 80 w 144"/>
                <a:gd name="T25" fmla="*/ 29 h 130"/>
                <a:gd name="T26" fmla="*/ 9 w 144"/>
                <a:gd name="T27" fmla="*/ 0 h 1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4" h="130">
                  <a:moveTo>
                    <a:pt x="0" y="1"/>
                  </a:moveTo>
                  <a:cubicBezTo>
                    <a:pt x="15" y="4"/>
                    <a:pt x="30" y="7"/>
                    <a:pt x="45" y="9"/>
                  </a:cubicBezTo>
                  <a:cubicBezTo>
                    <a:pt x="55" y="11"/>
                    <a:pt x="61" y="17"/>
                    <a:pt x="70" y="21"/>
                  </a:cubicBezTo>
                  <a:cubicBezTo>
                    <a:pt x="91" y="30"/>
                    <a:pt x="110" y="42"/>
                    <a:pt x="123" y="62"/>
                  </a:cubicBezTo>
                  <a:cubicBezTo>
                    <a:pt x="132" y="76"/>
                    <a:pt x="144" y="100"/>
                    <a:pt x="131" y="115"/>
                  </a:cubicBezTo>
                  <a:cubicBezTo>
                    <a:pt x="118" y="130"/>
                    <a:pt x="89" y="126"/>
                    <a:pt x="73" y="120"/>
                  </a:cubicBezTo>
                  <a:cubicBezTo>
                    <a:pt x="64" y="117"/>
                    <a:pt x="56" y="114"/>
                    <a:pt x="49" y="108"/>
                  </a:cubicBezTo>
                  <a:cubicBezTo>
                    <a:pt x="61" y="115"/>
                    <a:pt x="79" y="113"/>
                    <a:pt x="93" y="115"/>
                  </a:cubicBezTo>
                  <a:cubicBezTo>
                    <a:pt x="101" y="115"/>
                    <a:pt x="110" y="118"/>
                    <a:pt x="117" y="114"/>
                  </a:cubicBezTo>
                  <a:cubicBezTo>
                    <a:pt x="142" y="104"/>
                    <a:pt x="124" y="71"/>
                    <a:pt x="113" y="58"/>
                  </a:cubicBezTo>
                  <a:cubicBezTo>
                    <a:pt x="107" y="50"/>
                    <a:pt x="99" y="43"/>
                    <a:pt x="91" y="37"/>
                  </a:cubicBezTo>
                  <a:cubicBezTo>
                    <a:pt x="82" y="31"/>
                    <a:pt x="72" y="30"/>
                    <a:pt x="62" y="26"/>
                  </a:cubicBezTo>
                  <a:cubicBezTo>
                    <a:pt x="54" y="23"/>
                    <a:pt x="47" y="17"/>
                    <a:pt x="39" y="14"/>
                  </a:cubicBezTo>
                  <a:cubicBezTo>
                    <a:pt x="28" y="10"/>
                    <a:pt x="11" y="1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1" name="Freeform 26"/>
            <p:cNvSpPr>
              <a:spLocks/>
            </p:cNvSpPr>
            <p:nvPr/>
          </p:nvSpPr>
          <p:spPr bwMode="auto">
            <a:xfrm>
              <a:off x="3993" y="3358"/>
              <a:ext cx="169" cy="111"/>
            </a:xfrm>
            <a:custGeom>
              <a:avLst/>
              <a:gdLst>
                <a:gd name="T0" fmla="*/ 6 w 119"/>
                <a:gd name="T1" fmla="*/ 13 h 78"/>
                <a:gd name="T2" fmla="*/ 135 w 119"/>
                <a:gd name="T3" fmla="*/ 142 h 78"/>
                <a:gd name="T4" fmla="*/ 202 w 119"/>
                <a:gd name="T5" fmla="*/ 157 h 78"/>
                <a:gd name="T6" fmla="*/ 234 w 119"/>
                <a:gd name="T7" fmla="*/ 97 h 78"/>
                <a:gd name="T8" fmla="*/ 124 w 119"/>
                <a:gd name="T9" fmla="*/ 125 h 78"/>
                <a:gd name="T10" fmla="*/ 57 w 119"/>
                <a:gd name="T11" fmla="*/ 77 h 78"/>
                <a:gd name="T12" fmla="*/ 0 w 119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" h="78">
                  <a:moveTo>
                    <a:pt x="3" y="6"/>
                  </a:moveTo>
                  <a:cubicBezTo>
                    <a:pt x="18" y="35"/>
                    <a:pt x="36" y="57"/>
                    <a:pt x="67" y="70"/>
                  </a:cubicBezTo>
                  <a:cubicBezTo>
                    <a:pt x="74" y="73"/>
                    <a:pt x="92" y="78"/>
                    <a:pt x="100" y="77"/>
                  </a:cubicBezTo>
                  <a:cubicBezTo>
                    <a:pt x="112" y="75"/>
                    <a:pt x="119" y="58"/>
                    <a:pt x="116" y="48"/>
                  </a:cubicBezTo>
                  <a:cubicBezTo>
                    <a:pt x="117" y="78"/>
                    <a:pt x="79" y="72"/>
                    <a:pt x="61" y="62"/>
                  </a:cubicBezTo>
                  <a:cubicBezTo>
                    <a:pt x="50" y="56"/>
                    <a:pt x="38" y="47"/>
                    <a:pt x="28" y="38"/>
                  </a:cubicBezTo>
                  <a:cubicBezTo>
                    <a:pt x="15" y="27"/>
                    <a:pt x="11" y="13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2" name="Freeform 27"/>
            <p:cNvSpPr>
              <a:spLocks/>
            </p:cNvSpPr>
            <p:nvPr/>
          </p:nvSpPr>
          <p:spPr bwMode="auto">
            <a:xfrm>
              <a:off x="2977" y="3027"/>
              <a:ext cx="99" cy="241"/>
            </a:xfrm>
            <a:custGeom>
              <a:avLst/>
              <a:gdLst>
                <a:gd name="T0" fmla="*/ 136 w 69"/>
                <a:gd name="T1" fmla="*/ 0 h 169"/>
                <a:gd name="T2" fmla="*/ 85 w 69"/>
                <a:gd name="T3" fmla="*/ 53 h 169"/>
                <a:gd name="T4" fmla="*/ 49 w 69"/>
                <a:gd name="T5" fmla="*/ 87 h 169"/>
                <a:gd name="T6" fmla="*/ 4 w 69"/>
                <a:gd name="T7" fmla="*/ 197 h 169"/>
                <a:gd name="T8" fmla="*/ 47 w 69"/>
                <a:gd name="T9" fmla="*/ 315 h 169"/>
                <a:gd name="T10" fmla="*/ 142 w 69"/>
                <a:gd name="T11" fmla="*/ 221 h 169"/>
                <a:gd name="T12" fmla="*/ 72 w 69"/>
                <a:gd name="T13" fmla="*/ 299 h 169"/>
                <a:gd name="T14" fmla="*/ 23 w 69"/>
                <a:gd name="T15" fmla="*/ 207 h 169"/>
                <a:gd name="T16" fmla="*/ 52 w 69"/>
                <a:gd name="T17" fmla="*/ 106 h 169"/>
                <a:gd name="T18" fmla="*/ 100 w 69"/>
                <a:gd name="T19" fmla="*/ 51 h 169"/>
                <a:gd name="T20" fmla="*/ 136 w 69"/>
                <a:gd name="T21" fmla="*/ 0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9" h="169">
                  <a:moveTo>
                    <a:pt x="66" y="0"/>
                  </a:moveTo>
                  <a:cubicBezTo>
                    <a:pt x="63" y="10"/>
                    <a:pt x="48" y="20"/>
                    <a:pt x="41" y="26"/>
                  </a:cubicBezTo>
                  <a:cubicBezTo>
                    <a:pt x="35" y="31"/>
                    <a:pt x="30" y="37"/>
                    <a:pt x="24" y="43"/>
                  </a:cubicBezTo>
                  <a:cubicBezTo>
                    <a:pt x="12" y="56"/>
                    <a:pt x="4" y="78"/>
                    <a:pt x="2" y="97"/>
                  </a:cubicBezTo>
                  <a:cubicBezTo>
                    <a:pt x="0" y="116"/>
                    <a:pt x="4" y="144"/>
                    <a:pt x="23" y="155"/>
                  </a:cubicBezTo>
                  <a:cubicBezTo>
                    <a:pt x="47" y="169"/>
                    <a:pt x="62" y="123"/>
                    <a:pt x="69" y="109"/>
                  </a:cubicBezTo>
                  <a:cubicBezTo>
                    <a:pt x="61" y="119"/>
                    <a:pt x="48" y="145"/>
                    <a:pt x="35" y="147"/>
                  </a:cubicBezTo>
                  <a:cubicBezTo>
                    <a:pt x="15" y="149"/>
                    <a:pt x="11" y="116"/>
                    <a:pt x="11" y="102"/>
                  </a:cubicBezTo>
                  <a:cubicBezTo>
                    <a:pt x="11" y="83"/>
                    <a:pt x="14" y="67"/>
                    <a:pt x="25" y="52"/>
                  </a:cubicBezTo>
                  <a:cubicBezTo>
                    <a:pt x="32" y="42"/>
                    <a:pt x="40" y="33"/>
                    <a:pt x="49" y="25"/>
                  </a:cubicBezTo>
                  <a:cubicBezTo>
                    <a:pt x="56" y="19"/>
                    <a:pt x="67" y="9"/>
                    <a:pt x="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3" name="Freeform 28"/>
            <p:cNvSpPr>
              <a:spLocks/>
            </p:cNvSpPr>
            <p:nvPr/>
          </p:nvSpPr>
          <p:spPr bwMode="auto">
            <a:xfrm>
              <a:off x="2596" y="1631"/>
              <a:ext cx="96" cy="186"/>
            </a:xfrm>
            <a:custGeom>
              <a:avLst/>
              <a:gdLst>
                <a:gd name="T0" fmla="*/ 138 w 67"/>
                <a:gd name="T1" fmla="*/ 30 h 130"/>
                <a:gd name="T2" fmla="*/ 77 w 67"/>
                <a:gd name="T3" fmla="*/ 0 h 130"/>
                <a:gd name="T4" fmla="*/ 16 w 67"/>
                <a:gd name="T5" fmla="*/ 39 h 130"/>
                <a:gd name="T6" fmla="*/ 19 w 67"/>
                <a:gd name="T7" fmla="*/ 143 h 130"/>
                <a:gd name="T8" fmla="*/ 70 w 67"/>
                <a:gd name="T9" fmla="*/ 266 h 130"/>
                <a:gd name="T10" fmla="*/ 39 w 67"/>
                <a:gd name="T11" fmla="*/ 170 h 130"/>
                <a:gd name="T12" fmla="*/ 27 w 67"/>
                <a:gd name="T13" fmla="*/ 134 h 130"/>
                <a:gd name="T14" fmla="*/ 27 w 67"/>
                <a:gd name="T15" fmla="*/ 53 h 130"/>
                <a:gd name="T16" fmla="*/ 76 w 67"/>
                <a:gd name="T17" fmla="*/ 10 h 130"/>
                <a:gd name="T18" fmla="*/ 136 w 67"/>
                <a:gd name="T19" fmla="*/ 29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130">
                  <a:moveTo>
                    <a:pt x="67" y="15"/>
                  </a:moveTo>
                  <a:cubicBezTo>
                    <a:pt x="62" y="2"/>
                    <a:pt x="49" y="0"/>
                    <a:pt x="38" y="0"/>
                  </a:cubicBezTo>
                  <a:cubicBezTo>
                    <a:pt x="23" y="0"/>
                    <a:pt x="15" y="6"/>
                    <a:pt x="8" y="19"/>
                  </a:cubicBezTo>
                  <a:cubicBezTo>
                    <a:pt x="0" y="35"/>
                    <a:pt x="4" y="53"/>
                    <a:pt x="9" y="70"/>
                  </a:cubicBezTo>
                  <a:cubicBezTo>
                    <a:pt x="15" y="90"/>
                    <a:pt x="23" y="112"/>
                    <a:pt x="34" y="130"/>
                  </a:cubicBezTo>
                  <a:cubicBezTo>
                    <a:pt x="24" y="119"/>
                    <a:pt x="24" y="98"/>
                    <a:pt x="19" y="83"/>
                  </a:cubicBezTo>
                  <a:cubicBezTo>
                    <a:pt x="17" y="77"/>
                    <a:pt x="14" y="72"/>
                    <a:pt x="13" y="66"/>
                  </a:cubicBezTo>
                  <a:cubicBezTo>
                    <a:pt x="10" y="54"/>
                    <a:pt x="9" y="38"/>
                    <a:pt x="13" y="26"/>
                  </a:cubicBezTo>
                  <a:cubicBezTo>
                    <a:pt x="18" y="14"/>
                    <a:pt x="24" y="7"/>
                    <a:pt x="37" y="5"/>
                  </a:cubicBezTo>
                  <a:cubicBezTo>
                    <a:pt x="51" y="3"/>
                    <a:pt x="54" y="8"/>
                    <a:pt x="66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4" name="Freeform 29"/>
            <p:cNvSpPr>
              <a:spLocks/>
            </p:cNvSpPr>
            <p:nvPr/>
          </p:nvSpPr>
          <p:spPr bwMode="auto">
            <a:xfrm>
              <a:off x="3101" y="2656"/>
              <a:ext cx="59" cy="89"/>
            </a:xfrm>
            <a:custGeom>
              <a:avLst/>
              <a:gdLst>
                <a:gd name="T0" fmla="*/ 81 w 41"/>
                <a:gd name="T1" fmla="*/ 1 h 62"/>
                <a:gd name="T2" fmla="*/ 10 w 41"/>
                <a:gd name="T3" fmla="*/ 62 h 62"/>
                <a:gd name="T4" fmla="*/ 52 w 41"/>
                <a:gd name="T5" fmla="*/ 128 h 62"/>
                <a:gd name="T6" fmla="*/ 20 w 41"/>
                <a:gd name="T7" fmla="*/ 99 h 62"/>
                <a:gd name="T8" fmla="*/ 27 w 41"/>
                <a:gd name="T9" fmla="*/ 56 h 62"/>
                <a:gd name="T10" fmla="*/ 85 w 41"/>
                <a:gd name="T11" fmla="*/ 0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62">
                  <a:moveTo>
                    <a:pt x="39" y="1"/>
                  </a:moveTo>
                  <a:cubicBezTo>
                    <a:pt x="25" y="11"/>
                    <a:pt x="10" y="12"/>
                    <a:pt x="5" y="30"/>
                  </a:cubicBezTo>
                  <a:cubicBezTo>
                    <a:pt x="0" y="48"/>
                    <a:pt x="8" y="56"/>
                    <a:pt x="25" y="62"/>
                  </a:cubicBezTo>
                  <a:cubicBezTo>
                    <a:pt x="19" y="57"/>
                    <a:pt x="13" y="56"/>
                    <a:pt x="10" y="48"/>
                  </a:cubicBezTo>
                  <a:cubicBezTo>
                    <a:pt x="8" y="41"/>
                    <a:pt x="10" y="33"/>
                    <a:pt x="13" y="27"/>
                  </a:cubicBezTo>
                  <a:cubicBezTo>
                    <a:pt x="18" y="17"/>
                    <a:pt x="39" y="9"/>
                    <a:pt x="4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5" name="Freeform 30"/>
            <p:cNvSpPr>
              <a:spLocks/>
            </p:cNvSpPr>
            <p:nvPr/>
          </p:nvSpPr>
          <p:spPr bwMode="auto">
            <a:xfrm>
              <a:off x="4373" y="1323"/>
              <a:ext cx="163" cy="107"/>
            </a:xfrm>
            <a:custGeom>
              <a:avLst/>
              <a:gdLst>
                <a:gd name="T0" fmla="*/ 1 w 114"/>
                <a:gd name="T1" fmla="*/ 148 h 75"/>
                <a:gd name="T2" fmla="*/ 124 w 114"/>
                <a:gd name="T3" fmla="*/ 23 h 75"/>
                <a:gd name="T4" fmla="*/ 190 w 114"/>
                <a:gd name="T5" fmla="*/ 4 h 75"/>
                <a:gd name="T6" fmla="*/ 233 w 114"/>
                <a:gd name="T7" fmla="*/ 53 h 75"/>
                <a:gd name="T8" fmla="*/ 182 w 114"/>
                <a:gd name="T9" fmla="*/ 14 h 75"/>
                <a:gd name="T10" fmla="*/ 127 w 114"/>
                <a:gd name="T11" fmla="*/ 43 h 75"/>
                <a:gd name="T12" fmla="*/ 57 w 114"/>
                <a:gd name="T13" fmla="*/ 96 h 75"/>
                <a:gd name="T14" fmla="*/ 0 w 114"/>
                <a:gd name="T15" fmla="*/ 153 h 7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4" h="75">
                  <a:moveTo>
                    <a:pt x="1" y="73"/>
                  </a:moveTo>
                  <a:cubicBezTo>
                    <a:pt x="20" y="53"/>
                    <a:pt x="40" y="29"/>
                    <a:pt x="61" y="11"/>
                  </a:cubicBezTo>
                  <a:cubicBezTo>
                    <a:pt x="70" y="4"/>
                    <a:pt x="81" y="0"/>
                    <a:pt x="93" y="2"/>
                  </a:cubicBezTo>
                  <a:cubicBezTo>
                    <a:pt x="103" y="4"/>
                    <a:pt x="113" y="15"/>
                    <a:pt x="114" y="26"/>
                  </a:cubicBezTo>
                  <a:cubicBezTo>
                    <a:pt x="112" y="17"/>
                    <a:pt x="97" y="8"/>
                    <a:pt x="89" y="7"/>
                  </a:cubicBezTo>
                  <a:cubicBezTo>
                    <a:pt x="75" y="4"/>
                    <a:pt x="70" y="12"/>
                    <a:pt x="62" y="21"/>
                  </a:cubicBezTo>
                  <a:cubicBezTo>
                    <a:pt x="52" y="31"/>
                    <a:pt x="39" y="39"/>
                    <a:pt x="28" y="47"/>
                  </a:cubicBezTo>
                  <a:cubicBezTo>
                    <a:pt x="20" y="54"/>
                    <a:pt x="2" y="66"/>
                    <a:pt x="0" y="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6" name="Freeform 31"/>
            <p:cNvSpPr>
              <a:spLocks/>
            </p:cNvSpPr>
            <p:nvPr/>
          </p:nvSpPr>
          <p:spPr bwMode="auto">
            <a:xfrm>
              <a:off x="4354" y="1811"/>
              <a:ext cx="102" cy="97"/>
            </a:xfrm>
            <a:custGeom>
              <a:avLst/>
              <a:gdLst>
                <a:gd name="T0" fmla="*/ 140 w 72"/>
                <a:gd name="T1" fmla="*/ 30 h 68"/>
                <a:gd name="T2" fmla="*/ 64 w 72"/>
                <a:gd name="T3" fmla="*/ 43 h 68"/>
                <a:gd name="T4" fmla="*/ 34 w 72"/>
                <a:gd name="T5" fmla="*/ 91 h 68"/>
                <a:gd name="T6" fmla="*/ 0 w 72"/>
                <a:gd name="T7" fmla="*/ 138 h 68"/>
                <a:gd name="T8" fmla="*/ 74 w 72"/>
                <a:gd name="T9" fmla="*/ 43 h 68"/>
                <a:gd name="T10" fmla="*/ 139 w 72"/>
                <a:gd name="T11" fmla="*/ 27 h 68"/>
                <a:gd name="T12" fmla="*/ 139 w 72"/>
                <a:gd name="T13" fmla="*/ 24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" h="68">
                  <a:moveTo>
                    <a:pt x="70" y="15"/>
                  </a:moveTo>
                  <a:cubicBezTo>
                    <a:pt x="66" y="0"/>
                    <a:pt x="39" y="15"/>
                    <a:pt x="32" y="21"/>
                  </a:cubicBezTo>
                  <a:cubicBezTo>
                    <a:pt x="24" y="27"/>
                    <a:pt x="22" y="37"/>
                    <a:pt x="17" y="45"/>
                  </a:cubicBezTo>
                  <a:cubicBezTo>
                    <a:pt x="13" y="53"/>
                    <a:pt x="4" y="60"/>
                    <a:pt x="0" y="68"/>
                  </a:cubicBezTo>
                  <a:cubicBezTo>
                    <a:pt x="16" y="54"/>
                    <a:pt x="20" y="32"/>
                    <a:pt x="37" y="21"/>
                  </a:cubicBezTo>
                  <a:cubicBezTo>
                    <a:pt x="45" y="16"/>
                    <a:pt x="60" y="8"/>
                    <a:pt x="69" y="13"/>
                  </a:cubicBezTo>
                  <a:cubicBezTo>
                    <a:pt x="72" y="14"/>
                    <a:pt x="70" y="13"/>
                    <a:pt x="69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7" name="Freeform 32"/>
            <p:cNvSpPr>
              <a:spLocks/>
            </p:cNvSpPr>
            <p:nvPr/>
          </p:nvSpPr>
          <p:spPr bwMode="auto">
            <a:xfrm>
              <a:off x="3309" y="2346"/>
              <a:ext cx="290" cy="222"/>
            </a:xfrm>
            <a:custGeom>
              <a:avLst/>
              <a:gdLst>
                <a:gd name="T0" fmla="*/ 86 w 203"/>
                <a:gd name="T1" fmla="*/ 0 h 156"/>
                <a:gd name="T2" fmla="*/ 414 w 203"/>
                <a:gd name="T3" fmla="*/ 178 h 156"/>
                <a:gd name="T4" fmla="*/ 86 w 203"/>
                <a:gd name="T5" fmla="*/ 0 h 1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3" h="156">
                  <a:moveTo>
                    <a:pt x="42" y="0"/>
                  </a:moveTo>
                  <a:cubicBezTo>
                    <a:pt x="38" y="62"/>
                    <a:pt x="50" y="126"/>
                    <a:pt x="203" y="88"/>
                  </a:cubicBezTo>
                  <a:cubicBezTo>
                    <a:pt x="203" y="88"/>
                    <a:pt x="0" y="156"/>
                    <a:pt x="42" y="0"/>
                  </a:cubicBezTo>
                </a:path>
              </a:pathLst>
            </a:custGeom>
            <a:solidFill>
              <a:srgbClr val="732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8" name="Freeform 33"/>
            <p:cNvSpPr>
              <a:spLocks/>
            </p:cNvSpPr>
            <p:nvPr/>
          </p:nvSpPr>
          <p:spPr bwMode="auto">
            <a:xfrm>
              <a:off x="3064" y="1869"/>
              <a:ext cx="615" cy="805"/>
            </a:xfrm>
            <a:custGeom>
              <a:avLst/>
              <a:gdLst>
                <a:gd name="T0" fmla="*/ 855 w 431"/>
                <a:gd name="T1" fmla="*/ 0 h 564"/>
                <a:gd name="T2" fmla="*/ 168 w 431"/>
                <a:gd name="T3" fmla="*/ 414 h 564"/>
                <a:gd name="T4" fmla="*/ 629 w 431"/>
                <a:gd name="T5" fmla="*/ 1149 h 564"/>
                <a:gd name="T6" fmla="*/ 639 w 431"/>
                <a:gd name="T7" fmla="*/ 1149 h 564"/>
                <a:gd name="T8" fmla="*/ 558 w 431"/>
                <a:gd name="T9" fmla="*/ 901 h 564"/>
                <a:gd name="T10" fmla="*/ 445 w 431"/>
                <a:gd name="T11" fmla="*/ 852 h 564"/>
                <a:gd name="T12" fmla="*/ 415 w 431"/>
                <a:gd name="T13" fmla="*/ 749 h 564"/>
                <a:gd name="T14" fmla="*/ 432 w 431"/>
                <a:gd name="T15" fmla="*/ 657 h 564"/>
                <a:gd name="T16" fmla="*/ 878 w 431"/>
                <a:gd name="T17" fmla="*/ 0 h 564"/>
                <a:gd name="T18" fmla="*/ 855 w 431"/>
                <a:gd name="T19" fmla="*/ 0 h 5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1" h="564">
                  <a:moveTo>
                    <a:pt x="420" y="0"/>
                  </a:moveTo>
                  <a:cubicBezTo>
                    <a:pt x="368" y="0"/>
                    <a:pt x="155" y="12"/>
                    <a:pt x="83" y="203"/>
                  </a:cubicBezTo>
                  <a:cubicBezTo>
                    <a:pt x="0" y="420"/>
                    <a:pt x="163" y="553"/>
                    <a:pt x="309" y="564"/>
                  </a:cubicBezTo>
                  <a:cubicBezTo>
                    <a:pt x="311" y="564"/>
                    <a:pt x="313" y="564"/>
                    <a:pt x="314" y="564"/>
                  </a:cubicBezTo>
                  <a:cubicBezTo>
                    <a:pt x="359" y="564"/>
                    <a:pt x="320" y="514"/>
                    <a:pt x="274" y="442"/>
                  </a:cubicBezTo>
                  <a:cubicBezTo>
                    <a:pt x="250" y="440"/>
                    <a:pt x="230" y="432"/>
                    <a:pt x="219" y="418"/>
                  </a:cubicBezTo>
                  <a:cubicBezTo>
                    <a:pt x="208" y="405"/>
                    <a:pt x="204" y="388"/>
                    <a:pt x="204" y="368"/>
                  </a:cubicBezTo>
                  <a:cubicBezTo>
                    <a:pt x="204" y="354"/>
                    <a:pt x="206" y="338"/>
                    <a:pt x="212" y="322"/>
                  </a:cubicBezTo>
                  <a:cubicBezTo>
                    <a:pt x="170" y="208"/>
                    <a:pt x="185" y="80"/>
                    <a:pt x="431" y="0"/>
                  </a:cubicBezTo>
                  <a:cubicBezTo>
                    <a:pt x="431" y="0"/>
                    <a:pt x="427" y="0"/>
                    <a:pt x="420" y="0"/>
                  </a:cubicBezTo>
                </a:path>
              </a:pathLst>
            </a:custGeom>
            <a:solidFill>
              <a:srgbClr val="AFD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9" name="Freeform 34"/>
            <p:cNvSpPr>
              <a:spLocks/>
            </p:cNvSpPr>
            <p:nvPr/>
          </p:nvSpPr>
          <p:spPr bwMode="auto">
            <a:xfrm>
              <a:off x="3341" y="2337"/>
              <a:ext cx="111" cy="157"/>
            </a:xfrm>
            <a:custGeom>
              <a:avLst/>
              <a:gdLst>
                <a:gd name="T0" fmla="*/ 40 w 78"/>
                <a:gd name="T1" fmla="*/ 0 h 110"/>
                <a:gd name="T2" fmla="*/ 28 w 78"/>
                <a:gd name="T3" fmla="*/ 81 h 110"/>
                <a:gd name="T4" fmla="*/ 57 w 78"/>
                <a:gd name="T5" fmla="*/ 177 h 110"/>
                <a:gd name="T6" fmla="*/ 158 w 78"/>
                <a:gd name="T7" fmla="*/ 224 h 110"/>
                <a:gd name="T8" fmla="*/ 154 w 78"/>
                <a:gd name="T9" fmla="*/ 218 h 110"/>
                <a:gd name="T10" fmla="*/ 40 w 78"/>
                <a:gd name="T11" fmla="*/ 13 h 110"/>
                <a:gd name="T12" fmla="*/ 40 w 78"/>
                <a:gd name="T13" fmla="*/ 13 h 110"/>
                <a:gd name="T14" fmla="*/ 40 w 78"/>
                <a:gd name="T15" fmla="*/ 13 h 110"/>
                <a:gd name="T16" fmla="*/ 148 w 78"/>
                <a:gd name="T17" fmla="*/ 208 h 110"/>
                <a:gd name="T18" fmla="*/ 40 w 78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110">
                  <a:moveTo>
                    <a:pt x="20" y="0"/>
                  </a:moveTo>
                  <a:cubicBezTo>
                    <a:pt x="16" y="14"/>
                    <a:pt x="14" y="28"/>
                    <a:pt x="14" y="40"/>
                  </a:cubicBezTo>
                  <a:cubicBezTo>
                    <a:pt x="14" y="59"/>
                    <a:pt x="18" y="75"/>
                    <a:pt x="28" y="87"/>
                  </a:cubicBezTo>
                  <a:cubicBezTo>
                    <a:pt x="38" y="100"/>
                    <a:pt x="55" y="108"/>
                    <a:pt x="78" y="110"/>
                  </a:cubicBezTo>
                  <a:cubicBezTo>
                    <a:pt x="77" y="109"/>
                    <a:pt x="77" y="108"/>
                    <a:pt x="76" y="107"/>
                  </a:cubicBezTo>
                  <a:cubicBezTo>
                    <a:pt x="34" y="103"/>
                    <a:pt x="0" y="79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48"/>
                    <a:pt x="22" y="91"/>
                    <a:pt x="73" y="102"/>
                  </a:cubicBezTo>
                  <a:cubicBezTo>
                    <a:pt x="54" y="71"/>
                    <a:pt x="34" y="36"/>
                    <a:pt x="20" y="0"/>
                  </a:cubicBezTo>
                </a:path>
              </a:pathLst>
            </a:custGeom>
            <a:solidFill>
              <a:srgbClr val="B38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0" name="Freeform 35"/>
            <p:cNvSpPr>
              <a:spLocks/>
            </p:cNvSpPr>
            <p:nvPr/>
          </p:nvSpPr>
          <p:spPr bwMode="auto">
            <a:xfrm>
              <a:off x="3355" y="2328"/>
              <a:ext cx="100" cy="172"/>
            </a:xfrm>
            <a:custGeom>
              <a:avLst/>
              <a:gdLst>
                <a:gd name="T0" fmla="*/ 16 w 70"/>
                <a:gd name="T1" fmla="*/ 0 h 120"/>
                <a:gd name="T2" fmla="*/ 0 w 70"/>
                <a:gd name="T3" fmla="*/ 95 h 120"/>
                <a:gd name="T4" fmla="*/ 30 w 70"/>
                <a:gd name="T5" fmla="*/ 198 h 120"/>
                <a:gd name="T6" fmla="*/ 143 w 70"/>
                <a:gd name="T7" fmla="*/ 247 h 120"/>
                <a:gd name="T8" fmla="*/ 139 w 70"/>
                <a:gd name="T9" fmla="*/ 238 h 120"/>
                <a:gd name="T10" fmla="*/ 37 w 70"/>
                <a:gd name="T11" fmla="*/ 191 h 120"/>
                <a:gd name="T12" fmla="*/ 9 w 70"/>
                <a:gd name="T13" fmla="*/ 95 h 120"/>
                <a:gd name="T14" fmla="*/ 20 w 70"/>
                <a:gd name="T15" fmla="*/ 13 h 120"/>
                <a:gd name="T16" fmla="*/ 16 w 70"/>
                <a:gd name="T17" fmla="*/ 0 h 1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120">
                  <a:moveTo>
                    <a:pt x="8" y="0"/>
                  </a:moveTo>
                  <a:cubicBezTo>
                    <a:pt x="2" y="16"/>
                    <a:pt x="0" y="32"/>
                    <a:pt x="0" y="46"/>
                  </a:cubicBezTo>
                  <a:cubicBezTo>
                    <a:pt x="0" y="66"/>
                    <a:pt x="4" y="83"/>
                    <a:pt x="15" y="96"/>
                  </a:cubicBezTo>
                  <a:cubicBezTo>
                    <a:pt x="26" y="110"/>
                    <a:pt x="46" y="118"/>
                    <a:pt x="70" y="120"/>
                  </a:cubicBezTo>
                  <a:cubicBezTo>
                    <a:pt x="69" y="119"/>
                    <a:pt x="69" y="117"/>
                    <a:pt x="68" y="116"/>
                  </a:cubicBezTo>
                  <a:cubicBezTo>
                    <a:pt x="45" y="114"/>
                    <a:pt x="28" y="106"/>
                    <a:pt x="18" y="93"/>
                  </a:cubicBezTo>
                  <a:cubicBezTo>
                    <a:pt x="8" y="81"/>
                    <a:pt x="4" y="65"/>
                    <a:pt x="4" y="46"/>
                  </a:cubicBezTo>
                  <a:cubicBezTo>
                    <a:pt x="4" y="34"/>
                    <a:pt x="6" y="20"/>
                    <a:pt x="10" y="6"/>
                  </a:cubicBezTo>
                  <a:cubicBezTo>
                    <a:pt x="9" y="4"/>
                    <a:pt x="8" y="2"/>
                    <a:pt x="8" y="0"/>
                  </a:cubicBezTo>
                </a:path>
              </a:pathLst>
            </a:custGeom>
            <a:solidFill>
              <a:srgbClr val="5D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1" name="Freeform 36"/>
            <p:cNvSpPr>
              <a:spLocks/>
            </p:cNvSpPr>
            <p:nvPr/>
          </p:nvSpPr>
          <p:spPr bwMode="auto">
            <a:xfrm>
              <a:off x="3341" y="2346"/>
              <a:ext cx="108" cy="144"/>
            </a:xfrm>
            <a:custGeom>
              <a:avLst/>
              <a:gdLst>
                <a:gd name="T0" fmla="*/ 40 w 76"/>
                <a:gd name="T1" fmla="*/ 0 h 101"/>
                <a:gd name="T2" fmla="*/ 153 w 76"/>
                <a:gd name="T3" fmla="*/ 205 h 101"/>
                <a:gd name="T4" fmla="*/ 148 w 76"/>
                <a:gd name="T5" fmla="*/ 195 h 101"/>
                <a:gd name="T6" fmla="*/ 40 w 76"/>
                <a:gd name="T7" fmla="*/ 0 h 10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6" h="101">
                  <a:moveTo>
                    <a:pt x="20" y="0"/>
                  </a:moveTo>
                  <a:cubicBezTo>
                    <a:pt x="0" y="73"/>
                    <a:pt x="34" y="97"/>
                    <a:pt x="76" y="101"/>
                  </a:cubicBezTo>
                  <a:cubicBezTo>
                    <a:pt x="75" y="100"/>
                    <a:pt x="74" y="98"/>
                    <a:pt x="73" y="96"/>
                  </a:cubicBezTo>
                  <a:cubicBezTo>
                    <a:pt x="22" y="85"/>
                    <a:pt x="17" y="42"/>
                    <a:pt x="20" y="0"/>
                  </a:cubicBezTo>
                </a:path>
              </a:pathLst>
            </a:custGeom>
            <a:solidFill>
              <a:srgbClr val="945D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2" name="Oval 37"/>
            <p:cNvSpPr>
              <a:spLocks noChangeArrowheads="1"/>
            </p:cNvSpPr>
            <p:nvPr/>
          </p:nvSpPr>
          <p:spPr bwMode="auto">
            <a:xfrm>
              <a:off x="3341" y="2327"/>
              <a:ext cx="51" cy="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3" name="Oval 38"/>
            <p:cNvSpPr>
              <a:spLocks noChangeArrowheads="1"/>
            </p:cNvSpPr>
            <p:nvPr/>
          </p:nvSpPr>
          <p:spPr bwMode="auto">
            <a:xfrm>
              <a:off x="3329" y="2249"/>
              <a:ext cx="33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4" name="Oval 39"/>
            <p:cNvSpPr>
              <a:spLocks noChangeArrowheads="1"/>
            </p:cNvSpPr>
            <p:nvPr/>
          </p:nvSpPr>
          <p:spPr bwMode="auto">
            <a:xfrm>
              <a:off x="3398" y="2400"/>
              <a:ext cx="11" cy="1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85" name="Group 729"/>
          <p:cNvGrpSpPr>
            <a:grpSpLocks/>
          </p:cNvGrpSpPr>
          <p:nvPr/>
        </p:nvGrpSpPr>
        <p:grpSpPr bwMode="auto">
          <a:xfrm>
            <a:off x="621359" y="4058403"/>
            <a:ext cx="515937" cy="279400"/>
            <a:chOff x="3801" y="2716"/>
            <a:chExt cx="1653" cy="1125"/>
          </a:xfrm>
        </p:grpSpPr>
        <p:sp>
          <p:nvSpPr>
            <p:cNvPr id="1886" name="Oval 730"/>
            <p:cNvSpPr>
              <a:spLocks noChangeArrowheads="1"/>
            </p:cNvSpPr>
            <p:nvPr/>
          </p:nvSpPr>
          <p:spPr bwMode="auto">
            <a:xfrm>
              <a:off x="4719" y="3524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7" name="Oval 731"/>
            <p:cNvSpPr>
              <a:spLocks noChangeArrowheads="1"/>
            </p:cNvSpPr>
            <p:nvPr/>
          </p:nvSpPr>
          <p:spPr bwMode="auto">
            <a:xfrm>
              <a:off x="4739" y="3548"/>
              <a:ext cx="32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8" name="Oval 732"/>
            <p:cNvSpPr>
              <a:spLocks noChangeArrowheads="1"/>
            </p:cNvSpPr>
            <p:nvPr/>
          </p:nvSpPr>
          <p:spPr bwMode="auto">
            <a:xfrm>
              <a:off x="4829" y="3511"/>
              <a:ext cx="32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9" name="Oval 733"/>
            <p:cNvSpPr>
              <a:spLocks noChangeArrowheads="1"/>
            </p:cNvSpPr>
            <p:nvPr/>
          </p:nvSpPr>
          <p:spPr bwMode="auto">
            <a:xfrm>
              <a:off x="4889" y="3492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0" name="Oval 734"/>
            <p:cNvSpPr>
              <a:spLocks noChangeArrowheads="1"/>
            </p:cNvSpPr>
            <p:nvPr/>
          </p:nvSpPr>
          <p:spPr bwMode="auto">
            <a:xfrm>
              <a:off x="5091" y="3449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1" name="Oval 735"/>
            <p:cNvSpPr>
              <a:spLocks noChangeArrowheads="1"/>
            </p:cNvSpPr>
            <p:nvPr/>
          </p:nvSpPr>
          <p:spPr bwMode="auto">
            <a:xfrm>
              <a:off x="5144" y="3412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2" name="Oval 736"/>
            <p:cNvSpPr>
              <a:spLocks noChangeArrowheads="1"/>
            </p:cNvSpPr>
            <p:nvPr/>
          </p:nvSpPr>
          <p:spPr bwMode="auto">
            <a:xfrm>
              <a:off x="4979" y="3471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3" name="Oval 737"/>
            <p:cNvSpPr>
              <a:spLocks noChangeArrowheads="1"/>
            </p:cNvSpPr>
            <p:nvPr/>
          </p:nvSpPr>
          <p:spPr bwMode="auto">
            <a:xfrm>
              <a:off x="4934" y="3516"/>
              <a:ext cx="30" cy="35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4" name="Oval 738"/>
            <p:cNvSpPr>
              <a:spLocks noChangeArrowheads="1"/>
            </p:cNvSpPr>
            <p:nvPr/>
          </p:nvSpPr>
          <p:spPr bwMode="auto">
            <a:xfrm>
              <a:off x="4861" y="3220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5" name="Oval 739"/>
            <p:cNvSpPr>
              <a:spLocks noChangeArrowheads="1"/>
            </p:cNvSpPr>
            <p:nvPr/>
          </p:nvSpPr>
          <p:spPr bwMode="auto">
            <a:xfrm>
              <a:off x="4854" y="3076"/>
              <a:ext cx="30" cy="35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6" name="Oval 740"/>
            <p:cNvSpPr>
              <a:spLocks noChangeArrowheads="1"/>
            </p:cNvSpPr>
            <p:nvPr/>
          </p:nvSpPr>
          <p:spPr bwMode="auto">
            <a:xfrm>
              <a:off x="4834" y="3103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7" name="Oval 741"/>
            <p:cNvSpPr>
              <a:spLocks noChangeArrowheads="1"/>
            </p:cNvSpPr>
            <p:nvPr/>
          </p:nvSpPr>
          <p:spPr bwMode="auto">
            <a:xfrm>
              <a:off x="4616" y="3172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8" name="Oval 742"/>
            <p:cNvSpPr>
              <a:spLocks noChangeArrowheads="1"/>
            </p:cNvSpPr>
            <p:nvPr/>
          </p:nvSpPr>
          <p:spPr bwMode="auto">
            <a:xfrm>
              <a:off x="4556" y="3167"/>
              <a:ext cx="30" cy="34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9" name="Oval 743"/>
            <p:cNvSpPr>
              <a:spLocks noChangeArrowheads="1"/>
            </p:cNvSpPr>
            <p:nvPr/>
          </p:nvSpPr>
          <p:spPr bwMode="auto">
            <a:xfrm>
              <a:off x="4561" y="3201"/>
              <a:ext cx="30" cy="35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0" name="Oval 744"/>
            <p:cNvSpPr>
              <a:spLocks noChangeArrowheads="1"/>
            </p:cNvSpPr>
            <p:nvPr/>
          </p:nvSpPr>
          <p:spPr bwMode="auto">
            <a:xfrm>
              <a:off x="4239" y="3393"/>
              <a:ext cx="30" cy="35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1" name="Oval 745"/>
            <p:cNvSpPr>
              <a:spLocks noChangeArrowheads="1"/>
            </p:cNvSpPr>
            <p:nvPr/>
          </p:nvSpPr>
          <p:spPr bwMode="auto">
            <a:xfrm>
              <a:off x="4231" y="3329"/>
              <a:ext cx="30" cy="35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2" name="Oval 746"/>
            <p:cNvSpPr>
              <a:spLocks noChangeArrowheads="1"/>
            </p:cNvSpPr>
            <p:nvPr/>
          </p:nvSpPr>
          <p:spPr bwMode="auto">
            <a:xfrm>
              <a:off x="4211" y="3591"/>
              <a:ext cx="30" cy="34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3" name="Oval 747"/>
            <p:cNvSpPr>
              <a:spLocks noChangeArrowheads="1"/>
            </p:cNvSpPr>
            <p:nvPr/>
          </p:nvSpPr>
          <p:spPr bwMode="auto">
            <a:xfrm>
              <a:off x="4241" y="3583"/>
              <a:ext cx="30" cy="34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4" name="Oval 748"/>
            <p:cNvSpPr>
              <a:spLocks noChangeArrowheads="1"/>
            </p:cNvSpPr>
            <p:nvPr/>
          </p:nvSpPr>
          <p:spPr bwMode="auto">
            <a:xfrm>
              <a:off x="4271" y="3583"/>
              <a:ext cx="30" cy="34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5" name="Oval 749"/>
            <p:cNvSpPr>
              <a:spLocks noChangeArrowheads="1"/>
            </p:cNvSpPr>
            <p:nvPr/>
          </p:nvSpPr>
          <p:spPr bwMode="auto">
            <a:xfrm>
              <a:off x="4659" y="3535"/>
              <a:ext cx="30" cy="34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6" name="Oval 750"/>
            <p:cNvSpPr>
              <a:spLocks noChangeArrowheads="1"/>
            </p:cNvSpPr>
            <p:nvPr/>
          </p:nvSpPr>
          <p:spPr bwMode="auto">
            <a:xfrm>
              <a:off x="4686" y="3524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7" name="Oval 751"/>
            <p:cNvSpPr>
              <a:spLocks noChangeArrowheads="1"/>
            </p:cNvSpPr>
            <p:nvPr/>
          </p:nvSpPr>
          <p:spPr bwMode="auto">
            <a:xfrm>
              <a:off x="4806" y="3084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8" name="Oval 752"/>
            <p:cNvSpPr>
              <a:spLocks noChangeArrowheads="1"/>
            </p:cNvSpPr>
            <p:nvPr/>
          </p:nvSpPr>
          <p:spPr bwMode="auto">
            <a:xfrm>
              <a:off x="4881" y="3057"/>
              <a:ext cx="30" cy="35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9" name="Oval 753"/>
            <p:cNvSpPr>
              <a:spLocks noChangeArrowheads="1"/>
            </p:cNvSpPr>
            <p:nvPr/>
          </p:nvSpPr>
          <p:spPr bwMode="auto">
            <a:xfrm>
              <a:off x="4904" y="3036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0" name="Oval 754"/>
            <p:cNvSpPr>
              <a:spLocks noChangeArrowheads="1"/>
            </p:cNvSpPr>
            <p:nvPr/>
          </p:nvSpPr>
          <p:spPr bwMode="auto">
            <a:xfrm>
              <a:off x="4586" y="3159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1" name="Oval 755"/>
            <p:cNvSpPr>
              <a:spLocks noChangeArrowheads="1"/>
            </p:cNvSpPr>
            <p:nvPr/>
          </p:nvSpPr>
          <p:spPr bwMode="auto">
            <a:xfrm>
              <a:off x="4629" y="3204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2" name="Oval 756"/>
            <p:cNvSpPr>
              <a:spLocks noChangeArrowheads="1"/>
            </p:cNvSpPr>
            <p:nvPr/>
          </p:nvSpPr>
          <p:spPr bwMode="auto">
            <a:xfrm>
              <a:off x="4711" y="3156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3" name="Oval 757"/>
            <p:cNvSpPr>
              <a:spLocks noChangeArrowheads="1"/>
            </p:cNvSpPr>
            <p:nvPr/>
          </p:nvSpPr>
          <p:spPr bwMode="auto">
            <a:xfrm>
              <a:off x="5059" y="3044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4" name="Oval 758"/>
            <p:cNvSpPr>
              <a:spLocks noChangeArrowheads="1"/>
            </p:cNvSpPr>
            <p:nvPr/>
          </p:nvSpPr>
          <p:spPr bwMode="auto">
            <a:xfrm>
              <a:off x="4156" y="3471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5" name="Oval 759"/>
            <p:cNvSpPr>
              <a:spLocks noChangeArrowheads="1"/>
            </p:cNvSpPr>
            <p:nvPr/>
          </p:nvSpPr>
          <p:spPr bwMode="auto">
            <a:xfrm>
              <a:off x="4536" y="3220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6" name="Oval 760"/>
            <p:cNvSpPr>
              <a:spLocks noChangeArrowheads="1"/>
            </p:cNvSpPr>
            <p:nvPr/>
          </p:nvSpPr>
          <p:spPr bwMode="auto">
            <a:xfrm>
              <a:off x="4386" y="3287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7" name="Oval 761"/>
            <p:cNvSpPr>
              <a:spLocks noChangeArrowheads="1"/>
            </p:cNvSpPr>
            <p:nvPr/>
          </p:nvSpPr>
          <p:spPr bwMode="auto">
            <a:xfrm>
              <a:off x="4249" y="3361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8" name="Oval 762"/>
            <p:cNvSpPr>
              <a:spLocks noChangeArrowheads="1"/>
            </p:cNvSpPr>
            <p:nvPr/>
          </p:nvSpPr>
          <p:spPr bwMode="auto">
            <a:xfrm>
              <a:off x="4211" y="3412"/>
              <a:ext cx="30" cy="35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9" name="Oval 763"/>
            <p:cNvSpPr>
              <a:spLocks noChangeArrowheads="1"/>
            </p:cNvSpPr>
            <p:nvPr/>
          </p:nvSpPr>
          <p:spPr bwMode="auto">
            <a:xfrm>
              <a:off x="4186" y="3577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0" name="Oval 764"/>
            <p:cNvSpPr>
              <a:spLocks noChangeArrowheads="1"/>
            </p:cNvSpPr>
            <p:nvPr/>
          </p:nvSpPr>
          <p:spPr bwMode="auto">
            <a:xfrm>
              <a:off x="4079" y="3425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1" name="Oval 765"/>
            <p:cNvSpPr>
              <a:spLocks noChangeArrowheads="1"/>
            </p:cNvSpPr>
            <p:nvPr/>
          </p:nvSpPr>
          <p:spPr bwMode="auto">
            <a:xfrm>
              <a:off x="4471" y="3535"/>
              <a:ext cx="30" cy="34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2" name="Oval 766"/>
            <p:cNvSpPr>
              <a:spLocks noChangeArrowheads="1"/>
            </p:cNvSpPr>
            <p:nvPr/>
          </p:nvSpPr>
          <p:spPr bwMode="auto">
            <a:xfrm>
              <a:off x="4634" y="3556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3" name="Oval 767"/>
            <p:cNvSpPr>
              <a:spLocks noChangeArrowheads="1"/>
            </p:cNvSpPr>
            <p:nvPr/>
          </p:nvSpPr>
          <p:spPr bwMode="auto">
            <a:xfrm>
              <a:off x="4859" y="3492"/>
              <a:ext cx="30" cy="35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4" name="Oval 768"/>
            <p:cNvSpPr>
              <a:spLocks noChangeArrowheads="1"/>
            </p:cNvSpPr>
            <p:nvPr/>
          </p:nvSpPr>
          <p:spPr bwMode="auto">
            <a:xfrm>
              <a:off x="5049" y="3497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5" name="Oval 769"/>
            <p:cNvSpPr>
              <a:spLocks noChangeArrowheads="1"/>
            </p:cNvSpPr>
            <p:nvPr/>
          </p:nvSpPr>
          <p:spPr bwMode="auto">
            <a:xfrm>
              <a:off x="5136" y="3041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6" name="Oval 770"/>
            <p:cNvSpPr>
              <a:spLocks noChangeArrowheads="1"/>
            </p:cNvSpPr>
            <p:nvPr/>
          </p:nvSpPr>
          <p:spPr bwMode="auto">
            <a:xfrm>
              <a:off x="5134" y="3116"/>
              <a:ext cx="32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7" name="Oval 771"/>
            <p:cNvSpPr>
              <a:spLocks noChangeArrowheads="1"/>
            </p:cNvSpPr>
            <p:nvPr/>
          </p:nvSpPr>
          <p:spPr bwMode="auto">
            <a:xfrm>
              <a:off x="5196" y="3185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8" name="Oval 772"/>
            <p:cNvSpPr>
              <a:spLocks noChangeArrowheads="1"/>
            </p:cNvSpPr>
            <p:nvPr/>
          </p:nvSpPr>
          <p:spPr bwMode="auto">
            <a:xfrm>
              <a:off x="5166" y="3175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9" name="Oval 773"/>
            <p:cNvSpPr>
              <a:spLocks noChangeArrowheads="1"/>
            </p:cNvSpPr>
            <p:nvPr/>
          </p:nvSpPr>
          <p:spPr bwMode="auto">
            <a:xfrm>
              <a:off x="5151" y="3143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0" name="Oval 774"/>
            <p:cNvSpPr>
              <a:spLocks noChangeArrowheads="1"/>
            </p:cNvSpPr>
            <p:nvPr/>
          </p:nvSpPr>
          <p:spPr bwMode="auto">
            <a:xfrm>
              <a:off x="5154" y="3089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1" name="Freeform 775"/>
            <p:cNvSpPr>
              <a:spLocks/>
            </p:cNvSpPr>
            <p:nvPr/>
          </p:nvSpPr>
          <p:spPr bwMode="auto">
            <a:xfrm>
              <a:off x="5219" y="3303"/>
              <a:ext cx="27" cy="32"/>
            </a:xfrm>
            <a:custGeom>
              <a:avLst/>
              <a:gdLst>
                <a:gd name="T0" fmla="*/ 37 w 11"/>
                <a:gd name="T1" fmla="*/ 0 h 12"/>
                <a:gd name="T2" fmla="*/ 0 w 11"/>
                <a:gd name="T3" fmla="*/ 43 h 12"/>
                <a:gd name="T4" fmla="*/ 37 w 11"/>
                <a:gd name="T5" fmla="*/ 85 h 12"/>
                <a:gd name="T6" fmla="*/ 54 w 11"/>
                <a:gd name="T7" fmla="*/ 77 h 12"/>
                <a:gd name="T8" fmla="*/ 66 w 11"/>
                <a:gd name="T9" fmla="*/ 21 h 12"/>
                <a:gd name="T10" fmla="*/ 37 w 11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7" y="12"/>
                    <a:pt x="8" y="12"/>
                    <a:pt x="9" y="11"/>
                  </a:cubicBezTo>
                  <a:cubicBezTo>
                    <a:pt x="10" y="8"/>
                    <a:pt x="11" y="5"/>
                    <a:pt x="11" y="3"/>
                  </a:cubicBezTo>
                  <a:cubicBezTo>
                    <a:pt x="10" y="1"/>
                    <a:pt x="8" y="0"/>
                    <a:pt x="6" y="0"/>
                  </a:cubicBezTo>
                  <a:close/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2" name="Oval 776"/>
            <p:cNvSpPr>
              <a:spLocks noChangeArrowheads="1"/>
            </p:cNvSpPr>
            <p:nvPr/>
          </p:nvSpPr>
          <p:spPr bwMode="auto">
            <a:xfrm>
              <a:off x="5129" y="3340"/>
              <a:ext cx="32" cy="35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3" name="Oval 777"/>
            <p:cNvSpPr>
              <a:spLocks noChangeArrowheads="1"/>
            </p:cNvSpPr>
            <p:nvPr/>
          </p:nvSpPr>
          <p:spPr bwMode="auto">
            <a:xfrm>
              <a:off x="5149" y="3316"/>
              <a:ext cx="32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4" name="Oval 778"/>
            <p:cNvSpPr>
              <a:spLocks noChangeArrowheads="1"/>
            </p:cNvSpPr>
            <p:nvPr/>
          </p:nvSpPr>
          <p:spPr bwMode="auto">
            <a:xfrm>
              <a:off x="5151" y="3281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5" name="Oval 779"/>
            <p:cNvSpPr>
              <a:spLocks noChangeArrowheads="1"/>
            </p:cNvSpPr>
            <p:nvPr/>
          </p:nvSpPr>
          <p:spPr bwMode="auto">
            <a:xfrm>
              <a:off x="5121" y="3436"/>
              <a:ext cx="30" cy="35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6" name="Oval 780"/>
            <p:cNvSpPr>
              <a:spLocks noChangeArrowheads="1"/>
            </p:cNvSpPr>
            <p:nvPr/>
          </p:nvSpPr>
          <p:spPr bwMode="auto">
            <a:xfrm>
              <a:off x="4929" y="3017"/>
              <a:ext cx="32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7" name="Oval 781"/>
            <p:cNvSpPr>
              <a:spLocks noChangeArrowheads="1"/>
            </p:cNvSpPr>
            <p:nvPr/>
          </p:nvSpPr>
          <p:spPr bwMode="auto">
            <a:xfrm>
              <a:off x="4779" y="3071"/>
              <a:ext cx="32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8" name="Oval 782"/>
            <p:cNvSpPr>
              <a:spLocks noChangeArrowheads="1"/>
            </p:cNvSpPr>
            <p:nvPr/>
          </p:nvSpPr>
          <p:spPr bwMode="auto">
            <a:xfrm>
              <a:off x="4806" y="3137"/>
              <a:ext cx="30" cy="32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9" name="Oval 783"/>
            <p:cNvSpPr>
              <a:spLocks noChangeArrowheads="1"/>
            </p:cNvSpPr>
            <p:nvPr/>
          </p:nvSpPr>
          <p:spPr bwMode="auto">
            <a:xfrm>
              <a:off x="4821" y="3543"/>
              <a:ext cx="30" cy="34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0" name="Freeform 784"/>
            <p:cNvSpPr>
              <a:spLocks noEditPoints="1"/>
            </p:cNvSpPr>
            <p:nvPr/>
          </p:nvSpPr>
          <p:spPr bwMode="auto">
            <a:xfrm>
              <a:off x="3828" y="2796"/>
              <a:ext cx="1583" cy="1011"/>
            </a:xfrm>
            <a:custGeom>
              <a:avLst/>
              <a:gdLst>
                <a:gd name="T0" fmla="*/ 2576 w 633"/>
                <a:gd name="T1" fmla="*/ 85 h 379"/>
                <a:gd name="T2" fmla="*/ 1601 w 633"/>
                <a:gd name="T3" fmla="*/ 576 h 379"/>
                <a:gd name="T4" fmla="*/ 1000 w 633"/>
                <a:gd name="T5" fmla="*/ 904 h 379"/>
                <a:gd name="T6" fmla="*/ 308 w 633"/>
                <a:gd name="T7" fmla="*/ 1267 h 379"/>
                <a:gd name="T8" fmla="*/ 295 w 633"/>
                <a:gd name="T9" fmla="*/ 1280 h 379"/>
                <a:gd name="T10" fmla="*/ 295 w 633"/>
                <a:gd name="T11" fmla="*/ 1280 h 379"/>
                <a:gd name="T12" fmla="*/ 70 w 633"/>
                <a:gd name="T13" fmla="*/ 2086 h 379"/>
                <a:gd name="T14" fmla="*/ 700 w 633"/>
                <a:gd name="T15" fmla="*/ 2654 h 379"/>
                <a:gd name="T16" fmla="*/ 708 w 633"/>
                <a:gd name="T17" fmla="*/ 2654 h 379"/>
                <a:gd name="T18" fmla="*/ 708 w 633"/>
                <a:gd name="T19" fmla="*/ 2654 h 379"/>
                <a:gd name="T20" fmla="*/ 1213 w 633"/>
                <a:gd name="T21" fmla="*/ 2668 h 379"/>
                <a:gd name="T22" fmla="*/ 1738 w 633"/>
                <a:gd name="T23" fmla="*/ 2641 h 379"/>
                <a:gd name="T24" fmla="*/ 3359 w 633"/>
                <a:gd name="T25" fmla="*/ 2385 h 379"/>
                <a:gd name="T26" fmla="*/ 3384 w 633"/>
                <a:gd name="T27" fmla="*/ 2369 h 379"/>
                <a:gd name="T28" fmla="*/ 3959 w 633"/>
                <a:gd name="T29" fmla="*/ 1230 h 379"/>
                <a:gd name="T30" fmla="*/ 3921 w 633"/>
                <a:gd name="T31" fmla="*/ 846 h 379"/>
                <a:gd name="T32" fmla="*/ 3921 w 633"/>
                <a:gd name="T33" fmla="*/ 846 h 379"/>
                <a:gd name="T34" fmla="*/ 3189 w 633"/>
                <a:gd name="T35" fmla="*/ 13 h 379"/>
                <a:gd name="T36" fmla="*/ 3138 w 633"/>
                <a:gd name="T37" fmla="*/ 8 h 379"/>
                <a:gd name="T38" fmla="*/ 2576 w 633"/>
                <a:gd name="T39" fmla="*/ 85 h 379"/>
                <a:gd name="T40" fmla="*/ 738 w 633"/>
                <a:gd name="T41" fmla="*/ 2620 h 379"/>
                <a:gd name="T42" fmla="*/ 733 w 633"/>
                <a:gd name="T43" fmla="*/ 2633 h 379"/>
                <a:gd name="T44" fmla="*/ 738 w 633"/>
                <a:gd name="T45" fmla="*/ 2620 h 37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33" h="379">
                  <a:moveTo>
                    <a:pt x="412" y="12"/>
                  </a:moveTo>
                  <a:cubicBezTo>
                    <a:pt x="364" y="24"/>
                    <a:pt x="309" y="53"/>
                    <a:pt x="256" y="81"/>
                  </a:cubicBezTo>
                  <a:cubicBezTo>
                    <a:pt x="220" y="100"/>
                    <a:pt x="186" y="118"/>
                    <a:pt x="160" y="127"/>
                  </a:cubicBezTo>
                  <a:cubicBezTo>
                    <a:pt x="117" y="143"/>
                    <a:pt x="74" y="163"/>
                    <a:pt x="49" y="178"/>
                  </a:cubicBezTo>
                  <a:cubicBezTo>
                    <a:pt x="47" y="180"/>
                    <a:pt x="47" y="180"/>
                    <a:pt x="47" y="180"/>
                  </a:cubicBezTo>
                  <a:cubicBezTo>
                    <a:pt x="47" y="180"/>
                    <a:pt x="47" y="180"/>
                    <a:pt x="47" y="180"/>
                  </a:cubicBezTo>
                  <a:cubicBezTo>
                    <a:pt x="17" y="201"/>
                    <a:pt x="0" y="253"/>
                    <a:pt x="11" y="293"/>
                  </a:cubicBezTo>
                  <a:cubicBezTo>
                    <a:pt x="25" y="344"/>
                    <a:pt x="73" y="373"/>
                    <a:pt x="112" y="373"/>
                  </a:cubicBezTo>
                  <a:cubicBezTo>
                    <a:pt x="112" y="373"/>
                    <a:pt x="113" y="373"/>
                    <a:pt x="113" y="373"/>
                  </a:cubicBezTo>
                  <a:cubicBezTo>
                    <a:pt x="113" y="373"/>
                    <a:pt x="113" y="373"/>
                    <a:pt x="113" y="373"/>
                  </a:cubicBezTo>
                  <a:cubicBezTo>
                    <a:pt x="136" y="375"/>
                    <a:pt x="162" y="379"/>
                    <a:pt x="194" y="375"/>
                  </a:cubicBezTo>
                  <a:cubicBezTo>
                    <a:pt x="213" y="373"/>
                    <a:pt x="245" y="372"/>
                    <a:pt x="278" y="371"/>
                  </a:cubicBezTo>
                  <a:cubicBezTo>
                    <a:pt x="360" y="370"/>
                    <a:pt x="467" y="366"/>
                    <a:pt x="537" y="335"/>
                  </a:cubicBezTo>
                  <a:cubicBezTo>
                    <a:pt x="537" y="335"/>
                    <a:pt x="539" y="334"/>
                    <a:pt x="541" y="333"/>
                  </a:cubicBezTo>
                  <a:cubicBezTo>
                    <a:pt x="609" y="313"/>
                    <a:pt x="633" y="242"/>
                    <a:pt x="633" y="173"/>
                  </a:cubicBezTo>
                  <a:cubicBezTo>
                    <a:pt x="633" y="155"/>
                    <a:pt x="631" y="137"/>
                    <a:pt x="627" y="119"/>
                  </a:cubicBezTo>
                  <a:cubicBezTo>
                    <a:pt x="627" y="119"/>
                    <a:pt x="627" y="119"/>
                    <a:pt x="627" y="119"/>
                  </a:cubicBezTo>
                  <a:cubicBezTo>
                    <a:pt x="610" y="49"/>
                    <a:pt x="564" y="3"/>
                    <a:pt x="510" y="2"/>
                  </a:cubicBezTo>
                  <a:cubicBezTo>
                    <a:pt x="508" y="1"/>
                    <a:pt x="502" y="1"/>
                    <a:pt x="502" y="1"/>
                  </a:cubicBezTo>
                  <a:cubicBezTo>
                    <a:pt x="473" y="0"/>
                    <a:pt x="442" y="4"/>
                    <a:pt x="412" y="12"/>
                  </a:cubicBezTo>
                  <a:close/>
                  <a:moveTo>
                    <a:pt x="118" y="368"/>
                  </a:moveTo>
                  <a:cubicBezTo>
                    <a:pt x="118" y="369"/>
                    <a:pt x="117" y="369"/>
                    <a:pt x="117" y="370"/>
                  </a:cubicBezTo>
                  <a:cubicBezTo>
                    <a:pt x="117" y="369"/>
                    <a:pt x="118" y="369"/>
                    <a:pt x="118" y="368"/>
                  </a:cubicBezTo>
                  <a:close/>
                </a:path>
              </a:pathLst>
            </a:custGeom>
            <a:solidFill>
              <a:srgbClr val="D8D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1" name="Freeform 785"/>
            <p:cNvSpPr>
              <a:spLocks/>
            </p:cNvSpPr>
            <p:nvPr/>
          </p:nvSpPr>
          <p:spPr bwMode="auto">
            <a:xfrm>
              <a:off x="4904" y="3263"/>
              <a:ext cx="70" cy="146"/>
            </a:xfrm>
            <a:custGeom>
              <a:avLst/>
              <a:gdLst>
                <a:gd name="T0" fmla="*/ 13 w 28"/>
                <a:gd name="T1" fmla="*/ 8 h 55"/>
                <a:gd name="T2" fmla="*/ 0 w 28"/>
                <a:gd name="T3" fmla="*/ 35 h 55"/>
                <a:gd name="T4" fmla="*/ 8 w 28"/>
                <a:gd name="T5" fmla="*/ 106 h 55"/>
                <a:gd name="T6" fmla="*/ 0 w 28"/>
                <a:gd name="T7" fmla="*/ 154 h 55"/>
                <a:gd name="T8" fmla="*/ 150 w 28"/>
                <a:gd name="T9" fmla="*/ 380 h 55"/>
                <a:gd name="T10" fmla="*/ 175 w 28"/>
                <a:gd name="T11" fmla="*/ 374 h 55"/>
                <a:gd name="T12" fmla="*/ 163 w 28"/>
                <a:gd name="T13" fmla="*/ 345 h 55"/>
                <a:gd name="T14" fmla="*/ 38 w 28"/>
                <a:gd name="T15" fmla="*/ 154 h 55"/>
                <a:gd name="T16" fmla="*/ 45 w 28"/>
                <a:gd name="T17" fmla="*/ 111 h 55"/>
                <a:gd name="T18" fmla="*/ 38 w 28"/>
                <a:gd name="T19" fmla="*/ 21 h 55"/>
                <a:gd name="T20" fmla="*/ 13 w 28"/>
                <a:gd name="T21" fmla="*/ 8 h 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" h="55">
                  <a:moveTo>
                    <a:pt x="2" y="1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2" y="8"/>
                    <a:pt x="1" y="12"/>
                    <a:pt x="1" y="1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39"/>
                    <a:pt x="10" y="47"/>
                    <a:pt x="24" y="54"/>
                  </a:cubicBezTo>
                  <a:cubicBezTo>
                    <a:pt x="25" y="55"/>
                    <a:pt x="27" y="54"/>
                    <a:pt x="28" y="53"/>
                  </a:cubicBezTo>
                  <a:cubicBezTo>
                    <a:pt x="28" y="51"/>
                    <a:pt x="28" y="49"/>
                    <a:pt x="26" y="49"/>
                  </a:cubicBezTo>
                  <a:cubicBezTo>
                    <a:pt x="14" y="42"/>
                    <a:pt x="6" y="36"/>
                    <a:pt x="6" y="22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2"/>
                    <a:pt x="8" y="7"/>
                    <a:pt x="6" y="3"/>
                  </a:cubicBezTo>
                  <a:cubicBezTo>
                    <a:pt x="5" y="1"/>
                    <a:pt x="4" y="0"/>
                    <a:pt x="2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2" name="Freeform 786"/>
            <p:cNvSpPr>
              <a:spLocks/>
            </p:cNvSpPr>
            <p:nvPr/>
          </p:nvSpPr>
          <p:spPr bwMode="auto">
            <a:xfrm>
              <a:off x="4614" y="3503"/>
              <a:ext cx="62" cy="189"/>
            </a:xfrm>
            <a:custGeom>
              <a:avLst/>
              <a:gdLst>
                <a:gd name="T0" fmla="*/ 117 w 25"/>
                <a:gd name="T1" fmla="*/ 8 h 71"/>
                <a:gd name="T2" fmla="*/ 99 w 25"/>
                <a:gd name="T3" fmla="*/ 114 h 71"/>
                <a:gd name="T4" fmla="*/ 99 w 25"/>
                <a:gd name="T5" fmla="*/ 149 h 71"/>
                <a:gd name="T6" fmla="*/ 87 w 25"/>
                <a:gd name="T7" fmla="*/ 200 h 71"/>
                <a:gd name="T8" fmla="*/ 74 w 25"/>
                <a:gd name="T9" fmla="*/ 226 h 71"/>
                <a:gd name="T10" fmla="*/ 42 w 25"/>
                <a:gd name="T11" fmla="*/ 495 h 71"/>
                <a:gd name="T12" fmla="*/ 67 w 25"/>
                <a:gd name="T13" fmla="*/ 495 h 71"/>
                <a:gd name="T14" fmla="*/ 67 w 25"/>
                <a:gd name="T15" fmla="*/ 469 h 71"/>
                <a:gd name="T16" fmla="*/ 104 w 25"/>
                <a:gd name="T17" fmla="*/ 248 h 71"/>
                <a:gd name="T18" fmla="*/ 117 w 25"/>
                <a:gd name="T19" fmla="*/ 226 h 71"/>
                <a:gd name="T20" fmla="*/ 136 w 25"/>
                <a:gd name="T21" fmla="*/ 149 h 71"/>
                <a:gd name="T22" fmla="*/ 129 w 25"/>
                <a:gd name="T23" fmla="*/ 106 h 71"/>
                <a:gd name="T24" fmla="*/ 149 w 25"/>
                <a:gd name="T25" fmla="*/ 35 h 71"/>
                <a:gd name="T26" fmla="*/ 149 w 25"/>
                <a:gd name="T27" fmla="*/ 8 h 71"/>
                <a:gd name="T28" fmla="*/ 117 w 25"/>
                <a:gd name="T29" fmla="*/ 8 h 7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5" h="71">
                  <a:moveTo>
                    <a:pt x="19" y="1"/>
                  </a:moveTo>
                  <a:cubicBezTo>
                    <a:pt x="14" y="7"/>
                    <a:pt x="15" y="12"/>
                    <a:pt x="16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6"/>
                    <a:pt x="16" y="26"/>
                    <a:pt x="14" y="28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2" y="51"/>
                    <a:pt x="0" y="63"/>
                    <a:pt x="7" y="70"/>
                  </a:cubicBezTo>
                  <a:cubicBezTo>
                    <a:pt x="8" y="71"/>
                    <a:pt x="10" y="71"/>
                    <a:pt x="11" y="70"/>
                  </a:cubicBezTo>
                  <a:cubicBezTo>
                    <a:pt x="13" y="69"/>
                    <a:pt x="13" y="67"/>
                    <a:pt x="11" y="66"/>
                  </a:cubicBezTo>
                  <a:cubicBezTo>
                    <a:pt x="7" y="61"/>
                    <a:pt x="9" y="50"/>
                    <a:pt x="17" y="35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28"/>
                    <a:pt x="22" y="27"/>
                    <a:pt x="22" y="2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1"/>
                    <a:pt x="21" y="9"/>
                    <a:pt x="24" y="5"/>
                  </a:cubicBezTo>
                  <a:cubicBezTo>
                    <a:pt x="25" y="4"/>
                    <a:pt x="25" y="2"/>
                    <a:pt x="24" y="1"/>
                  </a:cubicBezTo>
                  <a:cubicBezTo>
                    <a:pt x="22" y="0"/>
                    <a:pt x="21" y="0"/>
                    <a:pt x="19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3" name="Freeform 787"/>
            <p:cNvSpPr>
              <a:spLocks/>
            </p:cNvSpPr>
            <p:nvPr/>
          </p:nvSpPr>
          <p:spPr bwMode="auto">
            <a:xfrm>
              <a:off x="4711" y="3519"/>
              <a:ext cx="40" cy="277"/>
            </a:xfrm>
            <a:custGeom>
              <a:avLst/>
              <a:gdLst>
                <a:gd name="T0" fmla="*/ 58 w 16"/>
                <a:gd name="T1" fmla="*/ 0 h 104"/>
                <a:gd name="T2" fmla="*/ 38 w 16"/>
                <a:gd name="T3" fmla="*/ 21 h 104"/>
                <a:gd name="T4" fmla="*/ 25 w 16"/>
                <a:gd name="T5" fmla="*/ 141 h 104"/>
                <a:gd name="T6" fmla="*/ 20 w 16"/>
                <a:gd name="T7" fmla="*/ 333 h 104"/>
                <a:gd name="T8" fmla="*/ 38 w 16"/>
                <a:gd name="T9" fmla="*/ 708 h 104"/>
                <a:gd name="T10" fmla="*/ 50 w 16"/>
                <a:gd name="T11" fmla="*/ 730 h 104"/>
                <a:gd name="T12" fmla="*/ 70 w 16"/>
                <a:gd name="T13" fmla="*/ 716 h 104"/>
                <a:gd name="T14" fmla="*/ 58 w 16"/>
                <a:gd name="T15" fmla="*/ 320 h 104"/>
                <a:gd name="T16" fmla="*/ 63 w 16"/>
                <a:gd name="T17" fmla="*/ 157 h 104"/>
                <a:gd name="T18" fmla="*/ 75 w 16"/>
                <a:gd name="T19" fmla="*/ 21 h 104"/>
                <a:gd name="T20" fmla="*/ 58 w 16"/>
                <a:gd name="T21" fmla="*/ 0 h 1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104">
                  <a:moveTo>
                    <a:pt x="9" y="0"/>
                  </a:moveTo>
                  <a:cubicBezTo>
                    <a:pt x="8" y="0"/>
                    <a:pt x="6" y="2"/>
                    <a:pt x="6" y="3"/>
                  </a:cubicBezTo>
                  <a:cubicBezTo>
                    <a:pt x="7" y="9"/>
                    <a:pt x="5" y="14"/>
                    <a:pt x="4" y="20"/>
                  </a:cubicBezTo>
                  <a:cubicBezTo>
                    <a:pt x="2" y="29"/>
                    <a:pt x="0" y="37"/>
                    <a:pt x="3" y="47"/>
                  </a:cubicBezTo>
                  <a:cubicBezTo>
                    <a:pt x="9" y="67"/>
                    <a:pt x="10" y="80"/>
                    <a:pt x="6" y="100"/>
                  </a:cubicBezTo>
                  <a:cubicBezTo>
                    <a:pt x="5" y="101"/>
                    <a:pt x="6" y="103"/>
                    <a:pt x="8" y="103"/>
                  </a:cubicBezTo>
                  <a:cubicBezTo>
                    <a:pt x="9" y="104"/>
                    <a:pt x="11" y="103"/>
                    <a:pt x="11" y="101"/>
                  </a:cubicBezTo>
                  <a:cubicBezTo>
                    <a:pt x="16" y="80"/>
                    <a:pt x="15" y="66"/>
                    <a:pt x="9" y="45"/>
                  </a:cubicBezTo>
                  <a:cubicBezTo>
                    <a:pt x="6" y="37"/>
                    <a:pt x="8" y="30"/>
                    <a:pt x="10" y="22"/>
                  </a:cubicBezTo>
                  <a:cubicBezTo>
                    <a:pt x="11" y="16"/>
                    <a:pt x="13" y="10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4" name="Freeform 788"/>
            <p:cNvSpPr>
              <a:spLocks/>
            </p:cNvSpPr>
            <p:nvPr/>
          </p:nvSpPr>
          <p:spPr bwMode="auto">
            <a:xfrm>
              <a:off x="4821" y="3577"/>
              <a:ext cx="70" cy="240"/>
            </a:xfrm>
            <a:custGeom>
              <a:avLst/>
              <a:gdLst>
                <a:gd name="T0" fmla="*/ 45 w 28"/>
                <a:gd name="T1" fmla="*/ 0 h 90"/>
                <a:gd name="T2" fmla="*/ 25 w 28"/>
                <a:gd name="T3" fmla="*/ 21 h 90"/>
                <a:gd name="T4" fmla="*/ 20 w 28"/>
                <a:gd name="T5" fmla="*/ 128 h 90"/>
                <a:gd name="T6" fmla="*/ 20 w 28"/>
                <a:gd name="T7" fmla="*/ 320 h 90"/>
                <a:gd name="T8" fmla="*/ 63 w 28"/>
                <a:gd name="T9" fmla="*/ 413 h 90"/>
                <a:gd name="T10" fmla="*/ 100 w 28"/>
                <a:gd name="T11" fmla="*/ 611 h 90"/>
                <a:gd name="T12" fmla="*/ 113 w 28"/>
                <a:gd name="T13" fmla="*/ 640 h 90"/>
                <a:gd name="T14" fmla="*/ 138 w 28"/>
                <a:gd name="T15" fmla="*/ 627 h 90"/>
                <a:gd name="T16" fmla="*/ 95 w 28"/>
                <a:gd name="T17" fmla="*/ 392 h 90"/>
                <a:gd name="T18" fmla="*/ 58 w 28"/>
                <a:gd name="T19" fmla="*/ 307 h 90"/>
                <a:gd name="T20" fmla="*/ 58 w 28"/>
                <a:gd name="T21" fmla="*/ 136 h 90"/>
                <a:gd name="T22" fmla="*/ 63 w 28"/>
                <a:gd name="T23" fmla="*/ 21 h 90"/>
                <a:gd name="T24" fmla="*/ 45 w 28"/>
                <a:gd name="T25" fmla="*/ 0 h 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" h="90">
                  <a:moveTo>
                    <a:pt x="7" y="0"/>
                  </a:moveTo>
                  <a:cubicBezTo>
                    <a:pt x="6" y="0"/>
                    <a:pt x="4" y="1"/>
                    <a:pt x="4" y="3"/>
                  </a:cubicBezTo>
                  <a:cubicBezTo>
                    <a:pt x="5" y="8"/>
                    <a:pt x="4" y="13"/>
                    <a:pt x="3" y="18"/>
                  </a:cubicBezTo>
                  <a:cubicBezTo>
                    <a:pt x="1" y="27"/>
                    <a:pt x="0" y="37"/>
                    <a:pt x="3" y="45"/>
                  </a:cubicBezTo>
                  <a:cubicBezTo>
                    <a:pt x="5" y="50"/>
                    <a:pt x="8" y="54"/>
                    <a:pt x="10" y="58"/>
                  </a:cubicBezTo>
                  <a:cubicBezTo>
                    <a:pt x="16" y="67"/>
                    <a:pt x="21" y="75"/>
                    <a:pt x="16" y="86"/>
                  </a:cubicBezTo>
                  <a:cubicBezTo>
                    <a:pt x="15" y="87"/>
                    <a:pt x="16" y="89"/>
                    <a:pt x="18" y="90"/>
                  </a:cubicBezTo>
                  <a:cubicBezTo>
                    <a:pt x="19" y="90"/>
                    <a:pt x="21" y="90"/>
                    <a:pt x="22" y="88"/>
                  </a:cubicBezTo>
                  <a:cubicBezTo>
                    <a:pt x="28" y="74"/>
                    <a:pt x="21" y="64"/>
                    <a:pt x="15" y="55"/>
                  </a:cubicBezTo>
                  <a:cubicBezTo>
                    <a:pt x="13" y="51"/>
                    <a:pt x="10" y="47"/>
                    <a:pt x="9" y="43"/>
                  </a:cubicBezTo>
                  <a:cubicBezTo>
                    <a:pt x="6" y="36"/>
                    <a:pt x="7" y="28"/>
                    <a:pt x="9" y="19"/>
                  </a:cubicBezTo>
                  <a:cubicBezTo>
                    <a:pt x="10" y="14"/>
                    <a:pt x="11" y="8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" name="Freeform 789"/>
            <p:cNvSpPr>
              <a:spLocks/>
            </p:cNvSpPr>
            <p:nvPr/>
          </p:nvSpPr>
          <p:spPr bwMode="auto">
            <a:xfrm>
              <a:off x="4934" y="3596"/>
              <a:ext cx="45" cy="237"/>
            </a:xfrm>
            <a:custGeom>
              <a:avLst/>
              <a:gdLst>
                <a:gd name="T0" fmla="*/ 0 w 18"/>
                <a:gd name="T1" fmla="*/ 21 h 89"/>
                <a:gd name="T2" fmla="*/ 38 w 18"/>
                <a:gd name="T3" fmla="*/ 178 h 89"/>
                <a:gd name="T4" fmla="*/ 75 w 18"/>
                <a:gd name="T5" fmla="*/ 320 h 89"/>
                <a:gd name="T6" fmla="*/ 63 w 18"/>
                <a:gd name="T7" fmla="*/ 461 h 89"/>
                <a:gd name="T8" fmla="*/ 45 w 18"/>
                <a:gd name="T9" fmla="*/ 610 h 89"/>
                <a:gd name="T10" fmla="*/ 63 w 18"/>
                <a:gd name="T11" fmla="*/ 631 h 89"/>
                <a:gd name="T12" fmla="*/ 83 w 18"/>
                <a:gd name="T13" fmla="*/ 610 h 89"/>
                <a:gd name="T14" fmla="*/ 100 w 18"/>
                <a:gd name="T15" fmla="*/ 469 h 89"/>
                <a:gd name="T16" fmla="*/ 113 w 18"/>
                <a:gd name="T17" fmla="*/ 312 h 89"/>
                <a:gd name="T18" fmla="*/ 75 w 18"/>
                <a:gd name="T19" fmla="*/ 162 h 89"/>
                <a:gd name="T20" fmla="*/ 38 w 18"/>
                <a:gd name="T21" fmla="*/ 21 h 89"/>
                <a:gd name="T22" fmla="*/ 25 w 18"/>
                <a:gd name="T23" fmla="*/ 0 h 89"/>
                <a:gd name="T24" fmla="*/ 0 w 18"/>
                <a:gd name="T25" fmla="*/ 21 h 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8" h="89">
                  <a:moveTo>
                    <a:pt x="0" y="3"/>
                  </a:moveTo>
                  <a:cubicBezTo>
                    <a:pt x="0" y="11"/>
                    <a:pt x="3" y="18"/>
                    <a:pt x="6" y="25"/>
                  </a:cubicBezTo>
                  <a:cubicBezTo>
                    <a:pt x="9" y="32"/>
                    <a:pt x="12" y="38"/>
                    <a:pt x="12" y="45"/>
                  </a:cubicBezTo>
                  <a:cubicBezTo>
                    <a:pt x="12" y="52"/>
                    <a:pt x="11" y="58"/>
                    <a:pt x="10" y="65"/>
                  </a:cubicBezTo>
                  <a:cubicBezTo>
                    <a:pt x="8" y="72"/>
                    <a:pt x="7" y="78"/>
                    <a:pt x="7" y="86"/>
                  </a:cubicBezTo>
                  <a:cubicBezTo>
                    <a:pt x="7" y="87"/>
                    <a:pt x="9" y="89"/>
                    <a:pt x="10" y="89"/>
                  </a:cubicBezTo>
                  <a:cubicBezTo>
                    <a:pt x="12" y="89"/>
                    <a:pt x="13" y="87"/>
                    <a:pt x="13" y="86"/>
                  </a:cubicBezTo>
                  <a:cubicBezTo>
                    <a:pt x="13" y="79"/>
                    <a:pt x="14" y="73"/>
                    <a:pt x="16" y="66"/>
                  </a:cubicBezTo>
                  <a:cubicBezTo>
                    <a:pt x="17" y="59"/>
                    <a:pt x="18" y="52"/>
                    <a:pt x="18" y="44"/>
                  </a:cubicBezTo>
                  <a:cubicBezTo>
                    <a:pt x="18" y="37"/>
                    <a:pt x="15" y="30"/>
                    <a:pt x="12" y="23"/>
                  </a:cubicBezTo>
                  <a:cubicBezTo>
                    <a:pt x="9" y="16"/>
                    <a:pt x="6" y="9"/>
                    <a:pt x="6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" name="Freeform 790"/>
            <p:cNvSpPr>
              <a:spLocks/>
            </p:cNvSpPr>
            <p:nvPr/>
          </p:nvSpPr>
          <p:spPr bwMode="auto">
            <a:xfrm>
              <a:off x="4754" y="3391"/>
              <a:ext cx="47" cy="85"/>
            </a:xfrm>
            <a:custGeom>
              <a:avLst/>
              <a:gdLst>
                <a:gd name="T0" fmla="*/ 92 w 19"/>
                <a:gd name="T1" fmla="*/ 0 h 32"/>
                <a:gd name="T2" fmla="*/ 25 w 19"/>
                <a:gd name="T3" fmla="*/ 56 h 32"/>
                <a:gd name="T4" fmla="*/ 17 w 19"/>
                <a:gd name="T5" fmla="*/ 98 h 32"/>
                <a:gd name="T6" fmla="*/ 30 w 19"/>
                <a:gd name="T7" fmla="*/ 170 h 32"/>
                <a:gd name="T8" fmla="*/ 25 w 19"/>
                <a:gd name="T9" fmla="*/ 170 h 32"/>
                <a:gd name="T10" fmla="*/ 12 w 19"/>
                <a:gd name="T11" fmla="*/ 175 h 32"/>
                <a:gd name="T12" fmla="*/ 0 w 19"/>
                <a:gd name="T13" fmla="*/ 205 h 32"/>
                <a:gd name="T14" fmla="*/ 0 w 19"/>
                <a:gd name="T15" fmla="*/ 205 h 32"/>
                <a:gd name="T16" fmla="*/ 25 w 19"/>
                <a:gd name="T17" fmla="*/ 218 h 32"/>
                <a:gd name="T18" fmla="*/ 42 w 19"/>
                <a:gd name="T19" fmla="*/ 213 h 32"/>
                <a:gd name="T20" fmla="*/ 54 w 19"/>
                <a:gd name="T21" fmla="*/ 197 h 32"/>
                <a:gd name="T22" fmla="*/ 67 w 19"/>
                <a:gd name="T23" fmla="*/ 170 h 32"/>
                <a:gd name="T24" fmla="*/ 62 w 19"/>
                <a:gd name="T25" fmla="*/ 77 h 32"/>
                <a:gd name="T26" fmla="*/ 99 w 19"/>
                <a:gd name="T27" fmla="*/ 43 h 32"/>
                <a:gd name="T28" fmla="*/ 111 w 19"/>
                <a:gd name="T29" fmla="*/ 21 h 32"/>
                <a:gd name="T30" fmla="*/ 92 w 19"/>
                <a:gd name="T31" fmla="*/ 0 h 3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9" h="32">
                  <a:moveTo>
                    <a:pt x="15" y="0"/>
                  </a:moveTo>
                  <a:cubicBezTo>
                    <a:pt x="10" y="2"/>
                    <a:pt x="6" y="4"/>
                    <a:pt x="4" y="8"/>
                  </a:cubicBezTo>
                  <a:cubicBezTo>
                    <a:pt x="3" y="10"/>
                    <a:pt x="3" y="12"/>
                    <a:pt x="3" y="14"/>
                  </a:cubicBezTo>
                  <a:cubicBezTo>
                    <a:pt x="3" y="17"/>
                    <a:pt x="4" y="20"/>
                    <a:pt x="5" y="24"/>
                  </a:cubicBezTo>
                  <a:cubicBezTo>
                    <a:pt x="5" y="24"/>
                    <a:pt x="4" y="24"/>
                    <a:pt x="4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6"/>
                    <a:pt x="0" y="27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1"/>
                    <a:pt x="2" y="32"/>
                    <a:pt x="4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1" y="28"/>
                    <a:pt x="12" y="26"/>
                    <a:pt x="11" y="24"/>
                  </a:cubicBezTo>
                  <a:cubicBezTo>
                    <a:pt x="9" y="18"/>
                    <a:pt x="8" y="13"/>
                    <a:pt x="10" y="11"/>
                  </a:cubicBezTo>
                  <a:cubicBezTo>
                    <a:pt x="11" y="8"/>
                    <a:pt x="13" y="7"/>
                    <a:pt x="16" y="6"/>
                  </a:cubicBezTo>
                  <a:cubicBezTo>
                    <a:pt x="18" y="6"/>
                    <a:pt x="19" y="4"/>
                    <a:pt x="18" y="3"/>
                  </a:cubicBezTo>
                  <a:cubicBezTo>
                    <a:pt x="18" y="1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" name="Freeform 791"/>
            <p:cNvSpPr>
              <a:spLocks/>
            </p:cNvSpPr>
            <p:nvPr/>
          </p:nvSpPr>
          <p:spPr bwMode="auto">
            <a:xfrm>
              <a:off x="4754" y="3199"/>
              <a:ext cx="102" cy="146"/>
            </a:xfrm>
            <a:custGeom>
              <a:avLst/>
              <a:gdLst>
                <a:gd name="T0" fmla="*/ 0 w 41"/>
                <a:gd name="T1" fmla="*/ 13 h 55"/>
                <a:gd name="T2" fmla="*/ 5 w 41"/>
                <a:gd name="T3" fmla="*/ 42 h 55"/>
                <a:gd name="T4" fmla="*/ 30 w 41"/>
                <a:gd name="T5" fmla="*/ 149 h 55"/>
                <a:gd name="T6" fmla="*/ 42 w 41"/>
                <a:gd name="T7" fmla="*/ 268 h 55"/>
                <a:gd name="T8" fmla="*/ 229 w 41"/>
                <a:gd name="T9" fmla="*/ 380 h 55"/>
                <a:gd name="T10" fmla="*/ 249 w 41"/>
                <a:gd name="T11" fmla="*/ 366 h 55"/>
                <a:gd name="T12" fmla="*/ 236 w 41"/>
                <a:gd name="T13" fmla="*/ 345 h 55"/>
                <a:gd name="T14" fmla="*/ 75 w 41"/>
                <a:gd name="T15" fmla="*/ 239 h 55"/>
                <a:gd name="T16" fmla="*/ 67 w 41"/>
                <a:gd name="T17" fmla="*/ 149 h 55"/>
                <a:gd name="T18" fmla="*/ 30 w 41"/>
                <a:gd name="T19" fmla="*/ 8 h 55"/>
                <a:gd name="T20" fmla="*/ 0 w 41"/>
                <a:gd name="T21" fmla="*/ 13 h 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1" h="55">
                  <a:moveTo>
                    <a:pt x="0" y="2"/>
                  </a:moveTo>
                  <a:cubicBezTo>
                    <a:pt x="0" y="4"/>
                    <a:pt x="0" y="5"/>
                    <a:pt x="1" y="6"/>
                  </a:cubicBezTo>
                  <a:cubicBezTo>
                    <a:pt x="6" y="9"/>
                    <a:pt x="6" y="13"/>
                    <a:pt x="5" y="21"/>
                  </a:cubicBezTo>
                  <a:cubicBezTo>
                    <a:pt x="4" y="26"/>
                    <a:pt x="4" y="32"/>
                    <a:pt x="7" y="38"/>
                  </a:cubicBezTo>
                  <a:cubicBezTo>
                    <a:pt x="13" y="47"/>
                    <a:pt x="27" y="52"/>
                    <a:pt x="37" y="54"/>
                  </a:cubicBezTo>
                  <a:cubicBezTo>
                    <a:pt x="38" y="55"/>
                    <a:pt x="40" y="54"/>
                    <a:pt x="40" y="52"/>
                  </a:cubicBezTo>
                  <a:cubicBezTo>
                    <a:pt x="41" y="50"/>
                    <a:pt x="40" y="49"/>
                    <a:pt x="38" y="49"/>
                  </a:cubicBezTo>
                  <a:cubicBezTo>
                    <a:pt x="28" y="47"/>
                    <a:pt x="17" y="41"/>
                    <a:pt x="12" y="34"/>
                  </a:cubicBezTo>
                  <a:cubicBezTo>
                    <a:pt x="10" y="31"/>
                    <a:pt x="10" y="26"/>
                    <a:pt x="11" y="21"/>
                  </a:cubicBezTo>
                  <a:cubicBezTo>
                    <a:pt x="12" y="14"/>
                    <a:pt x="13" y="6"/>
                    <a:pt x="5" y="1"/>
                  </a:cubicBezTo>
                  <a:cubicBezTo>
                    <a:pt x="3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" name="Freeform 792"/>
            <p:cNvSpPr>
              <a:spLocks/>
            </p:cNvSpPr>
            <p:nvPr/>
          </p:nvSpPr>
          <p:spPr bwMode="auto">
            <a:xfrm>
              <a:off x="4954" y="2716"/>
              <a:ext cx="57" cy="259"/>
            </a:xfrm>
            <a:custGeom>
              <a:avLst/>
              <a:gdLst>
                <a:gd name="T0" fmla="*/ 79 w 23"/>
                <a:gd name="T1" fmla="*/ 13 h 97"/>
                <a:gd name="T2" fmla="*/ 87 w 23"/>
                <a:gd name="T3" fmla="*/ 264 h 97"/>
                <a:gd name="T4" fmla="*/ 99 w 23"/>
                <a:gd name="T5" fmla="*/ 406 h 97"/>
                <a:gd name="T6" fmla="*/ 5 w 23"/>
                <a:gd name="T7" fmla="*/ 649 h 97"/>
                <a:gd name="T8" fmla="*/ 5 w 23"/>
                <a:gd name="T9" fmla="*/ 678 h 97"/>
                <a:gd name="T10" fmla="*/ 30 w 23"/>
                <a:gd name="T11" fmla="*/ 678 h 97"/>
                <a:gd name="T12" fmla="*/ 136 w 23"/>
                <a:gd name="T13" fmla="*/ 406 h 97"/>
                <a:gd name="T14" fmla="*/ 116 w 23"/>
                <a:gd name="T15" fmla="*/ 256 h 97"/>
                <a:gd name="T16" fmla="*/ 112 w 23"/>
                <a:gd name="T17" fmla="*/ 35 h 97"/>
                <a:gd name="T18" fmla="*/ 104 w 23"/>
                <a:gd name="T19" fmla="*/ 8 h 97"/>
                <a:gd name="T20" fmla="*/ 79 w 23"/>
                <a:gd name="T21" fmla="*/ 13 h 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97">
                  <a:moveTo>
                    <a:pt x="13" y="2"/>
                  </a:moveTo>
                  <a:cubicBezTo>
                    <a:pt x="8" y="11"/>
                    <a:pt x="11" y="24"/>
                    <a:pt x="14" y="37"/>
                  </a:cubicBezTo>
                  <a:cubicBezTo>
                    <a:pt x="15" y="44"/>
                    <a:pt x="17" y="52"/>
                    <a:pt x="16" y="57"/>
                  </a:cubicBezTo>
                  <a:cubicBezTo>
                    <a:pt x="16" y="72"/>
                    <a:pt x="10" y="83"/>
                    <a:pt x="1" y="91"/>
                  </a:cubicBezTo>
                  <a:cubicBezTo>
                    <a:pt x="0" y="92"/>
                    <a:pt x="0" y="94"/>
                    <a:pt x="1" y="95"/>
                  </a:cubicBezTo>
                  <a:cubicBezTo>
                    <a:pt x="2" y="96"/>
                    <a:pt x="4" y="97"/>
                    <a:pt x="5" y="95"/>
                  </a:cubicBezTo>
                  <a:cubicBezTo>
                    <a:pt x="16" y="87"/>
                    <a:pt x="22" y="74"/>
                    <a:pt x="22" y="57"/>
                  </a:cubicBezTo>
                  <a:cubicBezTo>
                    <a:pt x="23" y="51"/>
                    <a:pt x="21" y="44"/>
                    <a:pt x="19" y="36"/>
                  </a:cubicBezTo>
                  <a:cubicBezTo>
                    <a:pt x="17" y="24"/>
                    <a:pt x="14" y="12"/>
                    <a:pt x="18" y="5"/>
                  </a:cubicBezTo>
                  <a:cubicBezTo>
                    <a:pt x="19" y="4"/>
                    <a:pt x="18" y="2"/>
                    <a:pt x="17" y="1"/>
                  </a:cubicBezTo>
                  <a:cubicBezTo>
                    <a:pt x="16" y="0"/>
                    <a:pt x="14" y="1"/>
                    <a:pt x="13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" name="Freeform 793"/>
            <p:cNvSpPr>
              <a:spLocks/>
            </p:cNvSpPr>
            <p:nvPr/>
          </p:nvSpPr>
          <p:spPr bwMode="auto">
            <a:xfrm>
              <a:off x="5084" y="2732"/>
              <a:ext cx="57" cy="152"/>
            </a:xfrm>
            <a:custGeom>
              <a:avLst/>
              <a:gdLst>
                <a:gd name="T0" fmla="*/ 112 w 23"/>
                <a:gd name="T1" fmla="*/ 8 h 57"/>
                <a:gd name="T2" fmla="*/ 37 w 23"/>
                <a:gd name="T3" fmla="*/ 157 h 57"/>
                <a:gd name="T4" fmla="*/ 30 w 23"/>
                <a:gd name="T5" fmla="*/ 184 h 57"/>
                <a:gd name="T6" fmla="*/ 5 w 23"/>
                <a:gd name="T7" fmla="*/ 376 h 57"/>
                <a:gd name="T8" fmla="*/ 17 w 23"/>
                <a:gd name="T9" fmla="*/ 405 h 57"/>
                <a:gd name="T10" fmla="*/ 37 w 23"/>
                <a:gd name="T11" fmla="*/ 392 h 57"/>
                <a:gd name="T12" fmla="*/ 67 w 23"/>
                <a:gd name="T13" fmla="*/ 184 h 57"/>
                <a:gd name="T14" fmla="*/ 67 w 23"/>
                <a:gd name="T15" fmla="*/ 163 h 57"/>
                <a:gd name="T16" fmla="*/ 136 w 23"/>
                <a:gd name="T17" fmla="*/ 35 h 57"/>
                <a:gd name="T18" fmla="*/ 136 w 23"/>
                <a:gd name="T19" fmla="*/ 8 h 57"/>
                <a:gd name="T20" fmla="*/ 112 w 23"/>
                <a:gd name="T21" fmla="*/ 8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57">
                  <a:moveTo>
                    <a:pt x="18" y="1"/>
                  </a:moveTo>
                  <a:cubicBezTo>
                    <a:pt x="12" y="7"/>
                    <a:pt x="6" y="12"/>
                    <a:pt x="6" y="22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36"/>
                    <a:pt x="4" y="43"/>
                    <a:pt x="1" y="53"/>
                  </a:cubicBezTo>
                  <a:cubicBezTo>
                    <a:pt x="0" y="54"/>
                    <a:pt x="1" y="56"/>
                    <a:pt x="3" y="57"/>
                  </a:cubicBezTo>
                  <a:cubicBezTo>
                    <a:pt x="4" y="57"/>
                    <a:pt x="6" y="56"/>
                    <a:pt x="6" y="55"/>
                  </a:cubicBezTo>
                  <a:cubicBezTo>
                    <a:pt x="10" y="44"/>
                    <a:pt x="10" y="37"/>
                    <a:pt x="11" y="26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16"/>
                    <a:pt x="16" y="11"/>
                    <a:pt x="22" y="5"/>
                  </a:cubicBezTo>
                  <a:cubicBezTo>
                    <a:pt x="23" y="4"/>
                    <a:pt x="23" y="2"/>
                    <a:pt x="22" y="1"/>
                  </a:cubicBezTo>
                  <a:cubicBezTo>
                    <a:pt x="21" y="0"/>
                    <a:pt x="19" y="0"/>
                    <a:pt x="18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0" name="Freeform 794"/>
            <p:cNvSpPr>
              <a:spLocks/>
            </p:cNvSpPr>
            <p:nvPr/>
          </p:nvSpPr>
          <p:spPr bwMode="auto">
            <a:xfrm>
              <a:off x="5121" y="2804"/>
              <a:ext cx="128" cy="165"/>
            </a:xfrm>
            <a:custGeom>
              <a:avLst/>
              <a:gdLst>
                <a:gd name="T0" fmla="*/ 284 w 51"/>
                <a:gd name="T1" fmla="*/ 8 h 62"/>
                <a:gd name="T2" fmla="*/ 226 w 51"/>
                <a:gd name="T3" fmla="*/ 141 h 62"/>
                <a:gd name="T4" fmla="*/ 163 w 51"/>
                <a:gd name="T5" fmla="*/ 277 h 62"/>
                <a:gd name="T6" fmla="*/ 13 w 51"/>
                <a:gd name="T7" fmla="*/ 389 h 62"/>
                <a:gd name="T8" fmla="*/ 0 w 51"/>
                <a:gd name="T9" fmla="*/ 418 h 62"/>
                <a:gd name="T10" fmla="*/ 25 w 51"/>
                <a:gd name="T11" fmla="*/ 431 h 62"/>
                <a:gd name="T12" fmla="*/ 196 w 51"/>
                <a:gd name="T13" fmla="*/ 303 h 62"/>
                <a:gd name="T14" fmla="*/ 264 w 51"/>
                <a:gd name="T15" fmla="*/ 157 h 62"/>
                <a:gd name="T16" fmla="*/ 314 w 51"/>
                <a:gd name="T17" fmla="*/ 35 h 62"/>
                <a:gd name="T18" fmla="*/ 314 w 51"/>
                <a:gd name="T19" fmla="*/ 8 h 62"/>
                <a:gd name="T20" fmla="*/ 284 w 51"/>
                <a:gd name="T21" fmla="*/ 8 h 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1" h="62">
                  <a:moveTo>
                    <a:pt x="45" y="1"/>
                  </a:moveTo>
                  <a:cubicBezTo>
                    <a:pt x="41" y="7"/>
                    <a:pt x="38" y="14"/>
                    <a:pt x="36" y="20"/>
                  </a:cubicBezTo>
                  <a:cubicBezTo>
                    <a:pt x="34" y="27"/>
                    <a:pt x="32" y="34"/>
                    <a:pt x="26" y="39"/>
                  </a:cubicBezTo>
                  <a:cubicBezTo>
                    <a:pt x="20" y="45"/>
                    <a:pt x="9" y="53"/>
                    <a:pt x="2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61"/>
                    <a:pt x="2" y="62"/>
                    <a:pt x="4" y="61"/>
                  </a:cubicBezTo>
                  <a:cubicBezTo>
                    <a:pt x="12" y="58"/>
                    <a:pt x="24" y="50"/>
                    <a:pt x="31" y="43"/>
                  </a:cubicBezTo>
                  <a:cubicBezTo>
                    <a:pt x="37" y="37"/>
                    <a:pt x="39" y="29"/>
                    <a:pt x="42" y="22"/>
                  </a:cubicBezTo>
                  <a:cubicBezTo>
                    <a:pt x="44" y="16"/>
                    <a:pt x="46" y="10"/>
                    <a:pt x="50" y="5"/>
                  </a:cubicBezTo>
                  <a:cubicBezTo>
                    <a:pt x="51" y="4"/>
                    <a:pt x="51" y="2"/>
                    <a:pt x="50" y="1"/>
                  </a:cubicBezTo>
                  <a:cubicBezTo>
                    <a:pt x="48" y="0"/>
                    <a:pt x="46" y="0"/>
                    <a:pt x="45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1" name="Freeform 795"/>
            <p:cNvSpPr>
              <a:spLocks/>
            </p:cNvSpPr>
            <p:nvPr/>
          </p:nvSpPr>
          <p:spPr bwMode="auto">
            <a:xfrm>
              <a:off x="4286" y="3001"/>
              <a:ext cx="133" cy="219"/>
            </a:xfrm>
            <a:custGeom>
              <a:avLst/>
              <a:gdLst>
                <a:gd name="T0" fmla="*/ 13 w 53"/>
                <a:gd name="T1" fmla="*/ 0 h 82"/>
                <a:gd name="T2" fmla="*/ 0 w 53"/>
                <a:gd name="T3" fmla="*/ 29 h 82"/>
                <a:gd name="T4" fmla="*/ 108 w 53"/>
                <a:gd name="T5" fmla="*/ 179 h 82"/>
                <a:gd name="T6" fmla="*/ 171 w 53"/>
                <a:gd name="T7" fmla="*/ 243 h 82"/>
                <a:gd name="T8" fmla="*/ 296 w 53"/>
                <a:gd name="T9" fmla="*/ 564 h 82"/>
                <a:gd name="T10" fmla="*/ 314 w 53"/>
                <a:gd name="T11" fmla="*/ 585 h 82"/>
                <a:gd name="T12" fmla="*/ 334 w 53"/>
                <a:gd name="T13" fmla="*/ 556 h 82"/>
                <a:gd name="T14" fmla="*/ 201 w 53"/>
                <a:gd name="T15" fmla="*/ 214 h 82"/>
                <a:gd name="T16" fmla="*/ 133 w 53"/>
                <a:gd name="T17" fmla="*/ 142 h 82"/>
                <a:gd name="T18" fmla="*/ 38 w 53"/>
                <a:gd name="T19" fmla="*/ 21 h 82"/>
                <a:gd name="T20" fmla="*/ 13 w 53"/>
                <a:gd name="T21" fmla="*/ 0 h 8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3" h="82">
                  <a:moveTo>
                    <a:pt x="2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2" y="15"/>
                    <a:pt x="10" y="20"/>
                    <a:pt x="17" y="25"/>
                  </a:cubicBezTo>
                  <a:cubicBezTo>
                    <a:pt x="21" y="28"/>
                    <a:pt x="24" y="31"/>
                    <a:pt x="27" y="34"/>
                  </a:cubicBezTo>
                  <a:cubicBezTo>
                    <a:pt x="36" y="43"/>
                    <a:pt x="42" y="58"/>
                    <a:pt x="47" y="79"/>
                  </a:cubicBezTo>
                  <a:cubicBezTo>
                    <a:pt x="47" y="81"/>
                    <a:pt x="49" y="82"/>
                    <a:pt x="50" y="82"/>
                  </a:cubicBezTo>
                  <a:cubicBezTo>
                    <a:pt x="52" y="81"/>
                    <a:pt x="53" y="80"/>
                    <a:pt x="53" y="78"/>
                  </a:cubicBezTo>
                  <a:cubicBezTo>
                    <a:pt x="48" y="56"/>
                    <a:pt x="41" y="40"/>
                    <a:pt x="32" y="30"/>
                  </a:cubicBezTo>
                  <a:cubicBezTo>
                    <a:pt x="28" y="26"/>
                    <a:pt x="24" y="23"/>
                    <a:pt x="21" y="20"/>
                  </a:cubicBezTo>
                  <a:cubicBezTo>
                    <a:pt x="14" y="16"/>
                    <a:pt x="8" y="11"/>
                    <a:pt x="6" y="3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2" name="Freeform 796"/>
            <p:cNvSpPr>
              <a:spLocks/>
            </p:cNvSpPr>
            <p:nvPr/>
          </p:nvSpPr>
          <p:spPr bwMode="auto">
            <a:xfrm>
              <a:off x="4136" y="3097"/>
              <a:ext cx="108" cy="174"/>
            </a:xfrm>
            <a:custGeom>
              <a:avLst/>
              <a:gdLst>
                <a:gd name="T0" fmla="*/ 13 w 43"/>
                <a:gd name="T1" fmla="*/ 21 h 65"/>
                <a:gd name="T2" fmla="*/ 133 w 43"/>
                <a:gd name="T3" fmla="*/ 278 h 65"/>
                <a:gd name="T4" fmla="*/ 234 w 43"/>
                <a:gd name="T5" fmla="*/ 452 h 65"/>
                <a:gd name="T6" fmla="*/ 259 w 43"/>
                <a:gd name="T7" fmla="*/ 466 h 65"/>
                <a:gd name="T8" fmla="*/ 271 w 43"/>
                <a:gd name="T9" fmla="*/ 436 h 65"/>
                <a:gd name="T10" fmla="*/ 158 w 43"/>
                <a:gd name="T11" fmla="*/ 252 h 65"/>
                <a:gd name="T12" fmla="*/ 50 w 43"/>
                <a:gd name="T13" fmla="*/ 29 h 65"/>
                <a:gd name="T14" fmla="*/ 33 w 43"/>
                <a:gd name="T15" fmla="*/ 8 h 65"/>
                <a:gd name="T16" fmla="*/ 13 w 43"/>
                <a:gd name="T17" fmla="*/ 21 h 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" h="65">
                  <a:moveTo>
                    <a:pt x="2" y="3"/>
                  </a:moveTo>
                  <a:cubicBezTo>
                    <a:pt x="0" y="18"/>
                    <a:pt x="11" y="29"/>
                    <a:pt x="21" y="39"/>
                  </a:cubicBezTo>
                  <a:cubicBezTo>
                    <a:pt x="28" y="47"/>
                    <a:pt x="35" y="54"/>
                    <a:pt x="37" y="63"/>
                  </a:cubicBezTo>
                  <a:cubicBezTo>
                    <a:pt x="38" y="64"/>
                    <a:pt x="39" y="65"/>
                    <a:pt x="41" y="65"/>
                  </a:cubicBezTo>
                  <a:cubicBezTo>
                    <a:pt x="42" y="64"/>
                    <a:pt x="43" y="63"/>
                    <a:pt x="43" y="61"/>
                  </a:cubicBezTo>
                  <a:cubicBezTo>
                    <a:pt x="40" y="51"/>
                    <a:pt x="32" y="43"/>
                    <a:pt x="25" y="35"/>
                  </a:cubicBezTo>
                  <a:cubicBezTo>
                    <a:pt x="15" y="25"/>
                    <a:pt x="7" y="16"/>
                    <a:pt x="8" y="4"/>
                  </a:cubicBezTo>
                  <a:cubicBezTo>
                    <a:pt x="8" y="2"/>
                    <a:pt x="7" y="1"/>
                    <a:pt x="5" y="1"/>
                  </a:cubicBezTo>
                  <a:cubicBezTo>
                    <a:pt x="3" y="0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3" name="Freeform 797"/>
            <p:cNvSpPr>
              <a:spLocks/>
            </p:cNvSpPr>
            <p:nvPr/>
          </p:nvSpPr>
          <p:spPr bwMode="auto">
            <a:xfrm>
              <a:off x="4231" y="3135"/>
              <a:ext cx="90" cy="149"/>
            </a:xfrm>
            <a:custGeom>
              <a:avLst/>
              <a:gdLst>
                <a:gd name="T0" fmla="*/ 0 w 36"/>
                <a:gd name="T1" fmla="*/ 13 h 56"/>
                <a:gd name="T2" fmla="*/ 13 w 36"/>
                <a:gd name="T3" fmla="*/ 43 h 56"/>
                <a:gd name="T4" fmla="*/ 183 w 36"/>
                <a:gd name="T5" fmla="*/ 354 h 56"/>
                <a:gd name="T6" fmla="*/ 188 w 36"/>
                <a:gd name="T7" fmla="*/ 375 h 56"/>
                <a:gd name="T8" fmla="*/ 208 w 36"/>
                <a:gd name="T9" fmla="*/ 388 h 56"/>
                <a:gd name="T10" fmla="*/ 220 w 36"/>
                <a:gd name="T11" fmla="*/ 367 h 56"/>
                <a:gd name="T12" fmla="*/ 220 w 36"/>
                <a:gd name="T13" fmla="*/ 341 h 56"/>
                <a:gd name="T14" fmla="*/ 25 w 36"/>
                <a:gd name="T15" fmla="*/ 0 h 56"/>
                <a:gd name="T16" fmla="*/ 0 w 36"/>
                <a:gd name="T17" fmla="*/ 13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6" h="56">
                  <a:moveTo>
                    <a:pt x="0" y="2"/>
                  </a:moveTo>
                  <a:cubicBezTo>
                    <a:pt x="0" y="4"/>
                    <a:pt x="0" y="5"/>
                    <a:pt x="2" y="6"/>
                  </a:cubicBezTo>
                  <a:cubicBezTo>
                    <a:pt x="20" y="12"/>
                    <a:pt x="25" y="32"/>
                    <a:pt x="29" y="5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5"/>
                    <a:pt x="32" y="56"/>
                    <a:pt x="33" y="55"/>
                  </a:cubicBezTo>
                  <a:cubicBezTo>
                    <a:pt x="35" y="55"/>
                    <a:pt x="36" y="53"/>
                    <a:pt x="35" y="52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0" y="29"/>
                    <a:pt x="25" y="8"/>
                    <a:pt x="4" y="0"/>
                  </a:cubicBezTo>
                  <a:cubicBezTo>
                    <a:pt x="2" y="0"/>
                    <a:pt x="1" y="0"/>
                    <a:pt x="0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" name="Freeform 798"/>
            <p:cNvSpPr>
              <a:spLocks/>
            </p:cNvSpPr>
            <p:nvPr/>
          </p:nvSpPr>
          <p:spPr bwMode="auto">
            <a:xfrm>
              <a:off x="4079" y="3324"/>
              <a:ext cx="210" cy="99"/>
            </a:xfrm>
            <a:custGeom>
              <a:avLst/>
              <a:gdLst>
                <a:gd name="T0" fmla="*/ 8 w 84"/>
                <a:gd name="T1" fmla="*/ 8 h 37"/>
                <a:gd name="T2" fmla="*/ 8 w 84"/>
                <a:gd name="T3" fmla="*/ 35 h 37"/>
                <a:gd name="T4" fmla="*/ 508 w 84"/>
                <a:gd name="T5" fmla="*/ 187 h 37"/>
                <a:gd name="T6" fmla="*/ 520 w 84"/>
                <a:gd name="T7" fmla="*/ 158 h 37"/>
                <a:gd name="T8" fmla="*/ 495 w 84"/>
                <a:gd name="T9" fmla="*/ 150 h 37"/>
                <a:gd name="T10" fmla="*/ 33 w 84"/>
                <a:gd name="T11" fmla="*/ 13 h 37"/>
                <a:gd name="T12" fmla="*/ 8 w 84"/>
                <a:gd name="T13" fmla="*/ 8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4" h="37">
                  <a:moveTo>
                    <a:pt x="1" y="1"/>
                  </a:moveTo>
                  <a:cubicBezTo>
                    <a:pt x="0" y="2"/>
                    <a:pt x="0" y="4"/>
                    <a:pt x="1" y="5"/>
                  </a:cubicBezTo>
                  <a:cubicBezTo>
                    <a:pt x="19" y="28"/>
                    <a:pt x="54" y="37"/>
                    <a:pt x="81" y="26"/>
                  </a:cubicBezTo>
                  <a:cubicBezTo>
                    <a:pt x="83" y="26"/>
                    <a:pt x="84" y="24"/>
                    <a:pt x="83" y="22"/>
                  </a:cubicBezTo>
                  <a:cubicBezTo>
                    <a:pt x="82" y="21"/>
                    <a:pt x="81" y="20"/>
                    <a:pt x="79" y="21"/>
                  </a:cubicBezTo>
                  <a:cubicBezTo>
                    <a:pt x="55" y="30"/>
                    <a:pt x="22" y="22"/>
                    <a:pt x="5" y="2"/>
                  </a:cubicBezTo>
                  <a:cubicBezTo>
                    <a:pt x="4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" name="Freeform 799"/>
            <p:cNvSpPr>
              <a:spLocks/>
            </p:cNvSpPr>
            <p:nvPr/>
          </p:nvSpPr>
          <p:spPr bwMode="auto">
            <a:xfrm>
              <a:off x="4033" y="3137"/>
              <a:ext cx="118" cy="152"/>
            </a:xfrm>
            <a:custGeom>
              <a:avLst/>
              <a:gdLst>
                <a:gd name="T0" fmla="*/ 8 w 47"/>
                <a:gd name="T1" fmla="*/ 13 h 57"/>
                <a:gd name="T2" fmla="*/ 13 w 47"/>
                <a:gd name="T3" fmla="*/ 43 h 57"/>
                <a:gd name="T4" fmla="*/ 25 w 47"/>
                <a:gd name="T5" fmla="*/ 56 h 57"/>
                <a:gd name="T6" fmla="*/ 133 w 47"/>
                <a:gd name="T7" fmla="*/ 184 h 57"/>
                <a:gd name="T8" fmla="*/ 264 w 47"/>
                <a:gd name="T9" fmla="*/ 397 h 57"/>
                <a:gd name="T10" fmla="*/ 289 w 47"/>
                <a:gd name="T11" fmla="*/ 397 h 57"/>
                <a:gd name="T12" fmla="*/ 289 w 47"/>
                <a:gd name="T13" fmla="*/ 363 h 57"/>
                <a:gd name="T14" fmla="*/ 163 w 47"/>
                <a:gd name="T15" fmla="*/ 163 h 57"/>
                <a:gd name="T16" fmla="*/ 45 w 47"/>
                <a:gd name="T17" fmla="*/ 21 h 57"/>
                <a:gd name="T18" fmla="*/ 38 w 47"/>
                <a:gd name="T19" fmla="*/ 8 h 57"/>
                <a:gd name="T20" fmla="*/ 8 w 47"/>
                <a:gd name="T21" fmla="*/ 13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7" h="57">
                  <a:moveTo>
                    <a:pt x="1" y="2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2" y="14"/>
                    <a:pt x="16" y="17"/>
                    <a:pt x="21" y="26"/>
                  </a:cubicBezTo>
                  <a:cubicBezTo>
                    <a:pt x="27" y="36"/>
                    <a:pt x="33" y="48"/>
                    <a:pt x="42" y="56"/>
                  </a:cubicBezTo>
                  <a:cubicBezTo>
                    <a:pt x="43" y="57"/>
                    <a:pt x="45" y="57"/>
                    <a:pt x="46" y="56"/>
                  </a:cubicBezTo>
                  <a:cubicBezTo>
                    <a:pt x="47" y="54"/>
                    <a:pt x="47" y="52"/>
                    <a:pt x="46" y="51"/>
                  </a:cubicBezTo>
                  <a:cubicBezTo>
                    <a:pt x="38" y="44"/>
                    <a:pt x="32" y="33"/>
                    <a:pt x="26" y="23"/>
                  </a:cubicBezTo>
                  <a:cubicBezTo>
                    <a:pt x="20" y="12"/>
                    <a:pt x="16" y="9"/>
                    <a:pt x="7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" name="Freeform 800"/>
            <p:cNvSpPr>
              <a:spLocks/>
            </p:cNvSpPr>
            <p:nvPr/>
          </p:nvSpPr>
          <p:spPr bwMode="auto">
            <a:xfrm>
              <a:off x="3881" y="3295"/>
              <a:ext cx="193" cy="125"/>
            </a:xfrm>
            <a:custGeom>
              <a:avLst/>
              <a:gdLst>
                <a:gd name="T0" fmla="*/ 20 w 77"/>
                <a:gd name="T1" fmla="*/ 0 h 47"/>
                <a:gd name="T2" fmla="*/ 0 w 77"/>
                <a:gd name="T3" fmla="*/ 21 h 47"/>
                <a:gd name="T4" fmla="*/ 20 w 77"/>
                <a:gd name="T5" fmla="*/ 43 h 47"/>
                <a:gd name="T6" fmla="*/ 226 w 77"/>
                <a:gd name="T7" fmla="*/ 136 h 47"/>
                <a:gd name="T8" fmla="*/ 464 w 77"/>
                <a:gd name="T9" fmla="*/ 324 h 47"/>
                <a:gd name="T10" fmla="*/ 484 w 77"/>
                <a:gd name="T11" fmla="*/ 303 h 47"/>
                <a:gd name="T12" fmla="*/ 464 w 77"/>
                <a:gd name="T13" fmla="*/ 282 h 47"/>
                <a:gd name="T14" fmla="*/ 263 w 77"/>
                <a:gd name="T15" fmla="*/ 114 h 47"/>
                <a:gd name="T16" fmla="*/ 20 w 77"/>
                <a:gd name="T17" fmla="*/ 0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" h="47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9" y="6"/>
                    <a:pt x="28" y="6"/>
                    <a:pt x="36" y="19"/>
                  </a:cubicBezTo>
                  <a:cubicBezTo>
                    <a:pt x="48" y="38"/>
                    <a:pt x="61" y="47"/>
                    <a:pt x="74" y="46"/>
                  </a:cubicBezTo>
                  <a:cubicBezTo>
                    <a:pt x="76" y="46"/>
                    <a:pt x="77" y="45"/>
                    <a:pt x="77" y="43"/>
                  </a:cubicBezTo>
                  <a:cubicBezTo>
                    <a:pt x="77" y="41"/>
                    <a:pt x="76" y="40"/>
                    <a:pt x="74" y="40"/>
                  </a:cubicBezTo>
                  <a:cubicBezTo>
                    <a:pt x="61" y="41"/>
                    <a:pt x="49" y="27"/>
                    <a:pt x="42" y="16"/>
                  </a:cubicBezTo>
                  <a:cubicBezTo>
                    <a:pt x="31" y="0"/>
                    <a:pt x="18" y="0"/>
                    <a:pt x="3" y="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7" name="Freeform 801"/>
            <p:cNvSpPr>
              <a:spLocks/>
            </p:cNvSpPr>
            <p:nvPr/>
          </p:nvSpPr>
          <p:spPr bwMode="auto">
            <a:xfrm>
              <a:off x="3801" y="3476"/>
              <a:ext cx="232" cy="67"/>
            </a:xfrm>
            <a:custGeom>
              <a:avLst/>
              <a:gdLst>
                <a:gd name="T0" fmla="*/ 549 w 93"/>
                <a:gd name="T1" fmla="*/ 8 h 25"/>
                <a:gd name="T2" fmla="*/ 312 w 93"/>
                <a:gd name="T3" fmla="*/ 51 h 25"/>
                <a:gd name="T4" fmla="*/ 5 w 93"/>
                <a:gd name="T5" fmla="*/ 145 h 25"/>
                <a:gd name="T6" fmla="*/ 5 w 93"/>
                <a:gd name="T7" fmla="*/ 172 h 25"/>
                <a:gd name="T8" fmla="*/ 30 w 93"/>
                <a:gd name="T9" fmla="*/ 172 h 25"/>
                <a:gd name="T10" fmla="*/ 312 w 93"/>
                <a:gd name="T11" fmla="*/ 94 h 25"/>
                <a:gd name="T12" fmla="*/ 574 w 93"/>
                <a:gd name="T13" fmla="*/ 43 h 25"/>
                <a:gd name="T14" fmla="*/ 574 w 93"/>
                <a:gd name="T15" fmla="*/ 13 h 25"/>
                <a:gd name="T16" fmla="*/ 549 w 93"/>
                <a:gd name="T17" fmla="*/ 8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3" h="25">
                  <a:moveTo>
                    <a:pt x="88" y="1"/>
                  </a:moveTo>
                  <a:cubicBezTo>
                    <a:pt x="77" y="9"/>
                    <a:pt x="64" y="8"/>
                    <a:pt x="50" y="7"/>
                  </a:cubicBezTo>
                  <a:cubicBezTo>
                    <a:pt x="33" y="5"/>
                    <a:pt x="16" y="4"/>
                    <a:pt x="1" y="20"/>
                  </a:cubicBezTo>
                  <a:cubicBezTo>
                    <a:pt x="0" y="21"/>
                    <a:pt x="0" y="23"/>
                    <a:pt x="1" y="24"/>
                  </a:cubicBezTo>
                  <a:cubicBezTo>
                    <a:pt x="2" y="25"/>
                    <a:pt x="4" y="25"/>
                    <a:pt x="5" y="24"/>
                  </a:cubicBezTo>
                  <a:cubicBezTo>
                    <a:pt x="18" y="10"/>
                    <a:pt x="33" y="11"/>
                    <a:pt x="50" y="13"/>
                  </a:cubicBezTo>
                  <a:cubicBezTo>
                    <a:pt x="64" y="14"/>
                    <a:pt x="79" y="15"/>
                    <a:pt x="92" y="6"/>
                  </a:cubicBezTo>
                  <a:cubicBezTo>
                    <a:pt x="93" y="5"/>
                    <a:pt x="93" y="3"/>
                    <a:pt x="92" y="2"/>
                  </a:cubicBezTo>
                  <a:cubicBezTo>
                    <a:pt x="92" y="1"/>
                    <a:pt x="90" y="0"/>
                    <a:pt x="88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8" name="Freeform 802"/>
            <p:cNvSpPr>
              <a:spLocks/>
            </p:cNvSpPr>
            <p:nvPr/>
          </p:nvSpPr>
          <p:spPr bwMode="auto">
            <a:xfrm>
              <a:off x="3933" y="3521"/>
              <a:ext cx="128" cy="120"/>
            </a:xfrm>
            <a:custGeom>
              <a:avLst/>
              <a:gdLst>
                <a:gd name="T0" fmla="*/ 284 w 51"/>
                <a:gd name="T1" fmla="*/ 8 h 45"/>
                <a:gd name="T2" fmla="*/ 163 w 51"/>
                <a:gd name="T3" fmla="*/ 115 h 45"/>
                <a:gd name="T4" fmla="*/ 8 w 51"/>
                <a:gd name="T5" fmla="*/ 291 h 45"/>
                <a:gd name="T6" fmla="*/ 20 w 51"/>
                <a:gd name="T7" fmla="*/ 320 h 45"/>
                <a:gd name="T8" fmla="*/ 45 w 51"/>
                <a:gd name="T9" fmla="*/ 307 h 45"/>
                <a:gd name="T10" fmla="*/ 183 w 51"/>
                <a:gd name="T11" fmla="*/ 149 h 45"/>
                <a:gd name="T12" fmla="*/ 314 w 51"/>
                <a:gd name="T13" fmla="*/ 35 h 45"/>
                <a:gd name="T14" fmla="*/ 309 w 51"/>
                <a:gd name="T15" fmla="*/ 8 h 45"/>
                <a:gd name="T16" fmla="*/ 284 w 51"/>
                <a:gd name="T17" fmla="*/ 8 h 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" h="45">
                  <a:moveTo>
                    <a:pt x="45" y="1"/>
                  </a:moveTo>
                  <a:cubicBezTo>
                    <a:pt x="41" y="7"/>
                    <a:pt x="34" y="11"/>
                    <a:pt x="26" y="16"/>
                  </a:cubicBezTo>
                  <a:cubicBezTo>
                    <a:pt x="15" y="23"/>
                    <a:pt x="4" y="30"/>
                    <a:pt x="1" y="41"/>
                  </a:cubicBezTo>
                  <a:cubicBezTo>
                    <a:pt x="0" y="43"/>
                    <a:pt x="1" y="45"/>
                    <a:pt x="3" y="45"/>
                  </a:cubicBezTo>
                  <a:cubicBezTo>
                    <a:pt x="4" y="45"/>
                    <a:pt x="6" y="45"/>
                    <a:pt x="7" y="43"/>
                  </a:cubicBezTo>
                  <a:cubicBezTo>
                    <a:pt x="9" y="33"/>
                    <a:pt x="19" y="27"/>
                    <a:pt x="29" y="21"/>
                  </a:cubicBezTo>
                  <a:cubicBezTo>
                    <a:pt x="37" y="16"/>
                    <a:pt x="45" y="11"/>
                    <a:pt x="50" y="5"/>
                  </a:cubicBezTo>
                  <a:cubicBezTo>
                    <a:pt x="51" y="4"/>
                    <a:pt x="51" y="2"/>
                    <a:pt x="49" y="1"/>
                  </a:cubicBezTo>
                  <a:cubicBezTo>
                    <a:pt x="48" y="0"/>
                    <a:pt x="46" y="0"/>
                    <a:pt x="45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9" name="Freeform 803"/>
            <p:cNvSpPr>
              <a:spLocks/>
            </p:cNvSpPr>
            <p:nvPr/>
          </p:nvSpPr>
          <p:spPr bwMode="auto">
            <a:xfrm>
              <a:off x="3981" y="3657"/>
              <a:ext cx="82" cy="174"/>
            </a:xfrm>
            <a:custGeom>
              <a:avLst/>
              <a:gdLst>
                <a:gd name="T0" fmla="*/ 166 w 33"/>
                <a:gd name="T1" fmla="*/ 21 h 65"/>
                <a:gd name="T2" fmla="*/ 99 w 33"/>
                <a:gd name="T3" fmla="*/ 158 h 65"/>
                <a:gd name="T4" fmla="*/ 62 w 33"/>
                <a:gd name="T5" fmla="*/ 209 h 65"/>
                <a:gd name="T6" fmla="*/ 0 w 33"/>
                <a:gd name="T7" fmla="*/ 444 h 65"/>
                <a:gd name="T8" fmla="*/ 17 w 33"/>
                <a:gd name="T9" fmla="*/ 466 h 65"/>
                <a:gd name="T10" fmla="*/ 37 w 33"/>
                <a:gd name="T11" fmla="*/ 444 h 65"/>
                <a:gd name="T12" fmla="*/ 92 w 33"/>
                <a:gd name="T13" fmla="*/ 236 h 65"/>
                <a:gd name="T14" fmla="*/ 124 w 33"/>
                <a:gd name="T15" fmla="*/ 187 h 65"/>
                <a:gd name="T16" fmla="*/ 199 w 33"/>
                <a:gd name="T17" fmla="*/ 29 h 65"/>
                <a:gd name="T18" fmla="*/ 186 w 33"/>
                <a:gd name="T19" fmla="*/ 8 h 65"/>
                <a:gd name="T20" fmla="*/ 166 w 33"/>
                <a:gd name="T21" fmla="*/ 21 h 6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" h="65">
                  <a:moveTo>
                    <a:pt x="27" y="3"/>
                  </a:moveTo>
                  <a:cubicBezTo>
                    <a:pt x="25" y="10"/>
                    <a:pt x="20" y="16"/>
                    <a:pt x="16" y="22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" y="39"/>
                    <a:pt x="0" y="48"/>
                    <a:pt x="0" y="62"/>
                  </a:cubicBezTo>
                  <a:cubicBezTo>
                    <a:pt x="0" y="63"/>
                    <a:pt x="1" y="65"/>
                    <a:pt x="3" y="65"/>
                  </a:cubicBezTo>
                  <a:cubicBezTo>
                    <a:pt x="4" y="65"/>
                    <a:pt x="6" y="64"/>
                    <a:pt x="6" y="62"/>
                  </a:cubicBezTo>
                  <a:cubicBezTo>
                    <a:pt x="6" y="50"/>
                    <a:pt x="9" y="41"/>
                    <a:pt x="15" y="33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5" y="19"/>
                    <a:pt x="30" y="13"/>
                    <a:pt x="32" y="4"/>
                  </a:cubicBezTo>
                  <a:cubicBezTo>
                    <a:pt x="33" y="3"/>
                    <a:pt x="32" y="1"/>
                    <a:pt x="30" y="1"/>
                  </a:cubicBezTo>
                  <a:cubicBezTo>
                    <a:pt x="29" y="0"/>
                    <a:pt x="27" y="1"/>
                    <a:pt x="27" y="3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" name="Freeform 804"/>
            <p:cNvSpPr>
              <a:spLocks/>
            </p:cNvSpPr>
            <p:nvPr/>
          </p:nvSpPr>
          <p:spPr bwMode="auto">
            <a:xfrm>
              <a:off x="4058" y="3556"/>
              <a:ext cx="106" cy="229"/>
            </a:xfrm>
            <a:custGeom>
              <a:avLst/>
              <a:gdLst>
                <a:gd name="T0" fmla="*/ 230 w 42"/>
                <a:gd name="T1" fmla="*/ 13 h 86"/>
                <a:gd name="T2" fmla="*/ 197 w 42"/>
                <a:gd name="T3" fmla="*/ 178 h 86"/>
                <a:gd name="T4" fmla="*/ 172 w 42"/>
                <a:gd name="T5" fmla="*/ 320 h 86"/>
                <a:gd name="T6" fmla="*/ 109 w 42"/>
                <a:gd name="T7" fmla="*/ 397 h 86"/>
                <a:gd name="T8" fmla="*/ 13 w 42"/>
                <a:gd name="T9" fmla="*/ 588 h 86"/>
                <a:gd name="T10" fmla="*/ 38 w 42"/>
                <a:gd name="T11" fmla="*/ 602 h 86"/>
                <a:gd name="T12" fmla="*/ 50 w 42"/>
                <a:gd name="T13" fmla="*/ 580 h 86"/>
                <a:gd name="T14" fmla="*/ 134 w 42"/>
                <a:gd name="T15" fmla="*/ 426 h 86"/>
                <a:gd name="T16" fmla="*/ 204 w 42"/>
                <a:gd name="T17" fmla="*/ 341 h 86"/>
                <a:gd name="T18" fmla="*/ 235 w 42"/>
                <a:gd name="T19" fmla="*/ 178 h 86"/>
                <a:gd name="T20" fmla="*/ 260 w 42"/>
                <a:gd name="T21" fmla="*/ 35 h 86"/>
                <a:gd name="T22" fmla="*/ 255 w 42"/>
                <a:gd name="T23" fmla="*/ 8 h 86"/>
                <a:gd name="T24" fmla="*/ 230 w 42"/>
                <a:gd name="T25" fmla="*/ 13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2" h="86">
                  <a:moveTo>
                    <a:pt x="36" y="2"/>
                  </a:moveTo>
                  <a:cubicBezTo>
                    <a:pt x="32" y="9"/>
                    <a:pt x="31" y="17"/>
                    <a:pt x="31" y="25"/>
                  </a:cubicBezTo>
                  <a:cubicBezTo>
                    <a:pt x="31" y="32"/>
                    <a:pt x="30" y="39"/>
                    <a:pt x="27" y="45"/>
                  </a:cubicBezTo>
                  <a:cubicBezTo>
                    <a:pt x="25" y="49"/>
                    <a:pt x="21" y="52"/>
                    <a:pt x="17" y="56"/>
                  </a:cubicBezTo>
                  <a:cubicBezTo>
                    <a:pt x="9" y="64"/>
                    <a:pt x="0" y="73"/>
                    <a:pt x="2" y="83"/>
                  </a:cubicBezTo>
                  <a:cubicBezTo>
                    <a:pt x="3" y="85"/>
                    <a:pt x="4" y="86"/>
                    <a:pt x="6" y="85"/>
                  </a:cubicBezTo>
                  <a:cubicBezTo>
                    <a:pt x="7" y="85"/>
                    <a:pt x="8" y="84"/>
                    <a:pt x="8" y="82"/>
                  </a:cubicBezTo>
                  <a:cubicBezTo>
                    <a:pt x="7" y="75"/>
                    <a:pt x="14" y="67"/>
                    <a:pt x="21" y="60"/>
                  </a:cubicBezTo>
                  <a:cubicBezTo>
                    <a:pt x="25" y="56"/>
                    <a:pt x="29" y="52"/>
                    <a:pt x="32" y="48"/>
                  </a:cubicBezTo>
                  <a:cubicBezTo>
                    <a:pt x="36" y="41"/>
                    <a:pt x="37" y="33"/>
                    <a:pt x="37" y="25"/>
                  </a:cubicBezTo>
                  <a:cubicBezTo>
                    <a:pt x="37" y="18"/>
                    <a:pt x="38" y="11"/>
                    <a:pt x="41" y="5"/>
                  </a:cubicBezTo>
                  <a:cubicBezTo>
                    <a:pt x="42" y="3"/>
                    <a:pt x="42" y="2"/>
                    <a:pt x="40" y="1"/>
                  </a:cubicBezTo>
                  <a:cubicBezTo>
                    <a:pt x="39" y="0"/>
                    <a:pt x="37" y="0"/>
                    <a:pt x="36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1" name="Freeform 805"/>
            <p:cNvSpPr>
              <a:spLocks/>
            </p:cNvSpPr>
            <p:nvPr/>
          </p:nvSpPr>
          <p:spPr bwMode="auto">
            <a:xfrm>
              <a:off x="4186" y="3636"/>
              <a:ext cx="55" cy="163"/>
            </a:xfrm>
            <a:custGeom>
              <a:avLst/>
              <a:gdLst>
                <a:gd name="T0" fmla="*/ 100 w 22"/>
                <a:gd name="T1" fmla="*/ 13 h 61"/>
                <a:gd name="T2" fmla="*/ 70 w 22"/>
                <a:gd name="T3" fmla="*/ 77 h 61"/>
                <a:gd name="T4" fmla="*/ 33 w 22"/>
                <a:gd name="T5" fmla="*/ 179 h 61"/>
                <a:gd name="T6" fmla="*/ 38 w 22"/>
                <a:gd name="T7" fmla="*/ 243 h 61"/>
                <a:gd name="T8" fmla="*/ 45 w 22"/>
                <a:gd name="T9" fmla="*/ 278 h 61"/>
                <a:gd name="T10" fmla="*/ 25 w 22"/>
                <a:gd name="T11" fmla="*/ 358 h 61"/>
                <a:gd name="T12" fmla="*/ 8 w 22"/>
                <a:gd name="T13" fmla="*/ 401 h 61"/>
                <a:gd name="T14" fmla="*/ 20 w 22"/>
                <a:gd name="T15" fmla="*/ 428 h 61"/>
                <a:gd name="T16" fmla="*/ 45 w 22"/>
                <a:gd name="T17" fmla="*/ 414 h 61"/>
                <a:gd name="T18" fmla="*/ 58 w 22"/>
                <a:gd name="T19" fmla="*/ 379 h 61"/>
                <a:gd name="T20" fmla="*/ 83 w 22"/>
                <a:gd name="T21" fmla="*/ 278 h 61"/>
                <a:gd name="T22" fmla="*/ 75 w 22"/>
                <a:gd name="T23" fmla="*/ 230 h 61"/>
                <a:gd name="T24" fmla="*/ 70 w 22"/>
                <a:gd name="T25" fmla="*/ 184 h 61"/>
                <a:gd name="T26" fmla="*/ 100 w 22"/>
                <a:gd name="T27" fmla="*/ 107 h 61"/>
                <a:gd name="T28" fmla="*/ 138 w 22"/>
                <a:gd name="T29" fmla="*/ 29 h 61"/>
                <a:gd name="T30" fmla="*/ 125 w 22"/>
                <a:gd name="T31" fmla="*/ 0 h 61"/>
                <a:gd name="T32" fmla="*/ 100 w 22"/>
                <a:gd name="T33" fmla="*/ 13 h 6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2" h="61">
                  <a:moveTo>
                    <a:pt x="16" y="2"/>
                  </a:moveTo>
                  <a:cubicBezTo>
                    <a:pt x="15" y="6"/>
                    <a:pt x="13" y="9"/>
                    <a:pt x="11" y="11"/>
                  </a:cubicBezTo>
                  <a:cubicBezTo>
                    <a:pt x="8" y="15"/>
                    <a:pt x="5" y="19"/>
                    <a:pt x="5" y="25"/>
                  </a:cubicBezTo>
                  <a:cubicBezTo>
                    <a:pt x="4" y="29"/>
                    <a:pt x="5" y="31"/>
                    <a:pt x="6" y="34"/>
                  </a:cubicBezTo>
                  <a:cubicBezTo>
                    <a:pt x="7" y="36"/>
                    <a:pt x="7" y="37"/>
                    <a:pt x="7" y="39"/>
                  </a:cubicBezTo>
                  <a:cubicBezTo>
                    <a:pt x="7" y="43"/>
                    <a:pt x="6" y="47"/>
                    <a:pt x="4" y="50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1" y="59"/>
                    <a:pt x="3" y="60"/>
                  </a:cubicBezTo>
                  <a:cubicBezTo>
                    <a:pt x="4" y="61"/>
                    <a:pt x="6" y="60"/>
                    <a:pt x="7" y="58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11" y="49"/>
                    <a:pt x="13" y="44"/>
                    <a:pt x="13" y="39"/>
                  </a:cubicBezTo>
                  <a:cubicBezTo>
                    <a:pt x="13" y="36"/>
                    <a:pt x="12" y="34"/>
                    <a:pt x="12" y="32"/>
                  </a:cubicBezTo>
                  <a:cubicBezTo>
                    <a:pt x="11" y="30"/>
                    <a:pt x="11" y="28"/>
                    <a:pt x="11" y="26"/>
                  </a:cubicBezTo>
                  <a:cubicBezTo>
                    <a:pt x="11" y="22"/>
                    <a:pt x="13" y="19"/>
                    <a:pt x="16" y="15"/>
                  </a:cubicBezTo>
                  <a:cubicBezTo>
                    <a:pt x="18" y="12"/>
                    <a:pt x="21" y="8"/>
                    <a:pt x="22" y="4"/>
                  </a:cubicBezTo>
                  <a:cubicBezTo>
                    <a:pt x="22" y="2"/>
                    <a:pt x="21" y="0"/>
                    <a:pt x="20" y="0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2" name="Freeform 806"/>
            <p:cNvSpPr>
              <a:spLocks/>
            </p:cNvSpPr>
            <p:nvPr/>
          </p:nvSpPr>
          <p:spPr bwMode="auto">
            <a:xfrm>
              <a:off x="4299" y="3487"/>
              <a:ext cx="50" cy="242"/>
            </a:xfrm>
            <a:custGeom>
              <a:avLst/>
              <a:gdLst>
                <a:gd name="T0" fmla="*/ 70 w 20"/>
                <a:gd name="T1" fmla="*/ 8 h 91"/>
                <a:gd name="T2" fmla="*/ 58 w 20"/>
                <a:gd name="T3" fmla="*/ 157 h 91"/>
                <a:gd name="T4" fmla="*/ 75 w 20"/>
                <a:gd name="T5" fmla="*/ 205 h 91"/>
                <a:gd name="T6" fmla="*/ 50 w 20"/>
                <a:gd name="T7" fmla="*/ 332 h 91"/>
                <a:gd name="T8" fmla="*/ 45 w 20"/>
                <a:gd name="T9" fmla="*/ 354 h 91"/>
                <a:gd name="T10" fmla="*/ 25 w 20"/>
                <a:gd name="T11" fmla="*/ 622 h 91"/>
                <a:gd name="T12" fmla="*/ 45 w 20"/>
                <a:gd name="T13" fmla="*/ 644 h 91"/>
                <a:gd name="T14" fmla="*/ 58 w 20"/>
                <a:gd name="T15" fmla="*/ 614 h 91"/>
                <a:gd name="T16" fmla="*/ 75 w 20"/>
                <a:gd name="T17" fmla="*/ 375 h 91"/>
                <a:gd name="T18" fmla="*/ 88 w 20"/>
                <a:gd name="T19" fmla="*/ 346 h 91"/>
                <a:gd name="T20" fmla="*/ 113 w 20"/>
                <a:gd name="T21" fmla="*/ 191 h 91"/>
                <a:gd name="T22" fmla="*/ 95 w 20"/>
                <a:gd name="T23" fmla="*/ 136 h 91"/>
                <a:gd name="T24" fmla="*/ 95 w 20"/>
                <a:gd name="T25" fmla="*/ 43 h 91"/>
                <a:gd name="T26" fmla="*/ 95 w 20"/>
                <a:gd name="T27" fmla="*/ 13 h 91"/>
                <a:gd name="T28" fmla="*/ 70 w 20"/>
                <a:gd name="T29" fmla="*/ 8 h 9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0" h="91">
                  <a:moveTo>
                    <a:pt x="11" y="1"/>
                  </a:moveTo>
                  <a:cubicBezTo>
                    <a:pt x="3" y="9"/>
                    <a:pt x="6" y="16"/>
                    <a:pt x="9" y="22"/>
                  </a:cubicBezTo>
                  <a:cubicBezTo>
                    <a:pt x="10" y="24"/>
                    <a:pt x="12" y="26"/>
                    <a:pt x="12" y="29"/>
                  </a:cubicBezTo>
                  <a:cubicBezTo>
                    <a:pt x="14" y="36"/>
                    <a:pt x="12" y="40"/>
                    <a:pt x="8" y="4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0" y="64"/>
                    <a:pt x="1" y="75"/>
                    <a:pt x="4" y="88"/>
                  </a:cubicBezTo>
                  <a:cubicBezTo>
                    <a:pt x="4" y="90"/>
                    <a:pt x="5" y="91"/>
                    <a:pt x="7" y="91"/>
                  </a:cubicBezTo>
                  <a:cubicBezTo>
                    <a:pt x="9" y="90"/>
                    <a:pt x="10" y="89"/>
                    <a:pt x="9" y="87"/>
                  </a:cubicBezTo>
                  <a:cubicBezTo>
                    <a:pt x="7" y="74"/>
                    <a:pt x="6" y="65"/>
                    <a:pt x="12" y="53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20" y="37"/>
                    <a:pt x="18" y="27"/>
                  </a:cubicBezTo>
                  <a:cubicBezTo>
                    <a:pt x="17" y="24"/>
                    <a:pt x="16" y="22"/>
                    <a:pt x="15" y="19"/>
                  </a:cubicBezTo>
                  <a:cubicBezTo>
                    <a:pt x="12" y="13"/>
                    <a:pt x="10" y="10"/>
                    <a:pt x="15" y="6"/>
                  </a:cubicBezTo>
                  <a:cubicBezTo>
                    <a:pt x="16" y="5"/>
                    <a:pt x="17" y="3"/>
                    <a:pt x="15" y="2"/>
                  </a:cubicBezTo>
                  <a:cubicBezTo>
                    <a:pt x="14" y="0"/>
                    <a:pt x="12" y="0"/>
                    <a:pt x="11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3" name="Freeform 807"/>
            <p:cNvSpPr>
              <a:spLocks/>
            </p:cNvSpPr>
            <p:nvPr/>
          </p:nvSpPr>
          <p:spPr bwMode="auto">
            <a:xfrm>
              <a:off x="4361" y="3652"/>
              <a:ext cx="48" cy="173"/>
            </a:xfrm>
            <a:custGeom>
              <a:avLst/>
              <a:gdLst>
                <a:gd name="T0" fmla="*/ 83 w 19"/>
                <a:gd name="T1" fmla="*/ 13 h 65"/>
                <a:gd name="T2" fmla="*/ 51 w 19"/>
                <a:gd name="T3" fmla="*/ 128 h 65"/>
                <a:gd name="T4" fmla="*/ 20 w 19"/>
                <a:gd name="T5" fmla="*/ 205 h 65"/>
                <a:gd name="T6" fmla="*/ 33 w 19"/>
                <a:gd name="T7" fmla="*/ 354 h 65"/>
                <a:gd name="T8" fmla="*/ 51 w 19"/>
                <a:gd name="T9" fmla="*/ 439 h 65"/>
                <a:gd name="T10" fmla="*/ 71 w 19"/>
                <a:gd name="T11" fmla="*/ 460 h 65"/>
                <a:gd name="T12" fmla="*/ 88 w 19"/>
                <a:gd name="T13" fmla="*/ 439 h 65"/>
                <a:gd name="T14" fmla="*/ 71 w 19"/>
                <a:gd name="T15" fmla="*/ 341 h 65"/>
                <a:gd name="T16" fmla="*/ 51 w 19"/>
                <a:gd name="T17" fmla="*/ 221 h 65"/>
                <a:gd name="T18" fmla="*/ 83 w 19"/>
                <a:gd name="T19" fmla="*/ 141 h 65"/>
                <a:gd name="T20" fmla="*/ 121 w 19"/>
                <a:gd name="T21" fmla="*/ 21 h 65"/>
                <a:gd name="T22" fmla="*/ 101 w 19"/>
                <a:gd name="T23" fmla="*/ 0 h 65"/>
                <a:gd name="T24" fmla="*/ 83 w 19"/>
                <a:gd name="T25" fmla="*/ 13 h 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" h="65">
                  <a:moveTo>
                    <a:pt x="13" y="2"/>
                  </a:moveTo>
                  <a:cubicBezTo>
                    <a:pt x="12" y="9"/>
                    <a:pt x="10" y="13"/>
                    <a:pt x="8" y="18"/>
                  </a:cubicBezTo>
                  <a:cubicBezTo>
                    <a:pt x="6" y="21"/>
                    <a:pt x="4" y="25"/>
                    <a:pt x="3" y="29"/>
                  </a:cubicBezTo>
                  <a:cubicBezTo>
                    <a:pt x="0" y="38"/>
                    <a:pt x="3" y="44"/>
                    <a:pt x="5" y="50"/>
                  </a:cubicBezTo>
                  <a:cubicBezTo>
                    <a:pt x="7" y="54"/>
                    <a:pt x="8" y="58"/>
                    <a:pt x="8" y="62"/>
                  </a:cubicBezTo>
                  <a:cubicBezTo>
                    <a:pt x="8" y="63"/>
                    <a:pt x="9" y="65"/>
                    <a:pt x="11" y="65"/>
                  </a:cubicBezTo>
                  <a:cubicBezTo>
                    <a:pt x="12" y="65"/>
                    <a:pt x="14" y="64"/>
                    <a:pt x="14" y="62"/>
                  </a:cubicBezTo>
                  <a:cubicBezTo>
                    <a:pt x="15" y="57"/>
                    <a:pt x="13" y="52"/>
                    <a:pt x="11" y="48"/>
                  </a:cubicBezTo>
                  <a:cubicBezTo>
                    <a:pt x="9" y="42"/>
                    <a:pt x="6" y="37"/>
                    <a:pt x="8" y="31"/>
                  </a:cubicBezTo>
                  <a:cubicBezTo>
                    <a:pt x="9" y="27"/>
                    <a:pt x="11" y="24"/>
                    <a:pt x="13" y="20"/>
                  </a:cubicBezTo>
                  <a:cubicBezTo>
                    <a:pt x="16" y="16"/>
                    <a:pt x="18" y="11"/>
                    <a:pt x="19" y="3"/>
                  </a:cubicBezTo>
                  <a:cubicBezTo>
                    <a:pt x="19" y="1"/>
                    <a:pt x="18" y="0"/>
                    <a:pt x="16" y="0"/>
                  </a:cubicBezTo>
                  <a:cubicBezTo>
                    <a:pt x="14" y="0"/>
                    <a:pt x="13" y="1"/>
                    <a:pt x="13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4" name="Freeform 808"/>
            <p:cNvSpPr>
              <a:spLocks/>
            </p:cNvSpPr>
            <p:nvPr/>
          </p:nvSpPr>
          <p:spPr bwMode="auto">
            <a:xfrm>
              <a:off x="4496" y="3593"/>
              <a:ext cx="88" cy="248"/>
            </a:xfrm>
            <a:custGeom>
              <a:avLst/>
              <a:gdLst>
                <a:gd name="T0" fmla="*/ 171 w 35"/>
                <a:gd name="T1" fmla="*/ 8 h 93"/>
                <a:gd name="T2" fmla="*/ 158 w 35"/>
                <a:gd name="T3" fmla="*/ 29 h 93"/>
                <a:gd name="T4" fmla="*/ 121 w 35"/>
                <a:gd name="T5" fmla="*/ 355 h 93"/>
                <a:gd name="T6" fmla="*/ 88 w 35"/>
                <a:gd name="T7" fmla="*/ 405 h 93"/>
                <a:gd name="T8" fmla="*/ 33 w 35"/>
                <a:gd name="T9" fmla="*/ 648 h 93"/>
                <a:gd name="T10" fmla="*/ 58 w 35"/>
                <a:gd name="T11" fmla="*/ 653 h 93"/>
                <a:gd name="T12" fmla="*/ 63 w 35"/>
                <a:gd name="T13" fmla="*/ 632 h 93"/>
                <a:gd name="T14" fmla="*/ 121 w 35"/>
                <a:gd name="T15" fmla="*/ 427 h 93"/>
                <a:gd name="T16" fmla="*/ 151 w 35"/>
                <a:gd name="T17" fmla="*/ 376 h 93"/>
                <a:gd name="T18" fmla="*/ 196 w 35"/>
                <a:gd name="T19" fmla="*/ 21 h 93"/>
                <a:gd name="T20" fmla="*/ 171 w 35"/>
                <a:gd name="T21" fmla="*/ 8 h 9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93">
                  <a:moveTo>
                    <a:pt x="27" y="1"/>
                  </a:moveTo>
                  <a:cubicBezTo>
                    <a:pt x="25" y="1"/>
                    <a:pt x="24" y="3"/>
                    <a:pt x="25" y="4"/>
                  </a:cubicBezTo>
                  <a:cubicBezTo>
                    <a:pt x="29" y="20"/>
                    <a:pt x="27" y="37"/>
                    <a:pt x="19" y="50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8" y="66"/>
                    <a:pt x="0" y="77"/>
                    <a:pt x="5" y="91"/>
                  </a:cubicBezTo>
                  <a:cubicBezTo>
                    <a:pt x="5" y="92"/>
                    <a:pt x="7" y="93"/>
                    <a:pt x="9" y="92"/>
                  </a:cubicBezTo>
                  <a:cubicBezTo>
                    <a:pt x="10" y="92"/>
                    <a:pt x="11" y="90"/>
                    <a:pt x="10" y="89"/>
                  </a:cubicBezTo>
                  <a:cubicBezTo>
                    <a:pt x="7" y="78"/>
                    <a:pt x="13" y="69"/>
                    <a:pt x="19" y="60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33" y="39"/>
                    <a:pt x="35" y="21"/>
                    <a:pt x="31" y="3"/>
                  </a:cubicBezTo>
                  <a:cubicBezTo>
                    <a:pt x="30" y="1"/>
                    <a:pt x="29" y="0"/>
                    <a:pt x="27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5" name="Freeform 809"/>
            <p:cNvSpPr>
              <a:spLocks/>
            </p:cNvSpPr>
            <p:nvPr/>
          </p:nvSpPr>
          <p:spPr bwMode="auto">
            <a:xfrm>
              <a:off x="4341" y="3177"/>
              <a:ext cx="73" cy="240"/>
            </a:xfrm>
            <a:custGeom>
              <a:avLst/>
              <a:gdLst>
                <a:gd name="T0" fmla="*/ 13 w 29"/>
                <a:gd name="T1" fmla="*/ 8 h 90"/>
                <a:gd name="T2" fmla="*/ 8 w 29"/>
                <a:gd name="T3" fmla="*/ 35 h 90"/>
                <a:gd name="T4" fmla="*/ 70 w 29"/>
                <a:gd name="T5" fmla="*/ 264 h 90"/>
                <a:gd name="T6" fmla="*/ 70 w 29"/>
                <a:gd name="T7" fmla="*/ 299 h 90"/>
                <a:gd name="T8" fmla="*/ 151 w 29"/>
                <a:gd name="T9" fmla="*/ 627 h 90"/>
                <a:gd name="T10" fmla="*/ 176 w 29"/>
                <a:gd name="T11" fmla="*/ 627 h 90"/>
                <a:gd name="T12" fmla="*/ 176 w 29"/>
                <a:gd name="T13" fmla="*/ 597 h 90"/>
                <a:gd name="T14" fmla="*/ 108 w 29"/>
                <a:gd name="T15" fmla="*/ 299 h 90"/>
                <a:gd name="T16" fmla="*/ 108 w 29"/>
                <a:gd name="T17" fmla="*/ 269 h 90"/>
                <a:gd name="T18" fmla="*/ 38 w 29"/>
                <a:gd name="T19" fmla="*/ 8 h 90"/>
                <a:gd name="T20" fmla="*/ 13 w 29"/>
                <a:gd name="T21" fmla="*/ 8 h 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" h="90">
                  <a:moveTo>
                    <a:pt x="2" y="1"/>
                  </a:moveTo>
                  <a:cubicBezTo>
                    <a:pt x="1" y="2"/>
                    <a:pt x="0" y="4"/>
                    <a:pt x="1" y="5"/>
                  </a:cubicBezTo>
                  <a:cubicBezTo>
                    <a:pt x="9" y="15"/>
                    <a:pt x="12" y="26"/>
                    <a:pt x="11" y="37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59"/>
                    <a:pt x="8" y="75"/>
                    <a:pt x="24" y="88"/>
                  </a:cubicBezTo>
                  <a:cubicBezTo>
                    <a:pt x="25" y="90"/>
                    <a:pt x="27" y="89"/>
                    <a:pt x="28" y="88"/>
                  </a:cubicBezTo>
                  <a:cubicBezTo>
                    <a:pt x="29" y="87"/>
                    <a:pt x="29" y="85"/>
                    <a:pt x="28" y="84"/>
                  </a:cubicBezTo>
                  <a:cubicBezTo>
                    <a:pt x="15" y="72"/>
                    <a:pt x="16" y="58"/>
                    <a:pt x="17" y="42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8" y="25"/>
                    <a:pt x="15" y="13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6" name="Freeform 810"/>
            <p:cNvSpPr>
              <a:spLocks/>
            </p:cNvSpPr>
            <p:nvPr/>
          </p:nvSpPr>
          <p:spPr bwMode="auto">
            <a:xfrm>
              <a:off x="4454" y="3369"/>
              <a:ext cx="72" cy="91"/>
            </a:xfrm>
            <a:custGeom>
              <a:avLst/>
              <a:gdLst>
                <a:gd name="T0" fmla="*/ 142 w 29"/>
                <a:gd name="T1" fmla="*/ 13 h 34"/>
                <a:gd name="T2" fmla="*/ 92 w 29"/>
                <a:gd name="T3" fmla="*/ 72 h 34"/>
                <a:gd name="T4" fmla="*/ 12 w 29"/>
                <a:gd name="T5" fmla="*/ 222 h 34"/>
                <a:gd name="T6" fmla="*/ 30 w 29"/>
                <a:gd name="T7" fmla="*/ 236 h 34"/>
                <a:gd name="T8" fmla="*/ 50 w 29"/>
                <a:gd name="T9" fmla="*/ 214 h 34"/>
                <a:gd name="T10" fmla="*/ 104 w 29"/>
                <a:gd name="T11" fmla="*/ 115 h 34"/>
                <a:gd name="T12" fmla="*/ 179 w 29"/>
                <a:gd name="T13" fmla="*/ 21 h 34"/>
                <a:gd name="T14" fmla="*/ 161 w 29"/>
                <a:gd name="T15" fmla="*/ 0 h 34"/>
                <a:gd name="T16" fmla="*/ 142 w 29"/>
                <a:gd name="T17" fmla="*/ 13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34">
                  <a:moveTo>
                    <a:pt x="23" y="2"/>
                  </a:moveTo>
                  <a:cubicBezTo>
                    <a:pt x="22" y="6"/>
                    <a:pt x="19" y="8"/>
                    <a:pt x="15" y="10"/>
                  </a:cubicBezTo>
                  <a:cubicBezTo>
                    <a:pt x="8" y="14"/>
                    <a:pt x="0" y="18"/>
                    <a:pt x="2" y="31"/>
                  </a:cubicBezTo>
                  <a:cubicBezTo>
                    <a:pt x="2" y="32"/>
                    <a:pt x="3" y="34"/>
                    <a:pt x="5" y="33"/>
                  </a:cubicBezTo>
                  <a:cubicBezTo>
                    <a:pt x="7" y="33"/>
                    <a:pt x="8" y="32"/>
                    <a:pt x="8" y="30"/>
                  </a:cubicBezTo>
                  <a:cubicBezTo>
                    <a:pt x="7" y="22"/>
                    <a:pt x="11" y="19"/>
                    <a:pt x="17" y="16"/>
                  </a:cubicBezTo>
                  <a:cubicBezTo>
                    <a:pt x="22" y="13"/>
                    <a:pt x="28" y="10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3" y="1"/>
                    <a:pt x="23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7" name="Freeform 811"/>
            <p:cNvSpPr>
              <a:spLocks/>
            </p:cNvSpPr>
            <p:nvPr/>
          </p:nvSpPr>
          <p:spPr bwMode="auto">
            <a:xfrm>
              <a:off x="4459" y="3151"/>
              <a:ext cx="95" cy="184"/>
            </a:xfrm>
            <a:custGeom>
              <a:avLst/>
              <a:gdLst>
                <a:gd name="T0" fmla="*/ 58 w 38"/>
                <a:gd name="T1" fmla="*/ 0 h 69"/>
                <a:gd name="T2" fmla="*/ 38 w 38"/>
                <a:gd name="T3" fmla="*/ 21 h 69"/>
                <a:gd name="T4" fmla="*/ 33 w 38"/>
                <a:gd name="T5" fmla="*/ 128 h 69"/>
                <a:gd name="T6" fmla="*/ 58 w 38"/>
                <a:gd name="T7" fmla="*/ 376 h 69"/>
                <a:gd name="T8" fmla="*/ 145 w 38"/>
                <a:gd name="T9" fmla="*/ 440 h 69"/>
                <a:gd name="T10" fmla="*/ 208 w 38"/>
                <a:gd name="T11" fmla="*/ 483 h 69"/>
                <a:gd name="T12" fmla="*/ 233 w 38"/>
                <a:gd name="T13" fmla="*/ 483 h 69"/>
                <a:gd name="T14" fmla="*/ 233 w 38"/>
                <a:gd name="T15" fmla="*/ 448 h 69"/>
                <a:gd name="T16" fmla="*/ 158 w 38"/>
                <a:gd name="T17" fmla="*/ 405 h 69"/>
                <a:gd name="T18" fmla="*/ 83 w 38"/>
                <a:gd name="T19" fmla="*/ 349 h 69"/>
                <a:gd name="T20" fmla="*/ 63 w 38"/>
                <a:gd name="T21" fmla="*/ 136 h 69"/>
                <a:gd name="T22" fmla="*/ 75 w 38"/>
                <a:gd name="T23" fmla="*/ 21 h 69"/>
                <a:gd name="T24" fmla="*/ 58 w 38"/>
                <a:gd name="T25" fmla="*/ 0 h 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69">
                  <a:moveTo>
                    <a:pt x="9" y="0"/>
                  </a:moveTo>
                  <a:cubicBezTo>
                    <a:pt x="8" y="0"/>
                    <a:pt x="6" y="1"/>
                    <a:pt x="6" y="3"/>
                  </a:cubicBezTo>
                  <a:cubicBezTo>
                    <a:pt x="6" y="7"/>
                    <a:pt x="6" y="12"/>
                    <a:pt x="5" y="18"/>
                  </a:cubicBezTo>
                  <a:cubicBezTo>
                    <a:pt x="2" y="30"/>
                    <a:pt x="0" y="44"/>
                    <a:pt x="9" y="53"/>
                  </a:cubicBezTo>
                  <a:cubicBezTo>
                    <a:pt x="13" y="57"/>
                    <a:pt x="18" y="60"/>
                    <a:pt x="23" y="62"/>
                  </a:cubicBezTo>
                  <a:cubicBezTo>
                    <a:pt x="27" y="64"/>
                    <a:pt x="30" y="66"/>
                    <a:pt x="33" y="68"/>
                  </a:cubicBezTo>
                  <a:cubicBezTo>
                    <a:pt x="34" y="69"/>
                    <a:pt x="36" y="69"/>
                    <a:pt x="37" y="68"/>
                  </a:cubicBezTo>
                  <a:cubicBezTo>
                    <a:pt x="38" y="66"/>
                    <a:pt x="38" y="64"/>
                    <a:pt x="37" y="63"/>
                  </a:cubicBezTo>
                  <a:cubicBezTo>
                    <a:pt x="34" y="60"/>
                    <a:pt x="29" y="59"/>
                    <a:pt x="25" y="57"/>
                  </a:cubicBezTo>
                  <a:cubicBezTo>
                    <a:pt x="21" y="54"/>
                    <a:pt x="16" y="52"/>
                    <a:pt x="13" y="49"/>
                  </a:cubicBezTo>
                  <a:cubicBezTo>
                    <a:pt x="7" y="42"/>
                    <a:pt x="9" y="30"/>
                    <a:pt x="10" y="19"/>
                  </a:cubicBezTo>
                  <a:cubicBezTo>
                    <a:pt x="11" y="13"/>
                    <a:pt x="12" y="8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8" name="Freeform 812"/>
            <p:cNvSpPr>
              <a:spLocks/>
            </p:cNvSpPr>
            <p:nvPr/>
          </p:nvSpPr>
          <p:spPr bwMode="auto">
            <a:xfrm>
              <a:off x="4596" y="3076"/>
              <a:ext cx="105" cy="240"/>
            </a:xfrm>
            <a:custGeom>
              <a:avLst/>
              <a:gdLst>
                <a:gd name="T0" fmla="*/ 225 w 42"/>
                <a:gd name="T1" fmla="*/ 13 h 90"/>
                <a:gd name="T2" fmla="*/ 183 w 42"/>
                <a:gd name="T3" fmla="*/ 157 h 90"/>
                <a:gd name="T4" fmla="*/ 188 w 42"/>
                <a:gd name="T5" fmla="*/ 227 h 90"/>
                <a:gd name="T6" fmla="*/ 175 w 42"/>
                <a:gd name="T7" fmla="*/ 328 h 90"/>
                <a:gd name="T8" fmla="*/ 125 w 42"/>
                <a:gd name="T9" fmla="*/ 397 h 90"/>
                <a:gd name="T10" fmla="*/ 33 w 42"/>
                <a:gd name="T11" fmla="*/ 627 h 90"/>
                <a:gd name="T12" fmla="*/ 58 w 42"/>
                <a:gd name="T13" fmla="*/ 640 h 90"/>
                <a:gd name="T14" fmla="*/ 63 w 42"/>
                <a:gd name="T15" fmla="*/ 611 h 90"/>
                <a:gd name="T16" fmla="*/ 150 w 42"/>
                <a:gd name="T17" fmla="*/ 427 h 90"/>
                <a:gd name="T18" fmla="*/ 208 w 42"/>
                <a:gd name="T19" fmla="*/ 349 h 90"/>
                <a:gd name="T20" fmla="*/ 225 w 42"/>
                <a:gd name="T21" fmla="*/ 221 h 90"/>
                <a:gd name="T22" fmla="*/ 220 w 42"/>
                <a:gd name="T23" fmla="*/ 157 h 90"/>
                <a:gd name="T24" fmla="*/ 258 w 42"/>
                <a:gd name="T25" fmla="*/ 29 h 90"/>
                <a:gd name="T26" fmla="*/ 250 w 42"/>
                <a:gd name="T27" fmla="*/ 0 h 90"/>
                <a:gd name="T28" fmla="*/ 225 w 42"/>
                <a:gd name="T29" fmla="*/ 13 h 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2" h="90">
                  <a:moveTo>
                    <a:pt x="36" y="2"/>
                  </a:moveTo>
                  <a:cubicBezTo>
                    <a:pt x="32" y="8"/>
                    <a:pt x="29" y="15"/>
                    <a:pt x="29" y="22"/>
                  </a:cubicBezTo>
                  <a:cubicBezTo>
                    <a:pt x="29" y="26"/>
                    <a:pt x="29" y="29"/>
                    <a:pt x="30" y="32"/>
                  </a:cubicBezTo>
                  <a:cubicBezTo>
                    <a:pt x="31" y="37"/>
                    <a:pt x="31" y="41"/>
                    <a:pt x="28" y="46"/>
                  </a:cubicBezTo>
                  <a:cubicBezTo>
                    <a:pt x="27" y="49"/>
                    <a:pt x="23" y="52"/>
                    <a:pt x="20" y="56"/>
                  </a:cubicBezTo>
                  <a:cubicBezTo>
                    <a:pt x="11" y="65"/>
                    <a:pt x="0" y="77"/>
                    <a:pt x="5" y="88"/>
                  </a:cubicBezTo>
                  <a:cubicBezTo>
                    <a:pt x="6" y="90"/>
                    <a:pt x="8" y="90"/>
                    <a:pt x="9" y="90"/>
                  </a:cubicBezTo>
                  <a:cubicBezTo>
                    <a:pt x="11" y="89"/>
                    <a:pt x="11" y="87"/>
                    <a:pt x="10" y="86"/>
                  </a:cubicBezTo>
                  <a:cubicBezTo>
                    <a:pt x="7" y="78"/>
                    <a:pt x="17" y="68"/>
                    <a:pt x="24" y="60"/>
                  </a:cubicBezTo>
                  <a:cubicBezTo>
                    <a:pt x="28" y="56"/>
                    <a:pt x="32" y="52"/>
                    <a:pt x="33" y="49"/>
                  </a:cubicBezTo>
                  <a:cubicBezTo>
                    <a:pt x="38" y="42"/>
                    <a:pt x="37" y="36"/>
                    <a:pt x="36" y="31"/>
                  </a:cubicBezTo>
                  <a:cubicBezTo>
                    <a:pt x="35" y="28"/>
                    <a:pt x="35" y="25"/>
                    <a:pt x="35" y="22"/>
                  </a:cubicBezTo>
                  <a:cubicBezTo>
                    <a:pt x="35" y="17"/>
                    <a:pt x="38" y="10"/>
                    <a:pt x="41" y="4"/>
                  </a:cubicBezTo>
                  <a:cubicBezTo>
                    <a:pt x="42" y="3"/>
                    <a:pt x="41" y="1"/>
                    <a:pt x="40" y="0"/>
                  </a:cubicBezTo>
                  <a:cubicBezTo>
                    <a:pt x="38" y="0"/>
                    <a:pt x="36" y="0"/>
                    <a:pt x="36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9" name="Freeform 813"/>
            <p:cNvSpPr>
              <a:spLocks/>
            </p:cNvSpPr>
            <p:nvPr/>
          </p:nvSpPr>
          <p:spPr bwMode="auto">
            <a:xfrm>
              <a:off x="4844" y="2993"/>
              <a:ext cx="87" cy="238"/>
            </a:xfrm>
            <a:custGeom>
              <a:avLst/>
              <a:gdLst>
                <a:gd name="T0" fmla="*/ 179 w 35"/>
                <a:gd name="T1" fmla="*/ 13 h 89"/>
                <a:gd name="T2" fmla="*/ 174 w 35"/>
                <a:gd name="T3" fmla="*/ 115 h 89"/>
                <a:gd name="T4" fmla="*/ 174 w 35"/>
                <a:gd name="T5" fmla="*/ 187 h 89"/>
                <a:gd name="T6" fmla="*/ 112 w 35"/>
                <a:gd name="T7" fmla="*/ 308 h 89"/>
                <a:gd name="T8" fmla="*/ 99 w 35"/>
                <a:gd name="T9" fmla="*/ 321 h 89"/>
                <a:gd name="T10" fmla="*/ 0 w 35"/>
                <a:gd name="T11" fmla="*/ 615 h 89"/>
                <a:gd name="T12" fmla="*/ 17 w 35"/>
                <a:gd name="T13" fmla="*/ 636 h 89"/>
                <a:gd name="T14" fmla="*/ 37 w 35"/>
                <a:gd name="T15" fmla="*/ 607 h 89"/>
                <a:gd name="T16" fmla="*/ 129 w 35"/>
                <a:gd name="T17" fmla="*/ 350 h 89"/>
                <a:gd name="T18" fmla="*/ 142 w 35"/>
                <a:gd name="T19" fmla="*/ 337 h 89"/>
                <a:gd name="T20" fmla="*/ 211 w 35"/>
                <a:gd name="T21" fmla="*/ 201 h 89"/>
                <a:gd name="T22" fmla="*/ 211 w 35"/>
                <a:gd name="T23" fmla="*/ 115 h 89"/>
                <a:gd name="T24" fmla="*/ 216 w 35"/>
                <a:gd name="T25" fmla="*/ 29 h 89"/>
                <a:gd name="T26" fmla="*/ 204 w 35"/>
                <a:gd name="T27" fmla="*/ 8 h 89"/>
                <a:gd name="T28" fmla="*/ 179 w 35"/>
                <a:gd name="T29" fmla="*/ 13 h 8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5" h="89">
                  <a:moveTo>
                    <a:pt x="29" y="2"/>
                  </a:moveTo>
                  <a:cubicBezTo>
                    <a:pt x="27" y="7"/>
                    <a:pt x="28" y="12"/>
                    <a:pt x="28" y="16"/>
                  </a:cubicBezTo>
                  <a:cubicBezTo>
                    <a:pt x="28" y="20"/>
                    <a:pt x="29" y="23"/>
                    <a:pt x="28" y="26"/>
                  </a:cubicBezTo>
                  <a:cubicBezTo>
                    <a:pt x="27" y="33"/>
                    <a:pt x="23" y="38"/>
                    <a:pt x="18" y="43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8" y="55"/>
                    <a:pt x="0" y="68"/>
                    <a:pt x="0" y="86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5" y="88"/>
                    <a:pt x="6" y="87"/>
                    <a:pt x="6" y="85"/>
                  </a:cubicBezTo>
                  <a:cubicBezTo>
                    <a:pt x="6" y="73"/>
                    <a:pt x="10" y="63"/>
                    <a:pt x="21" y="49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8" y="41"/>
                    <a:pt x="32" y="36"/>
                    <a:pt x="34" y="28"/>
                  </a:cubicBezTo>
                  <a:cubicBezTo>
                    <a:pt x="35" y="24"/>
                    <a:pt x="34" y="20"/>
                    <a:pt x="34" y="16"/>
                  </a:cubicBezTo>
                  <a:cubicBezTo>
                    <a:pt x="34" y="12"/>
                    <a:pt x="33" y="8"/>
                    <a:pt x="35" y="4"/>
                  </a:cubicBezTo>
                  <a:cubicBezTo>
                    <a:pt x="35" y="3"/>
                    <a:pt x="34" y="1"/>
                    <a:pt x="33" y="1"/>
                  </a:cubicBezTo>
                  <a:cubicBezTo>
                    <a:pt x="31" y="0"/>
                    <a:pt x="30" y="1"/>
                    <a:pt x="29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0" name="Freeform 814"/>
            <p:cNvSpPr>
              <a:spLocks/>
            </p:cNvSpPr>
            <p:nvPr/>
          </p:nvSpPr>
          <p:spPr bwMode="auto">
            <a:xfrm>
              <a:off x="4464" y="3431"/>
              <a:ext cx="107" cy="250"/>
            </a:xfrm>
            <a:custGeom>
              <a:avLst/>
              <a:gdLst>
                <a:gd name="T0" fmla="*/ 229 w 43"/>
                <a:gd name="T1" fmla="*/ 13 h 94"/>
                <a:gd name="T2" fmla="*/ 149 w 43"/>
                <a:gd name="T3" fmla="*/ 128 h 94"/>
                <a:gd name="T4" fmla="*/ 87 w 43"/>
                <a:gd name="T5" fmla="*/ 197 h 94"/>
                <a:gd name="T6" fmla="*/ 50 w 43"/>
                <a:gd name="T7" fmla="*/ 652 h 94"/>
                <a:gd name="T8" fmla="*/ 75 w 43"/>
                <a:gd name="T9" fmla="*/ 665 h 94"/>
                <a:gd name="T10" fmla="*/ 87 w 43"/>
                <a:gd name="T11" fmla="*/ 644 h 94"/>
                <a:gd name="T12" fmla="*/ 112 w 43"/>
                <a:gd name="T13" fmla="*/ 218 h 94"/>
                <a:gd name="T14" fmla="*/ 174 w 43"/>
                <a:gd name="T15" fmla="*/ 162 h 94"/>
                <a:gd name="T16" fmla="*/ 266 w 43"/>
                <a:gd name="T17" fmla="*/ 35 h 94"/>
                <a:gd name="T18" fmla="*/ 254 w 43"/>
                <a:gd name="T19" fmla="*/ 8 h 94"/>
                <a:gd name="T20" fmla="*/ 229 w 43"/>
                <a:gd name="T21" fmla="*/ 13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" h="94">
                  <a:moveTo>
                    <a:pt x="37" y="2"/>
                  </a:moveTo>
                  <a:cubicBezTo>
                    <a:pt x="34" y="10"/>
                    <a:pt x="29" y="14"/>
                    <a:pt x="24" y="18"/>
                  </a:cubicBezTo>
                  <a:cubicBezTo>
                    <a:pt x="20" y="21"/>
                    <a:pt x="17" y="24"/>
                    <a:pt x="14" y="28"/>
                  </a:cubicBezTo>
                  <a:cubicBezTo>
                    <a:pt x="0" y="44"/>
                    <a:pt x="5" y="73"/>
                    <a:pt x="8" y="92"/>
                  </a:cubicBezTo>
                  <a:cubicBezTo>
                    <a:pt x="8" y="93"/>
                    <a:pt x="10" y="94"/>
                    <a:pt x="12" y="94"/>
                  </a:cubicBezTo>
                  <a:cubicBezTo>
                    <a:pt x="13" y="94"/>
                    <a:pt x="14" y="92"/>
                    <a:pt x="14" y="91"/>
                  </a:cubicBezTo>
                  <a:cubicBezTo>
                    <a:pt x="11" y="73"/>
                    <a:pt x="6" y="46"/>
                    <a:pt x="18" y="31"/>
                  </a:cubicBezTo>
                  <a:cubicBezTo>
                    <a:pt x="21" y="28"/>
                    <a:pt x="24" y="25"/>
                    <a:pt x="28" y="23"/>
                  </a:cubicBezTo>
                  <a:cubicBezTo>
                    <a:pt x="33" y="18"/>
                    <a:pt x="39" y="13"/>
                    <a:pt x="43" y="5"/>
                  </a:cubicBezTo>
                  <a:cubicBezTo>
                    <a:pt x="43" y="3"/>
                    <a:pt x="42" y="1"/>
                    <a:pt x="41" y="1"/>
                  </a:cubicBezTo>
                  <a:cubicBezTo>
                    <a:pt x="39" y="0"/>
                    <a:pt x="38" y="1"/>
                    <a:pt x="37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1" name="Freeform 815"/>
            <p:cNvSpPr>
              <a:spLocks/>
            </p:cNvSpPr>
            <p:nvPr/>
          </p:nvSpPr>
          <p:spPr bwMode="auto">
            <a:xfrm>
              <a:off x="4621" y="3369"/>
              <a:ext cx="95" cy="80"/>
            </a:xfrm>
            <a:custGeom>
              <a:avLst/>
              <a:gdLst>
                <a:gd name="T0" fmla="*/ 20 w 38"/>
                <a:gd name="T1" fmla="*/ 8 h 30"/>
                <a:gd name="T2" fmla="*/ 8 w 38"/>
                <a:gd name="T3" fmla="*/ 29 h 30"/>
                <a:gd name="T4" fmla="*/ 108 w 38"/>
                <a:gd name="T5" fmla="*/ 128 h 30"/>
                <a:gd name="T6" fmla="*/ 200 w 38"/>
                <a:gd name="T7" fmla="*/ 200 h 30"/>
                <a:gd name="T8" fmla="*/ 225 w 38"/>
                <a:gd name="T9" fmla="*/ 205 h 30"/>
                <a:gd name="T10" fmla="*/ 238 w 38"/>
                <a:gd name="T11" fmla="*/ 184 h 30"/>
                <a:gd name="T12" fmla="*/ 120 w 38"/>
                <a:gd name="T13" fmla="*/ 85 h 30"/>
                <a:gd name="T14" fmla="*/ 38 w 38"/>
                <a:gd name="T15" fmla="*/ 21 h 30"/>
                <a:gd name="T16" fmla="*/ 20 w 38"/>
                <a:gd name="T17" fmla="*/ 8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30">
                  <a:moveTo>
                    <a:pt x="3" y="1"/>
                  </a:moveTo>
                  <a:cubicBezTo>
                    <a:pt x="1" y="1"/>
                    <a:pt x="0" y="3"/>
                    <a:pt x="1" y="4"/>
                  </a:cubicBezTo>
                  <a:cubicBezTo>
                    <a:pt x="3" y="13"/>
                    <a:pt x="10" y="16"/>
                    <a:pt x="17" y="18"/>
                  </a:cubicBezTo>
                  <a:cubicBezTo>
                    <a:pt x="24" y="19"/>
                    <a:pt x="30" y="21"/>
                    <a:pt x="32" y="28"/>
                  </a:cubicBezTo>
                  <a:cubicBezTo>
                    <a:pt x="33" y="29"/>
                    <a:pt x="34" y="30"/>
                    <a:pt x="36" y="29"/>
                  </a:cubicBezTo>
                  <a:cubicBezTo>
                    <a:pt x="38" y="29"/>
                    <a:pt x="38" y="27"/>
                    <a:pt x="38" y="26"/>
                  </a:cubicBezTo>
                  <a:cubicBezTo>
                    <a:pt x="34" y="16"/>
                    <a:pt x="26" y="14"/>
                    <a:pt x="19" y="12"/>
                  </a:cubicBezTo>
                  <a:cubicBezTo>
                    <a:pt x="12" y="10"/>
                    <a:pt x="8" y="8"/>
                    <a:pt x="6" y="3"/>
                  </a:cubicBezTo>
                  <a:cubicBezTo>
                    <a:pt x="6" y="1"/>
                    <a:pt x="4" y="0"/>
                    <a:pt x="3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2" name="Freeform 816"/>
            <p:cNvSpPr>
              <a:spLocks/>
            </p:cNvSpPr>
            <p:nvPr/>
          </p:nvSpPr>
          <p:spPr bwMode="auto">
            <a:xfrm>
              <a:off x="4969" y="3135"/>
              <a:ext cx="235" cy="141"/>
            </a:xfrm>
            <a:custGeom>
              <a:avLst/>
              <a:gdLst>
                <a:gd name="T0" fmla="*/ 13 w 94"/>
                <a:gd name="T1" fmla="*/ 77 h 53"/>
                <a:gd name="T2" fmla="*/ 8 w 94"/>
                <a:gd name="T3" fmla="*/ 106 h 53"/>
                <a:gd name="T4" fmla="*/ 33 w 94"/>
                <a:gd name="T5" fmla="*/ 114 h 53"/>
                <a:gd name="T6" fmla="*/ 345 w 94"/>
                <a:gd name="T7" fmla="*/ 120 h 53"/>
                <a:gd name="T8" fmla="*/ 420 w 94"/>
                <a:gd name="T9" fmla="*/ 218 h 53"/>
                <a:gd name="T10" fmla="*/ 563 w 94"/>
                <a:gd name="T11" fmla="*/ 375 h 53"/>
                <a:gd name="T12" fmla="*/ 588 w 94"/>
                <a:gd name="T13" fmla="*/ 354 h 53"/>
                <a:gd name="T14" fmla="*/ 570 w 94"/>
                <a:gd name="T15" fmla="*/ 333 h 53"/>
                <a:gd name="T16" fmla="*/ 450 w 94"/>
                <a:gd name="T17" fmla="*/ 197 h 53"/>
                <a:gd name="T18" fmla="*/ 370 w 94"/>
                <a:gd name="T19" fmla="*/ 85 h 53"/>
                <a:gd name="T20" fmla="*/ 13 w 94"/>
                <a:gd name="T21" fmla="*/ 77 h 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53">
                  <a:moveTo>
                    <a:pt x="2" y="11"/>
                  </a:moveTo>
                  <a:cubicBezTo>
                    <a:pt x="1" y="12"/>
                    <a:pt x="0" y="13"/>
                    <a:pt x="1" y="15"/>
                  </a:cubicBezTo>
                  <a:cubicBezTo>
                    <a:pt x="2" y="16"/>
                    <a:pt x="4" y="17"/>
                    <a:pt x="5" y="16"/>
                  </a:cubicBezTo>
                  <a:cubicBezTo>
                    <a:pt x="20" y="8"/>
                    <a:pt x="42" y="6"/>
                    <a:pt x="55" y="17"/>
                  </a:cubicBezTo>
                  <a:cubicBezTo>
                    <a:pt x="60" y="20"/>
                    <a:pt x="63" y="25"/>
                    <a:pt x="67" y="31"/>
                  </a:cubicBezTo>
                  <a:cubicBezTo>
                    <a:pt x="74" y="40"/>
                    <a:pt x="80" y="50"/>
                    <a:pt x="90" y="53"/>
                  </a:cubicBezTo>
                  <a:cubicBezTo>
                    <a:pt x="91" y="53"/>
                    <a:pt x="93" y="52"/>
                    <a:pt x="94" y="50"/>
                  </a:cubicBezTo>
                  <a:cubicBezTo>
                    <a:pt x="94" y="49"/>
                    <a:pt x="93" y="47"/>
                    <a:pt x="91" y="47"/>
                  </a:cubicBezTo>
                  <a:cubicBezTo>
                    <a:pt x="84" y="45"/>
                    <a:pt x="78" y="36"/>
                    <a:pt x="72" y="28"/>
                  </a:cubicBezTo>
                  <a:cubicBezTo>
                    <a:pt x="68" y="22"/>
                    <a:pt x="64" y="16"/>
                    <a:pt x="59" y="12"/>
                  </a:cubicBezTo>
                  <a:cubicBezTo>
                    <a:pt x="44" y="0"/>
                    <a:pt x="19" y="2"/>
                    <a:pt x="2" y="1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3" name="Freeform 817"/>
            <p:cNvSpPr>
              <a:spLocks/>
            </p:cNvSpPr>
            <p:nvPr/>
          </p:nvSpPr>
          <p:spPr bwMode="auto">
            <a:xfrm>
              <a:off x="5171" y="3055"/>
              <a:ext cx="253" cy="69"/>
            </a:xfrm>
            <a:custGeom>
              <a:avLst/>
              <a:gdLst>
                <a:gd name="T0" fmla="*/ 376 w 101"/>
                <a:gd name="T1" fmla="*/ 72 h 26"/>
                <a:gd name="T2" fmla="*/ 288 w 101"/>
                <a:gd name="T3" fmla="*/ 106 h 26"/>
                <a:gd name="T4" fmla="*/ 58 w 101"/>
                <a:gd name="T5" fmla="*/ 85 h 26"/>
                <a:gd name="T6" fmla="*/ 25 w 101"/>
                <a:gd name="T7" fmla="*/ 72 h 26"/>
                <a:gd name="T8" fmla="*/ 0 w 101"/>
                <a:gd name="T9" fmla="*/ 85 h 26"/>
                <a:gd name="T10" fmla="*/ 13 w 101"/>
                <a:gd name="T11" fmla="*/ 111 h 26"/>
                <a:gd name="T12" fmla="*/ 45 w 101"/>
                <a:gd name="T13" fmla="*/ 119 h 26"/>
                <a:gd name="T14" fmla="*/ 301 w 101"/>
                <a:gd name="T15" fmla="*/ 149 h 26"/>
                <a:gd name="T16" fmla="*/ 396 w 101"/>
                <a:gd name="T17" fmla="*/ 111 h 26"/>
                <a:gd name="T18" fmla="*/ 609 w 101"/>
                <a:gd name="T19" fmla="*/ 64 h 26"/>
                <a:gd name="T20" fmla="*/ 626 w 101"/>
                <a:gd name="T21" fmla="*/ 50 h 26"/>
                <a:gd name="T22" fmla="*/ 614 w 101"/>
                <a:gd name="T23" fmla="*/ 21 h 26"/>
                <a:gd name="T24" fmla="*/ 376 w 101"/>
                <a:gd name="T25" fmla="*/ 72 h 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1" h="26">
                  <a:moveTo>
                    <a:pt x="60" y="10"/>
                  </a:moveTo>
                  <a:cubicBezTo>
                    <a:pt x="56" y="12"/>
                    <a:pt x="51" y="14"/>
                    <a:pt x="46" y="15"/>
                  </a:cubicBezTo>
                  <a:cubicBezTo>
                    <a:pt x="33" y="19"/>
                    <a:pt x="22" y="16"/>
                    <a:pt x="9" y="1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10"/>
                    <a:pt x="0" y="12"/>
                  </a:cubicBezTo>
                  <a:cubicBezTo>
                    <a:pt x="0" y="14"/>
                    <a:pt x="0" y="15"/>
                    <a:pt x="2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20" y="22"/>
                    <a:pt x="32" y="26"/>
                    <a:pt x="48" y="21"/>
                  </a:cubicBezTo>
                  <a:cubicBezTo>
                    <a:pt x="53" y="20"/>
                    <a:pt x="58" y="18"/>
                    <a:pt x="63" y="16"/>
                  </a:cubicBezTo>
                  <a:cubicBezTo>
                    <a:pt x="74" y="11"/>
                    <a:pt x="84" y="6"/>
                    <a:pt x="97" y="9"/>
                  </a:cubicBezTo>
                  <a:cubicBezTo>
                    <a:pt x="98" y="10"/>
                    <a:pt x="100" y="8"/>
                    <a:pt x="100" y="7"/>
                  </a:cubicBezTo>
                  <a:cubicBezTo>
                    <a:pt x="101" y="5"/>
                    <a:pt x="100" y="4"/>
                    <a:pt x="98" y="3"/>
                  </a:cubicBezTo>
                  <a:cubicBezTo>
                    <a:pt x="84" y="0"/>
                    <a:pt x="72" y="5"/>
                    <a:pt x="60" y="1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4" name="Freeform 818"/>
            <p:cNvSpPr>
              <a:spLocks/>
            </p:cNvSpPr>
            <p:nvPr/>
          </p:nvSpPr>
          <p:spPr bwMode="auto">
            <a:xfrm>
              <a:off x="5256" y="2807"/>
              <a:ext cx="198" cy="194"/>
            </a:xfrm>
            <a:custGeom>
              <a:avLst/>
              <a:gdLst>
                <a:gd name="T0" fmla="*/ 464 w 79"/>
                <a:gd name="T1" fmla="*/ 8 h 73"/>
                <a:gd name="T2" fmla="*/ 371 w 79"/>
                <a:gd name="T3" fmla="*/ 21 h 73"/>
                <a:gd name="T4" fmla="*/ 258 w 79"/>
                <a:gd name="T5" fmla="*/ 43 h 73"/>
                <a:gd name="T6" fmla="*/ 163 w 79"/>
                <a:gd name="T7" fmla="*/ 197 h 73"/>
                <a:gd name="T8" fmla="*/ 150 w 79"/>
                <a:gd name="T9" fmla="*/ 234 h 73"/>
                <a:gd name="T10" fmla="*/ 25 w 79"/>
                <a:gd name="T11" fmla="*/ 444 h 73"/>
                <a:gd name="T12" fmla="*/ 0 w 79"/>
                <a:gd name="T13" fmla="*/ 460 h 73"/>
                <a:gd name="T14" fmla="*/ 13 w 79"/>
                <a:gd name="T15" fmla="*/ 486 h 73"/>
                <a:gd name="T16" fmla="*/ 188 w 79"/>
                <a:gd name="T17" fmla="*/ 247 h 73"/>
                <a:gd name="T18" fmla="*/ 201 w 79"/>
                <a:gd name="T19" fmla="*/ 213 h 73"/>
                <a:gd name="T20" fmla="*/ 276 w 79"/>
                <a:gd name="T21" fmla="*/ 77 h 73"/>
                <a:gd name="T22" fmla="*/ 371 w 79"/>
                <a:gd name="T23" fmla="*/ 64 h 73"/>
                <a:gd name="T24" fmla="*/ 484 w 79"/>
                <a:gd name="T25" fmla="*/ 50 h 73"/>
                <a:gd name="T26" fmla="*/ 489 w 79"/>
                <a:gd name="T27" fmla="*/ 21 h 73"/>
                <a:gd name="T28" fmla="*/ 464 w 79"/>
                <a:gd name="T29" fmla="*/ 8 h 7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9" h="73">
                  <a:moveTo>
                    <a:pt x="74" y="1"/>
                  </a:moveTo>
                  <a:cubicBezTo>
                    <a:pt x="70" y="3"/>
                    <a:pt x="65" y="3"/>
                    <a:pt x="59" y="3"/>
                  </a:cubicBezTo>
                  <a:cubicBezTo>
                    <a:pt x="53" y="3"/>
                    <a:pt x="46" y="2"/>
                    <a:pt x="41" y="6"/>
                  </a:cubicBezTo>
                  <a:cubicBezTo>
                    <a:pt x="33" y="10"/>
                    <a:pt x="29" y="20"/>
                    <a:pt x="26" y="28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41"/>
                    <a:pt x="12" y="65"/>
                    <a:pt x="4" y="63"/>
                  </a:cubicBezTo>
                  <a:cubicBezTo>
                    <a:pt x="3" y="62"/>
                    <a:pt x="1" y="63"/>
                    <a:pt x="0" y="65"/>
                  </a:cubicBezTo>
                  <a:cubicBezTo>
                    <a:pt x="0" y="67"/>
                    <a:pt x="1" y="68"/>
                    <a:pt x="2" y="69"/>
                  </a:cubicBezTo>
                  <a:cubicBezTo>
                    <a:pt x="16" y="73"/>
                    <a:pt x="25" y="48"/>
                    <a:pt x="30" y="35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3"/>
                    <a:pt x="38" y="14"/>
                    <a:pt x="44" y="11"/>
                  </a:cubicBezTo>
                  <a:cubicBezTo>
                    <a:pt x="48" y="9"/>
                    <a:pt x="53" y="9"/>
                    <a:pt x="59" y="9"/>
                  </a:cubicBezTo>
                  <a:cubicBezTo>
                    <a:pt x="65" y="9"/>
                    <a:pt x="71" y="9"/>
                    <a:pt x="77" y="7"/>
                  </a:cubicBezTo>
                  <a:cubicBezTo>
                    <a:pt x="79" y="6"/>
                    <a:pt x="79" y="4"/>
                    <a:pt x="78" y="3"/>
                  </a:cubicBezTo>
                  <a:cubicBezTo>
                    <a:pt x="78" y="1"/>
                    <a:pt x="76" y="0"/>
                    <a:pt x="74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5" name="Freeform 819"/>
            <p:cNvSpPr>
              <a:spLocks/>
            </p:cNvSpPr>
            <p:nvPr/>
          </p:nvSpPr>
          <p:spPr bwMode="auto">
            <a:xfrm>
              <a:off x="5289" y="3188"/>
              <a:ext cx="152" cy="195"/>
            </a:xfrm>
            <a:custGeom>
              <a:avLst/>
              <a:gdLst>
                <a:gd name="T0" fmla="*/ 5 w 61"/>
                <a:gd name="T1" fmla="*/ 13 h 73"/>
                <a:gd name="T2" fmla="*/ 12 w 61"/>
                <a:gd name="T3" fmla="*/ 43 h 73"/>
                <a:gd name="T4" fmla="*/ 92 w 61"/>
                <a:gd name="T5" fmla="*/ 142 h 73"/>
                <a:gd name="T6" fmla="*/ 179 w 61"/>
                <a:gd name="T7" fmla="*/ 248 h 73"/>
                <a:gd name="T8" fmla="*/ 199 w 61"/>
                <a:gd name="T9" fmla="*/ 264 h 73"/>
                <a:gd name="T10" fmla="*/ 292 w 61"/>
                <a:gd name="T11" fmla="*/ 492 h 73"/>
                <a:gd name="T12" fmla="*/ 299 w 61"/>
                <a:gd name="T13" fmla="*/ 521 h 73"/>
                <a:gd name="T14" fmla="*/ 324 w 61"/>
                <a:gd name="T15" fmla="*/ 508 h 73"/>
                <a:gd name="T16" fmla="*/ 217 w 61"/>
                <a:gd name="T17" fmla="*/ 227 h 73"/>
                <a:gd name="T18" fmla="*/ 199 w 61"/>
                <a:gd name="T19" fmla="*/ 214 h 73"/>
                <a:gd name="T20" fmla="*/ 125 w 61"/>
                <a:gd name="T21" fmla="*/ 115 h 73"/>
                <a:gd name="T22" fmla="*/ 30 w 61"/>
                <a:gd name="T23" fmla="*/ 0 h 73"/>
                <a:gd name="T24" fmla="*/ 5 w 61"/>
                <a:gd name="T25" fmla="*/ 13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1" h="73">
                  <a:moveTo>
                    <a:pt x="1" y="2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8" y="8"/>
                    <a:pt x="11" y="14"/>
                    <a:pt x="15" y="20"/>
                  </a:cubicBezTo>
                  <a:cubicBezTo>
                    <a:pt x="19" y="25"/>
                    <a:pt x="23" y="31"/>
                    <a:pt x="29" y="35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45" y="46"/>
                    <a:pt x="53" y="51"/>
                    <a:pt x="47" y="69"/>
                  </a:cubicBezTo>
                  <a:cubicBezTo>
                    <a:pt x="46" y="70"/>
                    <a:pt x="47" y="72"/>
                    <a:pt x="48" y="73"/>
                  </a:cubicBezTo>
                  <a:cubicBezTo>
                    <a:pt x="50" y="73"/>
                    <a:pt x="52" y="72"/>
                    <a:pt x="52" y="71"/>
                  </a:cubicBezTo>
                  <a:cubicBezTo>
                    <a:pt x="61" y="49"/>
                    <a:pt x="49" y="41"/>
                    <a:pt x="35" y="3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7" y="27"/>
                    <a:pt x="24" y="22"/>
                    <a:pt x="20" y="16"/>
                  </a:cubicBezTo>
                  <a:cubicBezTo>
                    <a:pt x="16" y="10"/>
                    <a:pt x="12" y="3"/>
                    <a:pt x="5" y="0"/>
                  </a:cubicBezTo>
                  <a:cubicBezTo>
                    <a:pt x="3" y="0"/>
                    <a:pt x="2" y="0"/>
                    <a:pt x="1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" name="Freeform 820"/>
            <p:cNvSpPr>
              <a:spLocks/>
            </p:cNvSpPr>
            <p:nvPr/>
          </p:nvSpPr>
          <p:spPr bwMode="auto">
            <a:xfrm>
              <a:off x="5244" y="3327"/>
              <a:ext cx="77" cy="240"/>
            </a:xfrm>
            <a:custGeom>
              <a:avLst/>
              <a:gdLst>
                <a:gd name="T0" fmla="*/ 50 w 31"/>
                <a:gd name="T1" fmla="*/ 8 h 90"/>
                <a:gd name="T2" fmla="*/ 42 w 31"/>
                <a:gd name="T3" fmla="*/ 35 h 90"/>
                <a:gd name="T4" fmla="*/ 42 w 31"/>
                <a:gd name="T5" fmla="*/ 179 h 90"/>
                <a:gd name="T6" fmla="*/ 30 w 31"/>
                <a:gd name="T7" fmla="*/ 221 h 90"/>
                <a:gd name="T8" fmla="*/ 154 w 31"/>
                <a:gd name="T9" fmla="*/ 627 h 90"/>
                <a:gd name="T10" fmla="*/ 179 w 31"/>
                <a:gd name="T11" fmla="*/ 632 h 90"/>
                <a:gd name="T12" fmla="*/ 186 w 31"/>
                <a:gd name="T13" fmla="*/ 605 h 90"/>
                <a:gd name="T14" fmla="*/ 67 w 31"/>
                <a:gd name="T15" fmla="*/ 227 h 90"/>
                <a:gd name="T16" fmla="*/ 79 w 31"/>
                <a:gd name="T17" fmla="*/ 184 h 90"/>
                <a:gd name="T18" fmla="*/ 75 w 31"/>
                <a:gd name="T19" fmla="*/ 13 h 90"/>
                <a:gd name="T20" fmla="*/ 50 w 31"/>
                <a:gd name="T21" fmla="*/ 8 h 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1" h="90">
                  <a:moveTo>
                    <a:pt x="8" y="1"/>
                  </a:moveTo>
                  <a:cubicBezTo>
                    <a:pt x="6" y="2"/>
                    <a:pt x="6" y="3"/>
                    <a:pt x="7" y="5"/>
                  </a:cubicBezTo>
                  <a:cubicBezTo>
                    <a:pt x="10" y="12"/>
                    <a:pt x="9" y="17"/>
                    <a:pt x="7" y="25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53"/>
                    <a:pt x="13" y="73"/>
                    <a:pt x="25" y="88"/>
                  </a:cubicBezTo>
                  <a:cubicBezTo>
                    <a:pt x="26" y="90"/>
                    <a:pt x="28" y="90"/>
                    <a:pt x="29" y="89"/>
                  </a:cubicBezTo>
                  <a:cubicBezTo>
                    <a:pt x="31" y="88"/>
                    <a:pt x="31" y="86"/>
                    <a:pt x="30" y="85"/>
                  </a:cubicBezTo>
                  <a:cubicBezTo>
                    <a:pt x="19" y="71"/>
                    <a:pt x="6" y="52"/>
                    <a:pt x="11" y="32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19"/>
                    <a:pt x="17" y="11"/>
                    <a:pt x="12" y="2"/>
                  </a:cubicBezTo>
                  <a:cubicBezTo>
                    <a:pt x="11" y="1"/>
                    <a:pt x="9" y="0"/>
                    <a:pt x="8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7" name="Freeform 821"/>
            <p:cNvSpPr>
              <a:spLocks/>
            </p:cNvSpPr>
            <p:nvPr/>
          </p:nvSpPr>
          <p:spPr bwMode="auto">
            <a:xfrm>
              <a:off x="5049" y="3327"/>
              <a:ext cx="75" cy="256"/>
            </a:xfrm>
            <a:custGeom>
              <a:avLst/>
              <a:gdLst>
                <a:gd name="T0" fmla="*/ 0 w 30"/>
                <a:gd name="T1" fmla="*/ 21 h 96"/>
                <a:gd name="T2" fmla="*/ 20 w 30"/>
                <a:gd name="T3" fmla="*/ 43 h 96"/>
                <a:gd name="T4" fmla="*/ 138 w 30"/>
                <a:gd name="T5" fmla="*/ 269 h 96"/>
                <a:gd name="T6" fmla="*/ 120 w 30"/>
                <a:gd name="T7" fmla="*/ 397 h 96"/>
                <a:gd name="T8" fmla="*/ 158 w 30"/>
                <a:gd name="T9" fmla="*/ 675 h 96"/>
                <a:gd name="T10" fmla="*/ 183 w 30"/>
                <a:gd name="T11" fmla="*/ 675 h 96"/>
                <a:gd name="T12" fmla="*/ 183 w 30"/>
                <a:gd name="T13" fmla="*/ 648 h 96"/>
                <a:gd name="T14" fmla="*/ 158 w 30"/>
                <a:gd name="T15" fmla="*/ 413 h 96"/>
                <a:gd name="T16" fmla="*/ 175 w 30"/>
                <a:gd name="T17" fmla="*/ 269 h 96"/>
                <a:gd name="T18" fmla="*/ 25 w 30"/>
                <a:gd name="T19" fmla="*/ 0 h 96"/>
                <a:gd name="T20" fmla="*/ 0 w 30"/>
                <a:gd name="T21" fmla="*/ 21 h 9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" h="96">
                  <a:moveTo>
                    <a:pt x="0" y="3"/>
                  </a:moveTo>
                  <a:cubicBezTo>
                    <a:pt x="0" y="5"/>
                    <a:pt x="1" y="6"/>
                    <a:pt x="3" y="6"/>
                  </a:cubicBezTo>
                  <a:cubicBezTo>
                    <a:pt x="14" y="8"/>
                    <a:pt x="22" y="28"/>
                    <a:pt x="22" y="38"/>
                  </a:cubicBezTo>
                  <a:cubicBezTo>
                    <a:pt x="22" y="44"/>
                    <a:pt x="21" y="50"/>
                    <a:pt x="19" y="56"/>
                  </a:cubicBezTo>
                  <a:cubicBezTo>
                    <a:pt x="16" y="69"/>
                    <a:pt x="12" y="83"/>
                    <a:pt x="25" y="95"/>
                  </a:cubicBezTo>
                  <a:cubicBezTo>
                    <a:pt x="26" y="96"/>
                    <a:pt x="28" y="96"/>
                    <a:pt x="29" y="95"/>
                  </a:cubicBezTo>
                  <a:cubicBezTo>
                    <a:pt x="30" y="94"/>
                    <a:pt x="30" y="92"/>
                    <a:pt x="29" y="91"/>
                  </a:cubicBezTo>
                  <a:cubicBezTo>
                    <a:pt x="19" y="81"/>
                    <a:pt x="22" y="70"/>
                    <a:pt x="25" y="58"/>
                  </a:cubicBezTo>
                  <a:cubicBezTo>
                    <a:pt x="27" y="51"/>
                    <a:pt x="28" y="45"/>
                    <a:pt x="28" y="38"/>
                  </a:cubicBezTo>
                  <a:cubicBezTo>
                    <a:pt x="28" y="26"/>
                    <a:pt x="19" y="2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8" name="Freeform 822"/>
            <p:cNvSpPr>
              <a:spLocks/>
            </p:cNvSpPr>
            <p:nvPr/>
          </p:nvSpPr>
          <p:spPr bwMode="auto">
            <a:xfrm>
              <a:off x="4939" y="3471"/>
              <a:ext cx="102" cy="162"/>
            </a:xfrm>
            <a:custGeom>
              <a:avLst/>
              <a:gdLst>
                <a:gd name="T0" fmla="*/ 5 w 41"/>
                <a:gd name="T1" fmla="*/ 13 h 61"/>
                <a:gd name="T2" fmla="*/ 12 w 41"/>
                <a:gd name="T3" fmla="*/ 42 h 61"/>
                <a:gd name="T4" fmla="*/ 87 w 41"/>
                <a:gd name="T5" fmla="*/ 85 h 61"/>
                <a:gd name="T6" fmla="*/ 174 w 41"/>
                <a:gd name="T7" fmla="*/ 175 h 61"/>
                <a:gd name="T8" fmla="*/ 192 w 41"/>
                <a:gd name="T9" fmla="*/ 282 h 61"/>
                <a:gd name="T10" fmla="*/ 216 w 41"/>
                <a:gd name="T11" fmla="*/ 417 h 61"/>
                <a:gd name="T12" fmla="*/ 241 w 41"/>
                <a:gd name="T13" fmla="*/ 422 h 61"/>
                <a:gd name="T14" fmla="*/ 249 w 41"/>
                <a:gd name="T15" fmla="*/ 396 h 61"/>
                <a:gd name="T16" fmla="*/ 229 w 41"/>
                <a:gd name="T17" fmla="*/ 282 h 61"/>
                <a:gd name="T18" fmla="*/ 211 w 41"/>
                <a:gd name="T19" fmla="*/ 154 h 61"/>
                <a:gd name="T20" fmla="*/ 100 w 41"/>
                <a:gd name="T21" fmla="*/ 50 h 61"/>
                <a:gd name="T22" fmla="*/ 30 w 41"/>
                <a:gd name="T23" fmla="*/ 8 h 61"/>
                <a:gd name="T24" fmla="*/ 5 w 41"/>
                <a:gd name="T25" fmla="*/ 13 h 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61">
                  <a:moveTo>
                    <a:pt x="1" y="2"/>
                  </a:moveTo>
                  <a:cubicBezTo>
                    <a:pt x="0" y="3"/>
                    <a:pt x="0" y="5"/>
                    <a:pt x="2" y="6"/>
                  </a:cubicBezTo>
                  <a:cubicBezTo>
                    <a:pt x="6" y="9"/>
                    <a:pt x="10" y="11"/>
                    <a:pt x="14" y="12"/>
                  </a:cubicBezTo>
                  <a:cubicBezTo>
                    <a:pt x="20" y="15"/>
                    <a:pt x="25" y="17"/>
                    <a:pt x="28" y="25"/>
                  </a:cubicBezTo>
                  <a:cubicBezTo>
                    <a:pt x="30" y="29"/>
                    <a:pt x="31" y="35"/>
                    <a:pt x="31" y="40"/>
                  </a:cubicBezTo>
                  <a:cubicBezTo>
                    <a:pt x="32" y="46"/>
                    <a:pt x="32" y="53"/>
                    <a:pt x="35" y="59"/>
                  </a:cubicBezTo>
                  <a:cubicBezTo>
                    <a:pt x="36" y="60"/>
                    <a:pt x="38" y="61"/>
                    <a:pt x="39" y="60"/>
                  </a:cubicBezTo>
                  <a:cubicBezTo>
                    <a:pt x="41" y="59"/>
                    <a:pt x="41" y="57"/>
                    <a:pt x="40" y="56"/>
                  </a:cubicBezTo>
                  <a:cubicBezTo>
                    <a:pt x="38" y="51"/>
                    <a:pt x="38" y="46"/>
                    <a:pt x="37" y="40"/>
                  </a:cubicBezTo>
                  <a:cubicBezTo>
                    <a:pt x="36" y="34"/>
                    <a:pt x="36" y="28"/>
                    <a:pt x="34" y="22"/>
                  </a:cubicBezTo>
                  <a:cubicBezTo>
                    <a:pt x="29" y="12"/>
                    <a:pt x="22" y="9"/>
                    <a:pt x="16" y="7"/>
                  </a:cubicBezTo>
                  <a:cubicBezTo>
                    <a:pt x="12" y="5"/>
                    <a:pt x="9" y="4"/>
                    <a:pt x="5" y="1"/>
                  </a:cubicBezTo>
                  <a:cubicBezTo>
                    <a:pt x="4" y="0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9" name="Freeform 823"/>
            <p:cNvSpPr>
              <a:spLocks/>
            </p:cNvSpPr>
            <p:nvPr/>
          </p:nvSpPr>
          <p:spPr bwMode="auto">
            <a:xfrm>
              <a:off x="5161" y="3492"/>
              <a:ext cx="70" cy="235"/>
            </a:xfrm>
            <a:custGeom>
              <a:avLst/>
              <a:gdLst>
                <a:gd name="T0" fmla="*/ 20 w 28"/>
                <a:gd name="T1" fmla="*/ 8 h 88"/>
                <a:gd name="T2" fmla="*/ 0 w 28"/>
                <a:gd name="T3" fmla="*/ 29 h 88"/>
                <a:gd name="T4" fmla="*/ 20 w 28"/>
                <a:gd name="T5" fmla="*/ 120 h 88"/>
                <a:gd name="T6" fmla="*/ 33 w 28"/>
                <a:gd name="T7" fmla="*/ 163 h 88"/>
                <a:gd name="T8" fmla="*/ 25 w 28"/>
                <a:gd name="T9" fmla="*/ 264 h 88"/>
                <a:gd name="T10" fmla="*/ 20 w 28"/>
                <a:gd name="T11" fmla="*/ 342 h 88"/>
                <a:gd name="T12" fmla="*/ 145 w 28"/>
                <a:gd name="T13" fmla="*/ 620 h 88"/>
                <a:gd name="T14" fmla="*/ 175 w 28"/>
                <a:gd name="T15" fmla="*/ 614 h 88"/>
                <a:gd name="T16" fmla="*/ 170 w 28"/>
                <a:gd name="T17" fmla="*/ 585 h 88"/>
                <a:gd name="T18" fmla="*/ 58 w 28"/>
                <a:gd name="T19" fmla="*/ 342 h 88"/>
                <a:gd name="T20" fmla="*/ 63 w 28"/>
                <a:gd name="T21" fmla="*/ 278 h 88"/>
                <a:gd name="T22" fmla="*/ 70 w 28"/>
                <a:gd name="T23" fmla="*/ 158 h 88"/>
                <a:gd name="T24" fmla="*/ 58 w 28"/>
                <a:gd name="T25" fmla="*/ 107 h 88"/>
                <a:gd name="T26" fmla="*/ 38 w 28"/>
                <a:gd name="T27" fmla="*/ 21 h 88"/>
                <a:gd name="T28" fmla="*/ 20 w 28"/>
                <a:gd name="T29" fmla="*/ 8 h 8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8" h="88">
                  <a:moveTo>
                    <a:pt x="3" y="1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1" y="9"/>
                    <a:pt x="2" y="13"/>
                    <a:pt x="3" y="17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9"/>
                    <a:pt x="6" y="33"/>
                    <a:pt x="4" y="37"/>
                  </a:cubicBezTo>
                  <a:cubicBezTo>
                    <a:pt x="4" y="41"/>
                    <a:pt x="3" y="44"/>
                    <a:pt x="3" y="48"/>
                  </a:cubicBezTo>
                  <a:cubicBezTo>
                    <a:pt x="2" y="63"/>
                    <a:pt x="10" y="78"/>
                    <a:pt x="23" y="87"/>
                  </a:cubicBezTo>
                  <a:cubicBezTo>
                    <a:pt x="25" y="88"/>
                    <a:pt x="27" y="88"/>
                    <a:pt x="28" y="86"/>
                  </a:cubicBezTo>
                  <a:cubicBezTo>
                    <a:pt x="28" y="85"/>
                    <a:pt x="28" y="83"/>
                    <a:pt x="27" y="82"/>
                  </a:cubicBezTo>
                  <a:cubicBezTo>
                    <a:pt x="15" y="74"/>
                    <a:pt x="8" y="61"/>
                    <a:pt x="9" y="48"/>
                  </a:cubicBezTo>
                  <a:cubicBezTo>
                    <a:pt x="9" y="45"/>
                    <a:pt x="10" y="42"/>
                    <a:pt x="10" y="39"/>
                  </a:cubicBezTo>
                  <a:cubicBezTo>
                    <a:pt x="11" y="34"/>
                    <a:pt x="13" y="29"/>
                    <a:pt x="11" y="22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1"/>
                    <a:pt x="7" y="7"/>
                    <a:pt x="6" y="3"/>
                  </a:cubicBezTo>
                  <a:cubicBezTo>
                    <a:pt x="6" y="2"/>
                    <a:pt x="4" y="0"/>
                    <a:pt x="3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0" name="Freeform 824"/>
            <p:cNvSpPr>
              <a:spLocks/>
            </p:cNvSpPr>
            <p:nvPr/>
          </p:nvSpPr>
          <p:spPr bwMode="auto">
            <a:xfrm>
              <a:off x="4629" y="2785"/>
              <a:ext cx="120" cy="323"/>
            </a:xfrm>
            <a:custGeom>
              <a:avLst/>
              <a:gdLst>
                <a:gd name="T0" fmla="*/ 13 w 48"/>
                <a:gd name="T1" fmla="*/ 8 h 121"/>
                <a:gd name="T2" fmla="*/ 8 w 48"/>
                <a:gd name="T3" fmla="*/ 29 h 121"/>
                <a:gd name="T4" fmla="*/ 45 w 48"/>
                <a:gd name="T5" fmla="*/ 120 h 121"/>
                <a:gd name="T6" fmla="*/ 75 w 48"/>
                <a:gd name="T7" fmla="*/ 192 h 121"/>
                <a:gd name="T8" fmla="*/ 100 w 48"/>
                <a:gd name="T9" fmla="*/ 414 h 121"/>
                <a:gd name="T10" fmla="*/ 100 w 48"/>
                <a:gd name="T11" fmla="*/ 435 h 121"/>
                <a:gd name="T12" fmla="*/ 183 w 48"/>
                <a:gd name="T13" fmla="*/ 657 h 121"/>
                <a:gd name="T14" fmla="*/ 258 w 48"/>
                <a:gd name="T15" fmla="*/ 841 h 121"/>
                <a:gd name="T16" fmla="*/ 275 w 48"/>
                <a:gd name="T17" fmla="*/ 862 h 121"/>
                <a:gd name="T18" fmla="*/ 295 w 48"/>
                <a:gd name="T19" fmla="*/ 841 h 121"/>
                <a:gd name="T20" fmla="*/ 213 w 48"/>
                <a:gd name="T21" fmla="*/ 627 h 121"/>
                <a:gd name="T22" fmla="*/ 138 w 48"/>
                <a:gd name="T23" fmla="*/ 435 h 121"/>
                <a:gd name="T24" fmla="*/ 138 w 48"/>
                <a:gd name="T25" fmla="*/ 419 h 121"/>
                <a:gd name="T26" fmla="*/ 113 w 48"/>
                <a:gd name="T27" fmla="*/ 179 h 121"/>
                <a:gd name="T28" fmla="*/ 75 w 48"/>
                <a:gd name="T29" fmla="*/ 99 h 121"/>
                <a:gd name="T30" fmla="*/ 38 w 48"/>
                <a:gd name="T31" fmla="*/ 13 h 121"/>
                <a:gd name="T32" fmla="*/ 13 w 48"/>
                <a:gd name="T33" fmla="*/ 8 h 1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8" h="121">
                  <a:moveTo>
                    <a:pt x="2" y="1"/>
                  </a:moveTo>
                  <a:cubicBezTo>
                    <a:pt x="1" y="1"/>
                    <a:pt x="0" y="3"/>
                    <a:pt x="1" y="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7" y="39"/>
                    <a:pt x="17" y="47"/>
                    <a:pt x="16" y="5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74"/>
                    <a:pt x="23" y="83"/>
                    <a:pt x="29" y="92"/>
                  </a:cubicBezTo>
                  <a:cubicBezTo>
                    <a:pt x="36" y="100"/>
                    <a:pt x="42" y="108"/>
                    <a:pt x="41" y="118"/>
                  </a:cubicBezTo>
                  <a:cubicBezTo>
                    <a:pt x="41" y="119"/>
                    <a:pt x="43" y="121"/>
                    <a:pt x="44" y="121"/>
                  </a:cubicBezTo>
                  <a:cubicBezTo>
                    <a:pt x="46" y="121"/>
                    <a:pt x="47" y="119"/>
                    <a:pt x="47" y="118"/>
                  </a:cubicBezTo>
                  <a:cubicBezTo>
                    <a:pt x="48" y="106"/>
                    <a:pt x="41" y="97"/>
                    <a:pt x="34" y="88"/>
                  </a:cubicBezTo>
                  <a:cubicBezTo>
                    <a:pt x="28" y="80"/>
                    <a:pt x="21" y="72"/>
                    <a:pt x="22" y="61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47"/>
                    <a:pt x="23" y="38"/>
                    <a:pt x="18" y="2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1" name="Freeform 825"/>
            <p:cNvSpPr>
              <a:spLocks/>
            </p:cNvSpPr>
            <p:nvPr/>
          </p:nvSpPr>
          <p:spPr bwMode="auto">
            <a:xfrm>
              <a:off x="4794" y="2775"/>
              <a:ext cx="55" cy="218"/>
            </a:xfrm>
            <a:custGeom>
              <a:avLst/>
              <a:gdLst>
                <a:gd name="T0" fmla="*/ 58 w 22"/>
                <a:gd name="T1" fmla="*/ 8 h 82"/>
                <a:gd name="T2" fmla="*/ 45 w 22"/>
                <a:gd name="T3" fmla="*/ 29 h 82"/>
                <a:gd name="T4" fmla="*/ 63 w 22"/>
                <a:gd name="T5" fmla="*/ 85 h 82"/>
                <a:gd name="T6" fmla="*/ 100 w 22"/>
                <a:gd name="T7" fmla="*/ 276 h 82"/>
                <a:gd name="T8" fmla="*/ 58 w 22"/>
                <a:gd name="T9" fmla="*/ 396 h 82"/>
                <a:gd name="T10" fmla="*/ 8 w 22"/>
                <a:gd name="T11" fmla="*/ 558 h 82"/>
                <a:gd name="T12" fmla="*/ 25 w 22"/>
                <a:gd name="T13" fmla="*/ 580 h 82"/>
                <a:gd name="T14" fmla="*/ 45 w 22"/>
                <a:gd name="T15" fmla="*/ 558 h 82"/>
                <a:gd name="T16" fmla="*/ 88 w 22"/>
                <a:gd name="T17" fmla="*/ 417 h 82"/>
                <a:gd name="T18" fmla="*/ 138 w 22"/>
                <a:gd name="T19" fmla="*/ 276 h 82"/>
                <a:gd name="T20" fmla="*/ 95 w 22"/>
                <a:gd name="T21" fmla="*/ 72 h 82"/>
                <a:gd name="T22" fmla="*/ 83 w 22"/>
                <a:gd name="T23" fmla="*/ 13 h 82"/>
                <a:gd name="T24" fmla="*/ 58 w 22"/>
                <a:gd name="T25" fmla="*/ 8 h 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2" h="82">
                  <a:moveTo>
                    <a:pt x="9" y="1"/>
                  </a:moveTo>
                  <a:cubicBezTo>
                    <a:pt x="7" y="1"/>
                    <a:pt x="6" y="3"/>
                    <a:pt x="7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3" y="21"/>
                    <a:pt x="16" y="30"/>
                    <a:pt x="16" y="39"/>
                  </a:cubicBezTo>
                  <a:cubicBezTo>
                    <a:pt x="15" y="45"/>
                    <a:pt x="12" y="51"/>
                    <a:pt x="9" y="56"/>
                  </a:cubicBezTo>
                  <a:cubicBezTo>
                    <a:pt x="5" y="63"/>
                    <a:pt x="0" y="69"/>
                    <a:pt x="1" y="79"/>
                  </a:cubicBezTo>
                  <a:cubicBezTo>
                    <a:pt x="1" y="81"/>
                    <a:pt x="3" y="82"/>
                    <a:pt x="4" y="82"/>
                  </a:cubicBezTo>
                  <a:cubicBezTo>
                    <a:pt x="6" y="82"/>
                    <a:pt x="7" y="80"/>
                    <a:pt x="7" y="79"/>
                  </a:cubicBezTo>
                  <a:cubicBezTo>
                    <a:pt x="6" y="71"/>
                    <a:pt x="10" y="65"/>
                    <a:pt x="14" y="59"/>
                  </a:cubicBezTo>
                  <a:cubicBezTo>
                    <a:pt x="18" y="53"/>
                    <a:pt x="21" y="47"/>
                    <a:pt x="22" y="39"/>
                  </a:cubicBezTo>
                  <a:cubicBezTo>
                    <a:pt x="22" y="29"/>
                    <a:pt x="19" y="19"/>
                    <a:pt x="15" y="1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1"/>
                    <a:pt x="10" y="0"/>
                    <a:pt x="9" y="1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2" name="Freeform 826"/>
            <p:cNvSpPr>
              <a:spLocks/>
            </p:cNvSpPr>
            <p:nvPr/>
          </p:nvSpPr>
          <p:spPr bwMode="auto">
            <a:xfrm>
              <a:off x="4466" y="3009"/>
              <a:ext cx="108" cy="230"/>
            </a:xfrm>
            <a:custGeom>
              <a:avLst/>
              <a:gdLst>
                <a:gd name="T0" fmla="*/ 8 w 43"/>
                <a:gd name="T1" fmla="*/ 21 h 86"/>
                <a:gd name="T2" fmla="*/ 100 w 43"/>
                <a:gd name="T3" fmla="*/ 209 h 86"/>
                <a:gd name="T4" fmla="*/ 151 w 43"/>
                <a:gd name="T5" fmla="*/ 257 h 86"/>
                <a:gd name="T6" fmla="*/ 221 w 43"/>
                <a:gd name="T7" fmla="*/ 586 h 86"/>
                <a:gd name="T8" fmla="*/ 234 w 43"/>
                <a:gd name="T9" fmla="*/ 607 h 86"/>
                <a:gd name="T10" fmla="*/ 259 w 43"/>
                <a:gd name="T11" fmla="*/ 594 h 86"/>
                <a:gd name="T12" fmla="*/ 176 w 43"/>
                <a:gd name="T13" fmla="*/ 230 h 86"/>
                <a:gd name="T14" fmla="*/ 121 w 43"/>
                <a:gd name="T15" fmla="*/ 171 h 86"/>
                <a:gd name="T16" fmla="*/ 45 w 43"/>
                <a:gd name="T17" fmla="*/ 21 h 86"/>
                <a:gd name="T18" fmla="*/ 33 w 43"/>
                <a:gd name="T19" fmla="*/ 0 h 86"/>
                <a:gd name="T20" fmla="*/ 8 w 43"/>
                <a:gd name="T21" fmla="*/ 21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" h="86">
                  <a:moveTo>
                    <a:pt x="1" y="3"/>
                  </a:moveTo>
                  <a:cubicBezTo>
                    <a:pt x="0" y="16"/>
                    <a:pt x="8" y="23"/>
                    <a:pt x="16" y="29"/>
                  </a:cubicBezTo>
                  <a:cubicBezTo>
                    <a:pt x="18" y="31"/>
                    <a:pt x="21" y="33"/>
                    <a:pt x="24" y="36"/>
                  </a:cubicBezTo>
                  <a:cubicBezTo>
                    <a:pt x="36" y="49"/>
                    <a:pt x="37" y="66"/>
                    <a:pt x="35" y="82"/>
                  </a:cubicBezTo>
                  <a:cubicBezTo>
                    <a:pt x="35" y="84"/>
                    <a:pt x="36" y="85"/>
                    <a:pt x="37" y="85"/>
                  </a:cubicBezTo>
                  <a:cubicBezTo>
                    <a:pt x="39" y="86"/>
                    <a:pt x="41" y="84"/>
                    <a:pt x="41" y="83"/>
                  </a:cubicBezTo>
                  <a:cubicBezTo>
                    <a:pt x="43" y="65"/>
                    <a:pt x="42" y="47"/>
                    <a:pt x="28" y="32"/>
                  </a:cubicBezTo>
                  <a:cubicBezTo>
                    <a:pt x="25" y="29"/>
                    <a:pt x="22" y="26"/>
                    <a:pt x="19" y="24"/>
                  </a:cubicBezTo>
                  <a:cubicBezTo>
                    <a:pt x="12" y="18"/>
                    <a:pt x="7" y="14"/>
                    <a:pt x="7" y="3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3" name="Freeform 827"/>
            <p:cNvSpPr>
              <a:spLocks/>
            </p:cNvSpPr>
            <p:nvPr/>
          </p:nvSpPr>
          <p:spPr bwMode="auto">
            <a:xfrm>
              <a:off x="4536" y="2892"/>
              <a:ext cx="70" cy="171"/>
            </a:xfrm>
            <a:custGeom>
              <a:avLst/>
              <a:gdLst>
                <a:gd name="T0" fmla="*/ 0 w 28"/>
                <a:gd name="T1" fmla="*/ 13 h 64"/>
                <a:gd name="T2" fmla="*/ 13 w 28"/>
                <a:gd name="T3" fmla="*/ 43 h 64"/>
                <a:gd name="T4" fmla="*/ 133 w 28"/>
                <a:gd name="T5" fmla="*/ 358 h 64"/>
                <a:gd name="T6" fmla="*/ 138 w 28"/>
                <a:gd name="T7" fmla="*/ 436 h 64"/>
                <a:gd name="T8" fmla="*/ 158 w 28"/>
                <a:gd name="T9" fmla="*/ 457 h 64"/>
                <a:gd name="T10" fmla="*/ 175 w 28"/>
                <a:gd name="T11" fmla="*/ 428 h 64"/>
                <a:gd name="T12" fmla="*/ 170 w 28"/>
                <a:gd name="T13" fmla="*/ 358 h 64"/>
                <a:gd name="T14" fmla="*/ 33 w 28"/>
                <a:gd name="T15" fmla="*/ 8 h 64"/>
                <a:gd name="T16" fmla="*/ 0 w 28"/>
                <a:gd name="T17" fmla="*/ 13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8" h="64">
                  <a:moveTo>
                    <a:pt x="0" y="2"/>
                  </a:moveTo>
                  <a:cubicBezTo>
                    <a:pt x="0" y="3"/>
                    <a:pt x="0" y="5"/>
                    <a:pt x="2" y="6"/>
                  </a:cubicBezTo>
                  <a:cubicBezTo>
                    <a:pt x="19" y="15"/>
                    <a:pt x="20" y="32"/>
                    <a:pt x="21" y="50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2" y="62"/>
                    <a:pt x="24" y="64"/>
                    <a:pt x="25" y="64"/>
                  </a:cubicBezTo>
                  <a:cubicBezTo>
                    <a:pt x="27" y="63"/>
                    <a:pt x="28" y="62"/>
                    <a:pt x="28" y="6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31"/>
                    <a:pt x="25" y="12"/>
                    <a:pt x="5" y="1"/>
                  </a:cubicBezTo>
                  <a:cubicBezTo>
                    <a:pt x="3" y="0"/>
                    <a:pt x="1" y="0"/>
                    <a:pt x="0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4" name="Freeform 828"/>
            <p:cNvSpPr>
              <a:spLocks/>
            </p:cNvSpPr>
            <p:nvPr/>
          </p:nvSpPr>
          <p:spPr bwMode="auto">
            <a:xfrm>
              <a:off x="5004" y="2977"/>
              <a:ext cx="202" cy="88"/>
            </a:xfrm>
            <a:custGeom>
              <a:avLst/>
              <a:gdLst>
                <a:gd name="T0" fmla="*/ 466 w 81"/>
                <a:gd name="T1" fmla="*/ 13 h 33"/>
                <a:gd name="T2" fmla="*/ 229 w 81"/>
                <a:gd name="T3" fmla="*/ 107 h 33"/>
                <a:gd name="T4" fmla="*/ 12 w 81"/>
                <a:gd name="T5" fmla="*/ 192 h 33"/>
                <a:gd name="T6" fmla="*/ 5 w 81"/>
                <a:gd name="T7" fmla="*/ 221 h 33"/>
                <a:gd name="T8" fmla="*/ 30 w 81"/>
                <a:gd name="T9" fmla="*/ 227 h 33"/>
                <a:gd name="T10" fmla="*/ 229 w 81"/>
                <a:gd name="T11" fmla="*/ 149 h 33"/>
                <a:gd name="T12" fmla="*/ 499 w 81"/>
                <a:gd name="T13" fmla="*/ 43 h 33"/>
                <a:gd name="T14" fmla="*/ 499 w 81"/>
                <a:gd name="T15" fmla="*/ 13 h 33"/>
                <a:gd name="T16" fmla="*/ 466 w 81"/>
                <a:gd name="T17" fmla="*/ 13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1" h="33">
                  <a:moveTo>
                    <a:pt x="75" y="2"/>
                  </a:moveTo>
                  <a:cubicBezTo>
                    <a:pt x="65" y="13"/>
                    <a:pt x="52" y="14"/>
                    <a:pt x="37" y="15"/>
                  </a:cubicBezTo>
                  <a:cubicBezTo>
                    <a:pt x="21" y="16"/>
                    <a:pt x="14" y="19"/>
                    <a:pt x="2" y="27"/>
                  </a:cubicBezTo>
                  <a:cubicBezTo>
                    <a:pt x="0" y="28"/>
                    <a:pt x="0" y="30"/>
                    <a:pt x="1" y="31"/>
                  </a:cubicBezTo>
                  <a:cubicBezTo>
                    <a:pt x="2" y="33"/>
                    <a:pt x="3" y="33"/>
                    <a:pt x="5" y="32"/>
                  </a:cubicBezTo>
                  <a:cubicBezTo>
                    <a:pt x="17" y="24"/>
                    <a:pt x="23" y="22"/>
                    <a:pt x="37" y="21"/>
                  </a:cubicBezTo>
                  <a:cubicBezTo>
                    <a:pt x="54" y="20"/>
                    <a:pt x="68" y="19"/>
                    <a:pt x="80" y="6"/>
                  </a:cubicBezTo>
                  <a:cubicBezTo>
                    <a:pt x="81" y="4"/>
                    <a:pt x="81" y="3"/>
                    <a:pt x="80" y="2"/>
                  </a:cubicBezTo>
                  <a:cubicBezTo>
                    <a:pt x="78" y="0"/>
                    <a:pt x="76" y="1"/>
                    <a:pt x="75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5" name="Freeform 829"/>
            <p:cNvSpPr>
              <a:spLocks/>
            </p:cNvSpPr>
            <p:nvPr/>
          </p:nvSpPr>
          <p:spPr bwMode="auto">
            <a:xfrm>
              <a:off x="5206" y="3167"/>
              <a:ext cx="118" cy="160"/>
            </a:xfrm>
            <a:custGeom>
              <a:avLst/>
              <a:gdLst>
                <a:gd name="T0" fmla="*/ 8 w 47"/>
                <a:gd name="T1" fmla="*/ 21 h 60"/>
                <a:gd name="T2" fmla="*/ 138 w 47"/>
                <a:gd name="T3" fmla="*/ 256 h 60"/>
                <a:gd name="T4" fmla="*/ 251 w 47"/>
                <a:gd name="T5" fmla="*/ 413 h 60"/>
                <a:gd name="T6" fmla="*/ 276 w 47"/>
                <a:gd name="T7" fmla="*/ 427 h 60"/>
                <a:gd name="T8" fmla="*/ 289 w 47"/>
                <a:gd name="T9" fmla="*/ 397 h 60"/>
                <a:gd name="T10" fmla="*/ 163 w 47"/>
                <a:gd name="T11" fmla="*/ 227 h 60"/>
                <a:gd name="T12" fmla="*/ 45 w 47"/>
                <a:gd name="T13" fmla="*/ 29 h 60"/>
                <a:gd name="T14" fmla="*/ 25 w 47"/>
                <a:gd name="T15" fmla="*/ 0 h 60"/>
                <a:gd name="T16" fmla="*/ 8 w 47"/>
                <a:gd name="T17" fmla="*/ 21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" h="60">
                  <a:moveTo>
                    <a:pt x="1" y="3"/>
                  </a:moveTo>
                  <a:cubicBezTo>
                    <a:pt x="0" y="18"/>
                    <a:pt x="11" y="27"/>
                    <a:pt x="22" y="36"/>
                  </a:cubicBezTo>
                  <a:cubicBezTo>
                    <a:pt x="31" y="43"/>
                    <a:pt x="38" y="50"/>
                    <a:pt x="40" y="58"/>
                  </a:cubicBezTo>
                  <a:cubicBezTo>
                    <a:pt x="41" y="59"/>
                    <a:pt x="42" y="60"/>
                    <a:pt x="44" y="60"/>
                  </a:cubicBezTo>
                  <a:cubicBezTo>
                    <a:pt x="46" y="59"/>
                    <a:pt x="47" y="58"/>
                    <a:pt x="46" y="56"/>
                  </a:cubicBezTo>
                  <a:cubicBezTo>
                    <a:pt x="44" y="46"/>
                    <a:pt x="35" y="39"/>
                    <a:pt x="26" y="32"/>
                  </a:cubicBezTo>
                  <a:cubicBezTo>
                    <a:pt x="16" y="23"/>
                    <a:pt x="6" y="15"/>
                    <a:pt x="7" y="4"/>
                  </a:cubicBezTo>
                  <a:cubicBezTo>
                    <a:pt x="7" y="2"/>
                    <a:pt x="6" y="1"/>
                    <a:pt x="4" y="0"/>
                  </a:cubicBezTo>
                  <a:cubicBezTo>
                    <a:pt x="3" y="0"/>
                    <a:pt x="1" y="1"/>
                    <a:pt x="1" y="3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6" name="Freeform 830"/>
            <p:cNvSpPr>
              <a:spLocks/>
            </p:cNvSpPr>
            <p:nvPr/>
          </p:nvSpPr>
          <p:spPr bwMode="auto">
            <a:xfrm>
              <a:off x="5164" y="3351"/>
              <a:ext cx="62" cy="210"/>
            </a:xfrm>
            <a:custGeom>
              <a:avLst/>
              <a:gdLst>
                <a:gd name="T0" fmla="*/ 12 w 25"/>
                <a:gd name="T1" fmla="*/ 13 h 79"/>
                <a:gd name="T2" fmla="*/ 37 w 25"/>
                <a:gd name="T3" fmla="*/ 128 h 79"/>
                <a:gd name="T4" fmla="*/ 42 w 25"/>
                <a:gd name="T5" fmla="*/ 141 h 79"/>
                <a:gd name="T6" fmla="*/ 99 w 25"/>
                <a:gd name="T7" fmla="*/ 298 h 79"/>
                <a:gd name="T8" fmla="*/ 117 w 25"/>
                <a:gd name="T9" fmla="*/ 537 h 79"/>
                <a:gd name="T10" fmla="*/ 136 w 25"/>
                <a:gd name="T11" fmla="*/ 558 h 79"/>
                <a:gd name="T12" fmla="*/ 154 w 25"/>
                <a:gd name="T13" fmla="*/ 537 h 79"/>
                <a:gd name="T14" fmla="*/ 136 w 25"/>
                <a:gd name="T15" fmla="*/ 290 h 79"/>
                <a:gd name="T16" fmla="*/ 74 w 25"/>
                <a:gd name="T17" fmla="*/ 120 h 79"/>
                <a:gd name="T18" fmla="*/ 67 w 25"/>
                <a:gd name="T19" fmla="*/ 106 h 79"/>
                <a:gd name="T20" fmla="*/ 50 w 25"/>
                <a:gd name="T21" fmla="*/ 29 h 79"/>
                <a:gd name="T22" fmla="*/ 37 w 25"/>
                <a:gd name="T23" fmla="*/ 0 h 79"/>
                <a:gd name="T24" fmla="*/ 12 w 25"/>
                <a:gd name="T25" fmla="*/ 13 h 7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" h="79">
                  <a:moveTo>
                    <a:pt x="2" y="2"/>
                  </a:moveTo>
                  <a:cubicBezTo>
                    <a:pt x="0" y="8"/>
                    <a:pt x="3" y="14"/>
                    <a:pt x="6" y="1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2" y="29"/>
                    <a:pt x="14" y="32"/>
                    <a:pt x="16" y="42"/>
                  </a:cubicBezTo>
                  <a:cubicBezTo>
                    <a:pt x="17" y="53"/>
                    <a:pt x="19" y="63"/>
                    <a:pt x="19" y="76"/>
                  </a:cubicBezTo>
                  <a:cubicBezTo>
                    <a:pt x="19" y="77"/>
                    <a:pt x="20" y="79"/>
                    <a:pt x="22" y="79"/>
                  </a:cubicBezTo>
                  <a:cubicBezTo>
                    <a:pt x="24" y="79"/>
                    <a:pt x="25" y="77"/>
                    <a:pt x="25" y="76"/>
                  </a:cubicBezTo>
                  <a:cubicBezTo>
                    <a:pt x="25" y="63"/>
                    <a:pt x="23" y="52"/>
                    <a:pt x="22" y="41"/>
                  </a:cubicBezTo>
                  <a:cubicBezTo>
                    <a:pt x="20" y="30"/>
                    <a:pt x="17" y="26"/>
                    <a:pt x="12" y="17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9" y="12"/>
                    <a:pt x="6" y="7"/>
                    <a:pt x="8" y="4"/>
                  </a:cubicBezTo>
                  <a:cubicBezTo>
                    <a:pt x="8" y="3"/>
                    <a:pt x="8" y="1"/>
                    <a:pt x="6" y="0"/>
                  </a:cubicBezTo>
                  <a:cubicBezTo>
                    <a:pt x="5" y="0"/>
                    <a:pt x="3" y="0"/>
                    <a:pt x="2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7" name="Freeform 831"/>
            <p:cNvSpPr>
              <a:spLocks/>
            </p:cNvSpPr>
            <p:nvPr/>
          </p:nvSpPr>
          <p:spPr bwMode="auto">
            <a:xfrm>
              <a:off x="5324" y="3428"/>
              <a:ext cx="107" cy="133"/>
            </a:xfrm>
            <a:custGeom>
              <a:avLst/>
              <a:gdLst>
                <a:gd name="T0" fmla="*/ 17 w 43"/>
                <a:gd name="T1" fmla="*/ 0 h 50"/>
                <a:gd name="T2" fmla="*/ 0 w 43"/>
                <a:gd name="T3" fmla="*/ 21 h 50"/>
                <a:gd name="T4" fmla="*/ 92 w 43"/>
                <a:gd name="T5" fmla="*/ 226 h 50"/>
                <a:gd name="T6" fmla="*/ 142 w 43"/>
                <a:gd name="T7" fmla="*/ 255 h 50"/>
                <a:gd name="T8" fmla="*/ 229 w 43"/>
                <a:gd name="T9" fmla="*/ 340 h 50"/>
                <a:gd name="T10" fmla="*/ 254 w 43"/>
                <a:gd name="T11" fmla="*/ 346 h 50"/>
                <a:gd name="T12" fmla="*/ 261 w 43"/>
                <a:gd name="T13" fmla="*/ 319 h 50"/>
                <a:gd name="T14" fmla="*/ 154 w 43"/>
                <a:gd name="T15" fmla="*/ 218 h 50"/>
                <a:gd name="T16" fmla="*/ 112 w 43"/>
                <a:gd name="T17" fmla="*/ 192 h 50"/>
                <a:gd name="T18" fmla="*/ 37 w 43"/>
                <a:gd name="T19" fmla="*/ 13 h 50"/>
                <a:gd name="T20" fmla="*/ 17 w 43"/>
                <a:gd name="T21" fmla="*/ 0 h 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" h="5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1" y="15"/>
                    <a:pt x="4" y="24"/>
                    <a:pt x="15" y="32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8" y="40"/>
                    <a:pt x="33" y="42"/>
                    <a:pt x="37" y="48"/>
                  </a:cubicBezTo>
                  <a:cubicBezTo>
                    <a:pt x="38" y="50"/>
                    <a:pt x="39" y="50"/>
                    <a:pt x="41" y="49"/>
                  </a:cubicBezTo>
                  <a:cubicBezTo>
                    <a:pt x="42" y="48"/>
                    <a:pt x="43" y="46"/>
                    <a:pt x="42" y="45"/>
                  </a:cubicBezTo>
                  <a:cubicBezTo>
                    <a:pt x="37" y="38"/>
                    <a:pt x="31" y="34"/>
                    <a:pt x="25" y="31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9" y="21"/>
                    <a:pt x="7" y="13"/>
                    <a:pt x="6" y="2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8" name="Freeform 832"/>
            <p:cNvSpPr>
              <a:spLocks/>
            </p:cNvSpPr>
            <p:nvPr/>
          </p:nvSpPr>
          <p:spPr bwMode="auto">
            <a:xfrm>
              <a:off x="4209" y="3447"/>
              <a:ext cx="80" cy="157"/>
            </a:xfrm>
            <a:custGeom>
              <a:avLst/>
              <a:gdLst>
                <a:gd name="T0" fmla="*/ 175 w 32"/>
                <a:gd name="T1" fmla="*/ 0 h 59"/>
                <a:gd name="T2" fmla="*/ 25 w 32"/>
                <a:gd name="T3" fmla="*/ 162 h 59"/>
                <a:gd name="T4" fmla="*/ 20 w 32"/>
                <a:gd name="T5" fmla="*/ 277 h 59"/>
                <a:gd name="T6" fmla="*/ 8 w 32"/>
                <a:gd name="T7" fmla="*/ 383 h 59"/>
                <a:gd name="T8" fmla="*/ 13 w 32"/>
                <a:gd name="T9" fmla="*/ 410 h 59"/>
                <a:gd name="T10" fmla="*/ 38 w 32"/>
                <a:gd name="T11" fmla="*/ 410 h 59"/>
                <a:gd name="T12" fmla="*/ 58 w 32"/>
                <a:gd name="T13" fmla="*/ 277 h 59"/>
                <a:gd name="T14" fmla="*/ 58 w 32"/>
                <a:gd name="T15" fmla="*/ 178 h 59"/>
                <a:gd name="T16" fmla="*/ 188 w 32"/>
                <a:gd name="T17" fmla="*/ 43 h 59"/>
                <a:gd name="T18" fmla="*/ 200 w 32"/>
                <a:gd name="T19" fmla="*/ 21 h 59"/>
                <a:gd name="T20" fmla="*/ 175 w 32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2" h="59">
                  <a:moveTo>
                    <a:pt x="28" y="0"/>
                  </a:moveTo>
                  <a:cubicBezTo>
                    <a:pt x="18" y="3"/>
                    <a:pt x="8" y="12"/>
                    <a:pt x="4" y="23"/>
                  </a:cubicBezTo>
                  <a:cubicBezTo>
                    <a:pt x="2" y="28"/>
                    <a:pt x="2" y="34"/>
                    <a:pt x="3" y="39"/>
                  </a:cubicBezTo>
                  <a:cubicBezTo>
                    <a:pt x="3" y="45"/>
                    <a:pt x="4" y="50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3" y="59"/>
                    <a:pt x="5" y="59"/>
                    <a:pt x="6" y="58"/>
                  </a:cubicBezTo>
                  <a:cubicBezTo>
                    <a:pt x="10" y="52"/>
                    <a:pt x="9" y="45"/>
                    <a:pt x="9" y="39"/>
                  </a:cubicBezTo>
                  <a:cubicBezTo>
                    <a:pt x="8" y="34"/>
                    <a:pt x="8" y="29"/>
                    <a:pt x="9" y="25"/>
                  </a:cubicBezTo>
                  <a:cubicBezTo>
                    <a:pt x="13" y="16"/>
                    <a:pt x="21" y="8"/>
                    <a:pt x="30" y="6"/>
                  </a:cubicBezTo>
                  <a:cubicBezTo>
                    <a:pt x="31" y="6"/>
                    <a:pt x="32" y="4"/>
                    <a:pt x="32" y="3"/>
                  </a:cubicBezTo>
                  <a:cubicBezTo>
                    <a:pt x="32" y="1"/>
                    <a:pt x="30" y="0"/>
                    <a:pt x="28" y="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9" name="Freeform 833"/>
            <p:cNvSpPr>
              <a:spLocks/>
            </p:cNvSpPr>
            <p:nvPr/>
          </p:nvSpPr>
          <p:spPr bwMode="auto">
            <a:xfrm>
              <a:off x="4379" y="3479"/>
              <a:ext cx="85" cy="290"/>
            </a:xfrm>
            <a:custGeom>
              <a:avLst/>
              <a:gdLst>
                <a:gd name="T0" fmla="*/ 75 w 34"/>
                <a:gd name="T1" fmla="*/ 13 h 109"/>
                <a:gd name="T2" fmla="*/ 75 w 34"/>
                <a:gd name="T3" fmla="*/ 311 h 109"/>
                <a:gd name="T4" fmla="*/ 88 w 34"/>
                <a:gd name="T5" fmla="*/ 354 h 109"/>
                <a:gd name="T6" fmla="*/ 108 w 34"/>
                <a:gd name="T7" fmla="*/ 737 h 109"/>
                <a:gd name="T8" fmla="*/ 113 w 34"/>
                <a:gd name="T9" fmla="*/ 764 h 109"/>
                <a:gd name="T10" fmla="*/ 138 w 34"/>
                <a:gd name="T11" fmla="*/ 758 h 109"/>
                <a:gd name="T12" fmla="*/ 125 w 34"/>
                <a:gd name="T13" fmla="*/ 333 h 109"/>
                <a:gd name="T14" fmla="*/ 113 w 34"/>
                <a:gd name="T15" fmla="*/ 298 h 109"/>
                <a:gd name="T16" fmla="*/ 108 w 34"/>
                <a:gd name="T17" fmla="*/ 43 h 109"/>
                <a:gd name="T18" fmla="*/ 108 w 34"/>
                <a:gd name="T19" fmla="*/ 8 h 109"/>
                <a:gd name="T20" fmla="*/ 75 w 34"/>
                <a:gd name="T21" fmla="*/ 13 h 1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" h="109">
                  <a:moveTo>
                    <a:pt x="12" y="2"/>
                  </a:moveTo>
                  <a:cubicBezTo>
                    <a:pt x="0" y="16"/>
                    <a:pt x="6" y="31"/>
                    <a:pt x="12" y="44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22" y="68"/>
                    <a:pt x="27" y="87"/>
                    <a:pt x="17" y="104"/>
                  </a:cubicBezTo>
                  <a:cubicBezTo>
                    <a:pt x="16" y="106"/>
                    <a:pt x="16" y="108"/>
                    <a:pt x="18" y="108"/>
                  </a:cubicBezTo>
                  <a:cubicBezTo>
                    <a:pt x="19" y="109"/>
                    <a:pt x="21" y="109"/>
                    <a:pt x="22" y="107"/>
                  </a:cubicBezTo>
                  <a:cubicBezTo>
                    <a:pt x="34" y="88"/>
                    <a:pt x="28" y="67"/>
                    <a:pt x="20" y="47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2" y="29"/>
                    <a:pt x="7" y="17"/>
                    <a:pt x="17" y="6"/>
                  </a:cubicBezTo>
                  <a:cubicBezTo>
                    <a:pt x="18" y="4"/>
                    <a:pt x="18" y="3"/>
                    <a:pt x="17" y="1"/>
                  </a:cubicBezTo>
                  <a:cubicBezTo>
                    <a:pt x="15" y="0"/>
                    <a:pt x="13" y="0"/>
                    <a:pt x="12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0" name="Freeform 834"/>
            <p:cNvSpPr>
              <a:spLocks/>
            </p:cNvSpPr>
            <p:nvPr/>
          </p:nvSpPr>
          <p:spPr bwMode="auto">
            <a:xfrm>
              <a:off x="4876" y="2815"/>
              <a:ext cx="40" cy="138"/>
            </a:xfrm>
            <a:custGeom>
              <a:avLst/>
              <a:gdLst>
                <a:gd name="T0" fmla="*/ 83 w 16"/>
                <a:gd name="T1" fmla="*/ 0 h 52"/>
                <a:gd name="T2" fmla="*/ 63 w 16"/>
                <a:gd name="T3" fmla="*/ 21 h 52"/>
                <a:gd name="T4" fmla="*/ 45 w 16"/>
                <a:gd name="T5" fmla="*/ 127 h 52"/>
                <a:gd name="T6" fmla="*/ 63 w 16"/>
                <a:gd name="T7" fmla="*/ 358 h 52"/>
                <a:gd name="T8" fmla="*/ 88 w 16"/>
                <a:gd name="T9" fmla="*/ 353 h 52"/>
                <a:gd name="T10" fmla="*/ 88 w 16"/>
                <a:gd name="T11" fmla="*/ 324 h 52"/>
                <a:gd name="T12" fmla="*/ 83 w 16"/>
                <a:gd name="T13" fmla="*/ 141 h 52"/>
                <a:gd name="T14" fmla="*/ 100 w 16"/>
                <a:gd name="T15" fmla="*/ 21 h 52"/>
                <a:gd name="T16" fmla="*/ 83 w 16"/>
                <a:gd name="T17" fmla="*/ 0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52">
                  <a:moveTo>
                    <a:pt x="13" y="0"/>
                  </a:moveTo>
                  <a:cubicBezTo>
                    <a:pt x="11" y="0"/>
                    <a:pt x="10" y="1"/>
                    <a:pt x="10" y="3"/>
                  </a:cubicBezTo>
                  <a:cubicBezTo>
                    <a:pt x="10" y="7"/>
                    <a:pt x="9" y="12"/>
                    <a:pt x="7" y="18"/>
                  </a:cubicBezTo>
                  <a:cubicBezTo>
                    <a:pt x="4" y="29"/>
                    <a:pt x="0" y="42"/>
                    <a:pt x="10" y="51"/>
                  </a:cubicBezTo>
                  <a:cubicBezTo>
                    <a:pt x="11" y="52"/>
                    <a:pt x="13" y="52"/>
                    <a:pt x="14" y="50"/>
                  </a:cubicBezTo>
                  <a:cubicBezTo>
                    <a:pt x="15" y="49"/>
                    <a:pt x="15" y="47"/>
                    <a:pt x="14" y="46"/>
                  </a:cubicBezTo>
                  <a:cubicBezTo>
                    <a:pt x="7" y="40"/>
                    <a:pt x="10" y="30"/>
                    <a:pt x="13" y="20"/>
                  </a:cubicBezTo>
                  <a:cubicBezTo>
                    <a:pt x="14" y="14"/>
                    <a:pt x="16" y="8"/>
                    <a:pt x="16" y="3"/>
                  </a:cubicBezTo>
                  <a:cubicBezTo>
                    <a:pt x="16" y="1"/>
                    <a:pt x="15" y="0"/>
                    <a:pt x="13" y="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1" name="Freeform 835"/>
            <p:cNvSpPr>
              <a:spLocks/>
            </p:cNvSpPr>
            <p:nvPr/>
          </p:nvSpPr>
          <p:spPr bwMode="auto">
            <a:xfrm>
              <a:off x="4916" y="3191"/>
              <a:ext cx="100" cy="136"/>
            </a:xfrm>
            <a:custGeom>
              <a:avLst/>
              <a:gdLst>
                <a:gd name="T0" fmla="*/ 20 w 40"/>
                <a:gd name="T1" fmla="*/ 0 h 51"/>
                <a:gd name="T2" fmla="*/ 8 w 40"/>
                <a:gd name="T3" fmla="*/ 29 h 51"/>
                <a:gd name="T4" fmla="*/ 125 w 40"/>
                <a:gd name="T5" fmla="*/ 149 h 51"/>
                <a:gd name="T6" fmla="*/ 158 w 40"/>
                <a:gd name="T7" fmla="*/ 163 h 51"/>
                <a:gd name="T8" fmla="*/ 200 w 40"/>
                <a:gd name="T9" fmla="*/ 221 h 51"/>
                <a:gd name="T10" fmla="*/ 213 w 40"/>
                <a:gd name="T11" fmla="*/ 312 h 51"/>
                <a:gd name="T12" fmla="*/ 213 w 40"/>
                <a:gd name="T13" fmla="*/ 341 h 51"/>
                <a:gd name="T14" fmla="*/ 238 w 40"/>
                <a:gd name="T15" fmla="*/ 363 h 51"/>
                <a:gd name="T16" fmla="*/ 250 w 40"/>
                <a:gd name="T17" fmla="*/ 333 h 51"/>
                <a:gd name="T18" fmla="*/ 250 w 40"/>
                <a:gd name="T19" fmla="*/ 307 h 51"/>
                <a:gd name="T20" fmla="*/ 238 w 40"/>
                <a:gd name="T21" fmla="*/ 213 h 51"/>
                <a:gd name="T22" fmla="*/ 170 w 40"/>
                <a:gd name="T23" fmla="*/ 120 h 51"/>
                <a:gd name="T24" fmla="*/ 138 w 40"/>
                <a:gd name="T25" fmla="*/ 107 h 51"/>
                <a:gd name="T26" fmla="*/ 45 w 40"/>
                <a:gd name="T27" fmla="*/ 13 h 51"/>
                <a:gd name="T28" fmla="*/ 20 w 40"/>
                <a:gd name="T29" fmla="*/ 0 h 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0" h="51">
                  <a:moveTo>
                    <a:pt x="3" y="0"/>
                  </a:moveTo>
                  <a:cubicBezTo>
                    <a:pt x="1" y="1"/>
                    <a:pt x="0" y="2"/>
                    <a:pt x="1" y="4"/>
                  </a:cubicBezTo>
                  <a:cubicBezTo>
                    <a:pt x="5" y="14"/>
                    <a:pt x="10" y="17"/>
                    <a:pt x="20" y="21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0" y="24"/>
                    <a:pt x="30" y="24"/>
                    <a:pt x="32" y="31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50"/>
                    <a:pt x="36" y="51"/>
                    <a:pt x="38" y="51"/>
                  </a:cubicBezTo>
                  <a:cubicBezTo>
                    <a:pt x="39" y="51"/>
                    <a:pt x="40" y="49"/>
                    <a:pt x="40" y="47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5" y="20"/>
                    <a:pt x="33" y="19"/>
                    <a:pt x="27" y="17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3" y="12"/>
                    <a:pt x="10" y="10"/>
                    <a:pt x="7" y="2"/>
                  </a:cubicBezTo>
                  <a:cubicBezTo>
                    <a:pt x="6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2" name="Freeform 836"/>
            <p:cNvSpPr>
              <a:spLocks/>
            </p:cNvSpPr>
            <p:nvPr/>
          </p:nvSpPr>
          <p:spPr bwMode="auto">
            <a:xfrm>
              <a:off x="4846" y="3428"/>
              <a:ext cx="63" cy="192"/>
            </a:xfrm>
            <a:custGeom>
              <a:avLst/>
              <a:gdLst>
                <a:gd name="T0" fmla="*/ 50 w 25"/>
                <a:gd name="T1" fmla="*/ 13 h 72"/>
                <a:gd name="T2" fmla="*/ 38 w 25"/>
                <a:gd name="T3" fmla="*/ 221 h 72"/>
                <a:gd name="T4" fmla="*/ 113 w 25"/>
                <a:gd name="T5" fmla="*/ 491 h 72"/>
                <a:gd name="T6" fmla="*/ 139 w 25"/>
                <a:gd name="T7" fmla="*/ 504 h 72"/>
                <a:gd name="T8" fmla="*/ 151 w 25"/>
                <a:gd name="T9" fmla="*/ 483 h 72"/>
                <a:gd name="T10" fmla="*/ 76 w 25"/>
                <a:gd name="T11" fmla="*/ 205 h 72"/>
                <a:gd name="T12" fmla="*/ 76 w 25"/>
                <a:gd name="T13" fmla="*/ 43 h 72"/>
                <a:gd name="T14" fmla="*/ 76 w 25"/>
                <a:gd name="T15" fmla="*/ 8 h 72"/>
                <a:gd name="T16" fmla="*/ 50 w 25"/>
                <a:gd name="T17" fmla="*/ 13 h 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72">
                  <a:moveTo>
                    <a:pt x="8" y="2"/>
                  </a:moveTo>
                  <a:cubicBezTo>
                    <a:pt x="0" y="9"/>
                    <a:pt x="2" y="22"/>
                    <a:pt x="6" y="31"/>
                  </a:cubicBezTo>
                  <a:cubicBezTo>
                    <a:pt x="11" y="44"/>
                    <a:pt x="15" y="54"/>
                    <a:pt x="18" y="69"/>
                  </a:cubicBezTo>
                  <a:cubicBezTo>
                    <a:pt x="19" y="71"/>
                    <a:pt x="20" y="72"/>
                    <a:pt x="22" y="71"/>
                  </a:cubicBezTo>
                  <a:cubicBezTo>
                    <a:pt x="24" y="71"/>
                    <a:pt x="25" y="70"/>
                    <a:pt x="24" y="68"/>
                  </a:cubicBezTo>
                  <a:cubicBezTo>
                    <a:pt x="21" y="53"/>
                    <a:pt x="17" y="42"/>
                    <a:pt x="12" y="29"/>
                  </a:cubicBezTo>
                  <a:cubicBezTo>
                    <a:pt x="8" y="21"/>
                    <a:pt x="7" y="11"/>
                    <a:pt x="12" y="6"/>
                  </a:cubicBezTo>
                  <a:cubicBezTo>
                    <a:pt x="13" y="5"/>
                    <a:pt x="13" y="3"/>
                    <a:pt x="12" y="1"/>
                  </a:cubicBezTo>
                  <a:cubicBezTo>
                    <a:pt x="11" y="0"/>
                    <a:pt x="9" y="0"/>
                    <a:pt x="8" y="2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3" name="Freeform 837"/>
            <p:cNvSpPr>
              <a:spLocks/>
            </p:cNvSpPr>
            <p:nvPr/>
          </p:nvSpPr>
          <p:spPr bwMode="auto">
            <a:xfrm>
              <a:off x="3946" y="3124"/>
              <a:ext cx="95" cy="213"/>
            </a:xfrm>
            <a:custGeom>
              <a:avLst/>
              <a:gdLst>
                <a:gd name="T0" fmla="*/ 13 w 38"/>
                <a:gd name="T1" fmla="*/ 0 h 80"/>
                <a:gd name="T2" fmla="*/ 0 w 38"/>
                <a:gd name="T3" fmla="*/ 29 h 80"/>
                <a:gd name="T4" fmla="*/ 33 w 38"/>
                <a:gd name="T5" fmla="*/ 85 h 80"/>
                <a:gd name="T6" fmla="*/ 50 w 38"/>
                <a:gd name="T7" fmla="*/ 128 h 80"/>
                <a:gd name="T8" fmla="*/ 58 w 38"/>
                <a:gd name="T9" fmla="*/ 221 h 80"/>
                <a:gd name="T10" fmla="*/ 58 w 38"/>
                <a:gd name="T11" fmla="*/ 269 h 80"/>
                <a:gd name="T12" fmla="*/ 138 w 38"/>
                <a:gd name="T13" fmla="*/ 469 h 80"/>
                <a:gd name="T14" fmla="*/ 200 w 38"/>
                <a:gd name="T15" fmla="*/ 554 h 80"/>
                <a:gd name="T16" fmla="*/ 225 w 38"/>
                <a:gd name="T17" fmla="*/ 559 h 80"/>
                <a:gd name="T18" fmla="*/ 233 w 38"/>
                <a:gd name="T19" fmla="*/ 533 h 80"/>
                <a:gd name="T20" fmla="*/ 163 w 38"/>
                <a:gd name="T21" fmla="*/ 439 h 80"/>
                <a:gd name="T22" fmla="*/ 95 w 38"/>
                <a:gd name="T23" fmla="*/ 269 h 80"/>
                <a:gd name="T24" fmla="*/ 95 w 38"/>
                <a:gd name="T25" fmla="*/ 226 h 80"/>
                <a:gd name="T26" fmla="*/ 88 w 38"/>
                <a:gd name="T27" fmla="*/ 114 h 80"/>
                <a:gd name="T28" fmla="*/ 63 w 38"/>
                <a:gd name="T29" fmla="*/ 64 h 80"/>
                <a:gd name="T30" fmla="*/ 38 w 38"/>
                <a:gd name="T31" fmla="*/ 13 h 80"/>
                <a:gd name="T32" fmla="*/ 13 w 38"/>
                <a:gd name="T33" fmla="*/ 0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80">
                  <a:moveTo>
                    <a:pt x="2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1" y="7"/>
                    <a:pt x="3" y="10"/>
                    <a:pt x="5" y="12"/>
                  </a:cubicBezTo>
                  <a:cubicBezTo>
                    <a:pt x="6" y="14"/>
                    <a:pt x="8" y="16"/>
                    <a:pt x="8" y="18"/>
                  </a:cubicBezTo>
                  <a:cubicBezTo>
                    <a:pt x="10" y="22"/>
                    <a:pt x="9" y="27"/>
                    <a:pt x="9" y="31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53"/>
                    <a:pt x="16" y="60"/>
                    <a:pt x="22" y="66"/>
                  </a:cubicBezTo>
                  <a:cubicBezTo>
                    <a:pt x="25" y="70"/>
                    <a:pt x="28" y="73"/>
                    <a:pt x="32" y="78"/>
                  </a:cubicBezTo>
                  <a:cubicBezTo>
                    <a:pt x="32" y="79"/>
                    <a:pt x="34" y="80"/>
                    <a:pt x="36" y="79"/>
                  </a:cubicBezTo>
                  <a:cubicBezTo>
                    <a:pt x="37" y="78"/>
                    <a:pt x="38" y="76"/>
                    <a:pt x="37" y="75"/>
                  </a:cubicBezTo>
                  <a:cubicBezTo>
                    <a:pt x="33" y="69"/>
                    <a:pt x="30" y="65"/>
                    <a:pt x="26" y="62"/>
                  </a:cubicBezTo>
                  <a:cubicBezTo>
                    <a:pt x="20" y="56"/>
                    <a:pt x="15" y="51"/>
                    <a:pt x="15" y="3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27"/>
                    <a:pt x="16" y="21"/>
                    <a:pt x="14" y="16"/>
                  </a:cubicBezTo>
                  <a:cubicBezTo>
                    <a:pt x="13" y="13"/>
                    <a:pt x="11" y="11"/>
                    <a:pt x="10" y="9"/>
                  </a:cubicBezTo>
                  <a:cubicBezTo>
                    <a:pt x="8" y="7"/>
                    <a:pt x="7" y="5"/>
                    <a:pt x="6" y="2"/>
                  </a:cubicBezTo>
                  <a:cubicBezTo>
                    <a:pt x="6" y="1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F5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4" name="Freeform 838"/>
            <p:cNvSpPr>
              <a:spLocks/>
            </p:cNvSpPr>
            <p:nvPr/>
          </p:nvSpPr>
          <p:spPr bwMode="auto">
            <a:xfrm>
              <a:off x="4904" y="3263"/>
              <a:ext cx="70" cy="146"/>
            </a:xfrm>
            <a:custGeom>
              <a:avLst/>
              <a:gdLst>
                <a:gd name="T0" fmla="*/ 13 w 28"/>
                <a:gd name="T1" fmla="*/ 8 h 55"/>
                <a:gd name="T2" fmla="*/ 0 w 28"/>
                <a:gd name="T3" fmla="*/ 35 h 55"/>
                <a:gd name="T4" fmla="*/ 8 w 28"/>
                <a:gd name="T5" fmla="*/ 106 h 55"/>
                <a:gd name="T6" fmla="*/ 0 w 28"/>
                <a:gd name="T7" fmla="*/ 154 h 55"/>
                <a:gd name="T8" fmla="*/ 150 w 28"/>
                <a:gd name="T9" fmla="*/ 380 h 55"/>
                <a:gd name="T10" fmla="*/ 175 w 28"/>
                <a:gd name="T11" fmla="*/ 374 h 55"/>
                <a:gd name="T12" fmla="*/ 163 w 28"/>
                <a:gd name="T13" fmla="*/ 345 h 55"/>
                <a:gd name="T14" fmla="*/ 38 w 28"/>
                <a:gd name="T15" fmla="*/ 154 h 55"/>
                <a:gd name="T16" fmla="*/ 45 w 28"/>
                <a:gd name="T17" fmla="*/ 111 h 55"/>
                <a:gd name="T18" fmla="*/ 38 w 28"/>
                <a:gd name="T19" fmla="*/ 21 h 55"/>
                <a:gd name="T20" fmla="*/ 13 w 28"/>
                <a:gd name="T21" fmla="*/ 8 h 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" h="55">
                  <a:moveTo>
                    <a:pt x="2" y="1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2" y="8"/>
                    <a:pt x="1" y="12"/>
                    <a:pt x="1" y="1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39"/>
                    <a:pt x="10" y="47"/>
                    <a:pt x="24" y="54"/>
                  </a:cubicBezTo>
                  <a:cubicBezTo>
                    <a:pt x="25" y="55"/>
                    <a:pt x="27" y="54"/>
                    <a:pt x="28" y="53"/>
                  </a:cubicBezTo>
                  <a:cubicBezTo>
                    <a:pt x="28" y="51"/>
                    <a:pt x="28" y="49"/>
                    <a:pt x="26" y="49"/>
                  </a:cubicBezTo>
                  <a:cubicBezTo>
                    <a:pt x="14" y="42"/>
                    <a:pt x="6" y="36"/>
                    <a:pt x="6" y="22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2"/>
                    <a:pt x="8" y="7"/>
                    <a:pt x="6" y="3"/>
                  </a:cubicBezTo>
                  <a:cubicBezTo>
                    <a:pt x="5" y="1"/>
                    <a:pt x="4" y="0"/>
                    <a:pt x="2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5" name="Freeform 839"/>
            <p:cNvSpPr>
              <a:spLocks/>
            </p:cNvSpPr>
            <p:nvPr/>
          </p:nvSpPr>
          <p:spPr bwMode="auto">
            <a:xfrm>
              <a:off x="4614" y="3503"/>
              <a:ext cx="62" cy="189"/>
            </a:xfrm>
            <a:custGeom>
              <a:avLst/>
              <a:gdLst>
                <a:gd name="T0" fmla="*/ 117 w 25"/>
                <a:gd name="T1" fmla="*/ 8 h 71"/>
                <a:gd name="T2" fmla="*/ 99 w 25"/>
                <a:gd name="T3" fmla="*/ 114 h 71"/>
                <a:gd name="T4" fmla="*/ 99 w 25"/>
                <a:gd name="T5" fmla="*/ 149 h 71"/>
                <a:gd name="T6" fmla="*/ 87 w 25"/>
                <a:gd name="T7" fmla="*/ 200 h 71"/>
                <a:gd name="T8" fmla="*/ 74 w 25"/>
                <a:gd name="T9" fmla="*/ 226 h 71"/>
                <a:gd name="T10" fmla="*/ 42 w 25"/>
                <a:gd name="T11" fmla="*/ 495 h 71"/>
                <a:gd name="T12" fmla="*/ 67 w 25"/>
                <a:gd name="T13" fmla="*/ 495 h 71"/>
                <a:gd name="T14" fmla="*/ 67 w 25"/>
                <a:gd name="T15" fmla="*/ 469 h 71"/>
                <a:gd name="T16" fmla="*/ 104 w 25"/>
                <a:gd name="T17" fmla="*/ 248 h 71"/>
                <a:gd name="T18" fmla="*/ 117 w 25"/>
                <a:gd name="T19" fmla="*/ 226 h 71"/>
                <a:gd name="T20" fmla="*/ 136 w 25"/>
                <a:gd name="T21" fmla="*/ 149 h 71"/>
                <a:gd name="T22" fmla="*/ 129 w 25"/>
                <a:gd name="T23" fmla="*/ 106 h 71"/>
                <a:gd name="T24" fmla="*/ 149 w 25"/>
                <a:gd name="T25" fmla="*/ 35 h 71"/>
                <a:gd name="T26" fmla="*/ 149 w 25"/>
                <a:gd name="T27" fmla="*/ 8 h 71"/>
                <a:gd name="T28" fmla="*/ 117 w 25"/>
                <a:gd name="T29" fmla="*/ 8 h 7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5" h="71">
                  <a:moveTo>
                    <a:pt x="19" y="1"/>
                  </a:moveTo>
                  <a:cubicBezTo>
                    <a:pt x="14" y="7"/>
                    <a:pt x="15" y="12"/>
                    <a:pt x="16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6"/>
                    <a:pt x="16" y="26"/>
                    <a:pt x="14" y="28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2" y="51"/>
                    <a:pt x="0" y="63"/>
                    <a:pt x="7" y="70"/>
                  </a:cubicBezTo>
                  <a:cubicBezTo>
                    <a:pt x="8" y="71"/>
                    <a:pt x="10" y="71"/>
                    <a:pt x="11" y="70"/>
                  </a:cubicBezTo>
                  <a:cubicBezTo>
                    <a:pt x="13" y="69"/>
                    <a:pt x="13" y="67"/>
                    <a:pt x="11" y="66"/>
                  </a:cubicBezTo>
                  <a:cubicBezTo>
                    <a:pt x="7" y="61"/>
                    <a:pt x="9" y="50"/>
                    <a:pt x="17" y="35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28"/>
                    <a:pt x="22" y="27"/>
                    <a:pt x="22" y="2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1"/>
                    <a:pt x="21" y="9"/>
                    <a:pt x="24" y="5"/>
                  </a:cubicBezTo>
                  <a:cubicBezTo>
                    <a:pt x="25" y="4"/>
                    <a:pt x="25" y="2"/>
                    <a:pt x="24" y="1"/>
                  </a:cubicBezTo>
                  <a:cubicBezTo>
                    <a:pt x="22" y="0"/>
                    <a:pt x="21" y="0"/>
                    <a:pt x="19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6" name="Freeform 840"/>
            <p:cNvSpPr>
              <a:spLocks/>
            </p:cNvSpPr>
            <p:nvPr/>
          </p:nvSpPr>
          <p:spPr bwMode="auto">
            <a:xfrm>
              <a:off x="4711" y="3519"/>
              <a:ext cx="40" cy="277"/>
            </a:xfrm>
            <a:custGeom>
              <a:avLst/>
              <a:gdLst>
                <a:gd name="T0" fmla="*/ 58 w 16"/>
                <a:gd name="T1" fmla="*/ 0 h 104"/>
                <a:gd name="T2" fmla="*/ 38 w 16"/>
                <a:gd name="T3" fmla="*/ 21 h 104"/>
                <a:gd name="T4" fmla="*/ 25 w 16"/>
                <a:gd name="T5" fmla="*/ 141 h 104"/>
                <a:gd name="T6" fmla="*/ 20 w 16"/>
                <a:gd name="T7" fmla="*/ 333 h 104"/>
                <a:gd name="T8" fmla="*/ 38 w 16"/>
                <a:gd name="T9" fmla="*/ 708 h 104"/>
                <a:gd name="T10" fmla="*/ 50 w 16"/>
                <a:gd name="T11" fmla="*/ 730 h 104"/>
                <a:gd name="T12" fmla="*/ 70 w 16"/>
                <a:gd name="T13" fmla="*/ 716 h 104"/>
                <a:gd name="T14" fmla="*/ 58 w 16"/>
                <a:gd name="T15" fmla="*/ 320 h 104"/>
                <a:gd name="T16" fmla="*/ 63 w 16"/>
                <a:gd name="T17" fmla="*/ 157 h 104"/>
                <a:gd name="T18" fmla="*/ 75 w 16"/>
                <a:gd name="T19" fmla="*/ 21 h 104"/>
                <a:gd name="T20" fmla="*/ 58 w 16"/>
                <a:gd name="T21" fmla="*/ 0 h 1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104">
                  <a:moveTo>
                    <a:pt x="9" y="0"/>
                  </a:moveTo>
                  <a:cubicBezTo>
                    <a:pt x="8" y="0"/>
                    <a:pt x="6" y="2"/>
                    <a:pt x="6" y="3"/>
                  </a:cubicBezTo>
                  <a:cubicBezTo>
                    <a:pt x="7" y="9"/>
                    <a:pt x="5" y="14"/>
                    <a:pt x="4" y="20"/>
                  </a:cubicBezTo>
                  <a:cubicBezTo>
                    <a:pt x="2" y="29"/>
                    <a:pt x="0" y="37"/>
                    <a:pt x="3" y="47"/>
                  </a:cubicBezTo>
                  <a:cubicBezTo>
                    <a:pt x="9" y="67"/>
                    <a:pt x="10" y="80"/>
                    <a:pt x="6" y="100"/>
                  </a:cubicBezTo>
                  <a:cubicBezTo>
                    <a:pt x="5" y="101"/>
                    <a:pt x="6" y="103"/>
                    <a:pt x="8" y="103"/>
                  </a:cubicBezTo>
                  <a:cubicBezTo>
                    <a:pt x="9" y="104"/>
                    <a:pt x="11" y="103"/>
                    <a:pt x="11" y="101"/>
                  </a:cubicBezTo>
                  <a:cubicBezTo>
                    <a:pt x="16" y="80"/>
                    <a:pt x="15" y="66"/>
                    <a:pt x="9" y="45"/>
                  </a:cubicBezTo>
                  <a:cubicBezTo>
                    <a:pt x="6" y="37"/>
                    <a:pt x="8" y="30"/>
                    <a:pt x="10" y="22"/>
                  </a:cubicBezTo>
                  <a:cubicBezTo>
                    <a:pt x="11" y="16"/>
                    <a:pt x="13" y="10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7" name="Freeform 841"/>
            <p:cNvSpPr>
              <a:spLocks/>
            </p:cNvSpPr>
            <p:nvPr/>
          </p:nvSpPr>
          <p:spPr bwMode="auto">
            <a:xfrm>
              <a:off x="4821" y="3577"/>
              <a:ext cx="70" cy="240"/>
            </a:xfrm>
            <a:custGeom>
              <a:avLst/>
              <a:gdLst>
                <a:gd name="T0" fmla="*/ 45 w 28"/>
                <a:gd name="T1" fmla="*/ 0 h 90"/>
                <a:gd name="T2" fmla="*/ 25 w 28"/>
                <a:gd name="T3" fmla="*/ 21 h 90"/>
                <a:gd name="T4" fmla="*/ 20 w 28"/>
                <a:gd name="T5" fmla="*/ 128 h 90"/>
                <a:gd name="T6" fmla="*/ 20 w 28"/>
                <a:gd name="T7" fmla="*/ 320 h 90"/>
                <a:gd name="T8" fmla="*/ 63 w 28"/>
                <a:gd name="T9" fmla="*/ 413 h 90"/>
                <a:gd name="T10" fmla="*/ 100 w 28"/>
                <a:gd name="T11" fmla="*/ 611 h 90"/>
                <a:gd name="T12" fmla="*/ 113 w 28"/>
                <a:gd name="T13" fmla="*/ 640 h 90"/>
                <a:gd name="T14" fmla="*/ 138 w 28"/>
                <a:gd name="T15" fmla="*/ 627 h 90"/>
                <a:gd name="T16" fmla="*/ 95 w 28"/>
                <a:gd name="T17" fmla="*/ 392 h 90"/>
                <a:gd name="T18" fmla="*/ 58 w 28"/>
                <a:gd name="T19" fmla="*/ 307 h 90"/>
                <a:gd name="T20" fmla="*/ 58 w 28"/>
                <a:gd name="T21" fmla="*/ 136 h 90"/>
                <a:gd name="T22" fmla="*/ 63 w 28"/>
                <a:gd name="T23" fmla="*/ 21 h 90"/>
                <a:gd name="T24" fmla="*/ 45 w 28"/>
                <a:gd name="T25" fmla="*/ 0 h 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" h="90">
                  <a:moveTo>
                    <a:pt x="7" y="0"/>
                  </a:moveTo>
                  <a:cubicBezTo>
                    <a:pt x="6" y="0"/>
                    <a:pt x="4" y="1"/>
                    <a:pt x="4" y="3"/>
                  </a:cubicBezTo>
                  <a:cubicBezTo>
                    <a:pt x="5" y="8"/>
                    <a:pt x="4" y="13"/>
                    <a:pt x="3" y="18"/>
                  </a:cubicBezTo>
                  <a:cubicBezTo>
                    <a:pt x="1" y="27"/>
                    <a:pt x="0" y="37"/>
                    <a:pt x="3" y="45"/>
                  </a:cubicBezTo>
                  <a:cubicBezTo>
                    <a:pt x="5" y="50"/>
                    <a:pt x="8" y="54"/>
                    <a:pt x="10" y="58"/>
                  </a:cubicBezTo>
                  <a:cubicBezTo>
                    <a:pt x="16" y="67"/>
                    <a:pt x="21" y="75"/>
                    <a:pt x="16" y="86"/>
                  </a:cubicBezTo>
                  <a:cubicBezTo>
                    <a:pt x="15" y="87"/>
                    <a:pt x="16" y="89"/>
                    <a:pt x="18" y="90"/>
                  </a:cubicBezTo>
                  <a:cubicBezTo>
                    <a:pt x="19" y="90"/>
                    <a:pt x="21" y="90"/>
                    <a:pt x="22" y="88"/>
                  </a:cubicBezTo>
                  <a:cubicBezTo>
                    <a:pt x="28" y="74"/>
                    <a:pt x="21" y="64"/>
                    <a:pt x="15" y="55"/>
                  </a:cubicBezTo>
                  <a:cubicBezTo>
                    <a:pt x="13" y="51"/>
                    <a:pt x="10" y="47"/>
                    <a:pt x="9" y="43"/>
                  </a:cubicBezTo>
                  <a:cubicBezTo>
                    <a:pt x="6" y="36"/>
                    <a:pt x="7" y="28"/>
                    <a:pt x="9" y="19"/>
                  </a:cubicBezTo>
                  <a:cubicBezTo>
                    <a:pt x="10" y="14"/>
                    <a:pt x="11" y="8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8" name="Freeform 842"/>
            <p:cNvSpPr>
              <a:spLocks/>
            </p:cNvSpPr>
            <p:nvPr/>
          </p:nvSpPr>
          <p:spPr bwMode="auto">
            <a:xfrm>
              <a:off x="4934" y="3596"/>
              <a:ext cx="45" cy="237"/>
            </a:xfrm>
            <a:custGeom>
              <a:avLst/>
              <a:gdLst>
                <a:gd name="T0" fmla="*/ 0 w 18"/>
                <a:gd name="T1" fmla="*/ 21 h 89"/>
                <a:gd name="T2" fmla="*/ 38 w 18"/>
                <a:gd name="T3" fmla="*/ 178 h 89"/>
                <a:gd name="T4" fmla="*/ 75 w 18"/>
                <a:gd name="T5" fmla="*/ 320 h 89"/>
                <a:gd name="T6" fmla="*/ 63 w 18"/>
                <a:gd name="T7" fmla="*/ 461 h 89"/>
                <a:gd name="T8" fmla="*/ 45 w 18"/>
                <a:gd name="T9" fmla="*/ 610 h 89"/>
                <a:gd name="T10" fmla="*/ 63 w 18"/>
                <a:gd name="T11" fmla="*/ 631 h 89"/>
                <a:gd name="T12" fmla="*/ 83 w 18"/>
                <a:gd name="T13" fmla="*/ 610 h 89"/>
                <a:gd name="T14" fmla="*/ 100 w 18"/>
                <a:gd name="T15" fmla="*/ 469 h 89"/>
                <a:gd name="T16" fmla="*/ 113 w 18"/>
                <a:gd name="T17" fmla="*/ 312 h 89"/>
                <a:gd name="T18" fmla="*/ 75 w 18"/>
                <a:gd name="T19" fmla="*/ 162 h 89"/>
                <a:gd name="T20" fmla="*/ 38 w 18"/>
                <a:gd name="T21" fmla="*/ 21 h 89"/>
                <a:gd name="T22" fmla="*/ 25 w 18"/>
                <a:gd name="T23" fmla="*/ 0 h 89"/>
                <a:gd name="T24" fmla="*/ 0 w 18"/>
                <a:gd name="T25" fmla="*/ 21 h 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8" h="89">
                  <a:moveTo>
                    <a:pt x="0" y="3"/>
                  </a:moveTo>
                  <a:cubicBezTo>
                    <a:pt x="0" y="11"/>
                    <a:pt x="3" y="18"/>
                    <a:pt x="6" y="25"/>
                  </a:cubicBezTo>
                  <a:cubicBezTo>
                    <a:pt x="9" y="32"/>
                    <a:pt x="12" y="38"/>
                    <a:pt x="12" y="45"/>
                  </a:cubicBezTo>
                  <a:cubicBezTo>
                    <a:pt x="12" y="52"/>
                    <a:pt x="11" y="58"/>
                    <a:pt x="10" y="65"/>
                  </a:cubicBezTo>
                  <a:cubicBezTo>
                    <a:pt x="8" y="72"/>
                    <a:pt x="7" y="78"/>
                    <a:pt x="7" y="86"/>
                  </a:cubicBezTo>
                  <a:cubicBezTo>
                    <a:pt x="7" y="87"/>
                    <a:pt x="9" y="89"/>
                    <a:pt x="10" y="89"/>
                  </a:cubicBezTo>
                  <a:cubicBezTo>
                    <a:pt x="12" y="89"/>
                    <a:pt x="13" y="87"/>
                    <a:pt x="13" y="86"/>
                  </a:cubicBezTo>
                  <a:cubicBezTo>
                    <a:pt x="13" y="79"/>
                    <a:pt x="14" y="73"/>
                    <a:pt x="16" y="66"/>
                  </a:cubicBezTo>
                  <a:cubicBezTo>
                    <a:pt x="17" y="59"/>
                    <a:pt x="18" y="52"/>
                    <a:pt x="18" y="44"/>
                  </a:cubicBezTo>
                  <a:cubicBezTo>
                    <a:pt x="18" y="37"/>
                    <a:pt x="15" y="30"/>
                    <a:pt x="12" y="23"/>
                  </a:cubicBezTo>
                  <a:cubicBezTo>
                    <a:pt x="9" y="16"/>
                    <a:pt x="6" y="9"/>
                    <a:pt x="6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9" name="Freeform 843"/>
            <p:cNvSpPr>
              <a:spLocks/>
            </p:cNvSpPr>
            <p:nvPr/>
          </p:nvSpPr>
          <p:spPr bwMode="auto">
            <a:xfrm>
              <a:off x="4754" y="3391"/>
              <a:ext cx="47" cy="85"/>
            </a:xfrm>
            <a:custGeom>
              <a:avLst/>
              <a:gdLst>
                <a:gd name="T0" fmla="*/ 92 w 19"/>
                <a:gd name="T1" fmla="*/ 0 h 32"/>
                <a:gd name="T2" fmla="*/ 25 w 19"/>
                <a:gd name="T3" fmla="*/ 56 h 32"/>
                <a:gd name="T4" fmla="*/ 17 w 19"/>
                <a:gd name="T5" fmla="*/ 98 h 32"/>
                <a:gd name="T6" fmla="*/ 30 w 19"/>
                <a:gd name="T7" fmla="*/ 170 h 32"/>
                <a:gd name="T8" fmla="*/ 25 w 19"/>
                <a:gd name="T9" fmla="*/ 170 h 32"/>
                <a:gd name="T10" fmla="*/ 12 w 19"/>
                <a:gd name="T11" fmla="*/ 175 h 32"/>
                <a:gd name="T12" fmla="*/ 0 w 19"/>
                <a:gd name="T13" fmla="*/ 205 h 32"/>
                <a:gd name="T14" fmla="*/ 0 w 19"/>
                <a:gd name="T15" fmla="*/ 205 h 32"/>
                <a:gd name="T16" fmla="*/ 25 w 19"/>
                <a:gd name="T17" fmla="*/ 218 h 32"/>
                <a:gd name="T18" fmla="*/ 42 w 19"/>
                <a:gd name="T19" fmla="*/ 213 h 32"/>
                <a:gd name="T20" fmla="*/ 54 w 19"/>
                <a:gd name="T21" fmla="*/ 197 h 32"/>
                <a:gd name="T22" fmla="*/ 67 w 19"/>
                <a:gd name="T23" fmla="*/ 170 h 32"/>
                <a:gd name="T24" fmla="*/ 62 w 19"/>
                <a:gd name="T25" fmla="*/ 77 h 32"/>
                <a:gd name="T26" fmla="*/ 99 w 19"/>
                <a:gd name="T27" fmla="*/ 43 h 32"/>
                <a:gd name="T28" fmla="*/ 111 w 19"/>
                <a:gd name="T29" fmla="*/ 21 h 32"/>
                <a:gd name="T30" fmla="*/ 92 w 19"/>
                <a:gd name="T31" fmla="*/ 0 h 3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9" h="32">
                  <a:moveTo>
                    <a:pt x="15" y="0"/>
                  </a:moveTo>
                  <a:cubicBezTo>
                    <a:pt x="10" y="2"/>
                    <a:pt x="6" y="4"/>
                    <a:pt x="4" y="8"/>
                  </a:cubicBezTo>
                  <a:cubicBezTo>
                    <a:pt x="3" y="10"/>
                    <a:pt x="3" y="12"/>
                    <a:pt x="3" y="14"/>
                  </a:cubicBezTo>
                  <a:cubicBezTo>
                    <a:pt x="3" y="17"/>
                    <a:pt x="4" y="20"/>
                    <a:pt x="5" y="24"/>
                  </a:cubicBezTo>
                  <a:cubicBezTo>
                    <a:pt x="5" y="24"/>
                    <a:pt x="4" y="24"/>
                    <a:pt x="4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6"/>
                    <a:pt x="0" y="27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1"/>
                    <a:pt x="2" y="32"/>
                    <a:pt x="4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1" y="28"/>
                    <a:pt x="12" y="26"/>
                    <a:pt x="11" y="24"/>
                  </a:cubicBezTo>
                  <a:cubicBezTo>
                    <a:pt x="9" y="18"/>
                    <a:pt x="8" y="13"/>
                    <a:pt x="10" y="11"/>
                  </a:cubicBezTo>
                  <a:cubicBezTo>
                    <a:pt x="11" y="8"/>
                    <a:pt x="13" y="7"/>
                    <a:pt x="16" y="6"/>
                  </a:cubicBezTo>
                  <a:cubicBezTo>
                    <a:pt x="18" y="6"/>
                    <a:pt x="19" y="4"/>
                    <a:pt x="18" y="3"/>
                  </a:cubicBezTo>
                  <a:cubicBezTo>
                    <a:pt x="18" y="1"/>
                    <a:pt x="16" y="0"/>
                    <a:pt x="15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0" name="Freeform 844"/>
            <p:cNvSpPr>
              <a:spLocks/>
            </p:cNvSpPr>
            <p:nvPr/>
          </p:nvSpPr>
          <p:spPr bwMode="auto">
            <a:xfrm>
              <a:off x="4754" y="3199"/>
              <a:ext cx="102" cy="146"/>
            </a:xfrm>
            <a:custGeom>
              <a:avLst/>
              <a:gdLst>
                <a:gd name="T0" fmla="*/ 0 w 41"/>
                <a:gd name="T1" fmla="*/ 13 h 55"/>
                <a:gd name="T2" fmla="*/ 5 w 41"/>
                <a:gd name="T3" fmla="*/ 42 h 55"/>
                <a:gd name="T4" fmla="*/ 30 w 41"/>
                <a:gd name="T5" fmla="*/ 149 h 55"/>
                <a:gd name="T6" fmla="*/ 42 w 41"/>
                <a:gd name="T7" fmla="*/ 268 h 55"/>
                <a:gd name="T8" fmla="*/ 229 w 41"/>
                <a:gd name="T9" fmla="*/ 380 h 55"/>
                <a:gd name="T10" fmla="*/ 249 w 41"/>
                <a:gd name="T11" fmla="*/ 366 h 55"/>
                <a:gd name="T12" fmla="*/ 236 w 41"/>
                <a:gd name="T13" fmla="*/ 345 h 55"/>
                <a:gd name="T14" fmla="*/ 75 w 41"/>
                <a:gd name="T15" fmla="*/ 239 h 55"/>
                <a:gd name="T16" fmla="*/ 67 w 41"/>
                <a:gd name="T17" fmla="*/ 149 h 55"/>
                <a:gd name="T18" fmla="*/ 30 w 41"/>
                <a:gd name="T19" fmla="*/ 8 h 55"/>
                <a:gd name="T20" fmla="*/ 0 w 41"/>
                <a:gd name="T21" fmla="*/ 13 h 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1" h="55">
                  <a:moveTo>
                    <a:pt x="0" y="2"/>
                  </a:moveTo>
                  <a:cubicBezTo>
                    <a:pt x="0" y="4"/>
                    <a:pt x="0" y="5"/>
                    <a:pt x="1" y="6"/>
                  </a:cubicBezTo>
                  <a:cubicBezTo>
                    <a:pt x="6" y="9"/>
                    <a:pt x="6" y="13"/>
                    <a:pt x="5" y="21"/>
                  </a:cubicBezTo>
                  <a:cubicBezTo>
                    <a:pt x="4" y="26"/>
                    <a:pt x="4" y="32"/>
                    <a:pt x="7" y="38"/>
                  </a:cubicBezTo>
                  <a:cubicBezTo>
                    <a:pt x="13" y="47"/>
                    <a:pt x="27" y="52"/>
                    <a:pt x="37" y="54"/>
                  </a:cubicBezTo>
                  <a:cubicBezTo>
                    <a:pt x="38" y="55"/>
                    <a:pt x="40" y="54"/>
                    <a:pt x="40" y="52"/>
                  </a:cubicBezTo>
                  <a:cubicBezTo>
                    <a:pt x="41" y="50"/>
                    <a:pt x="40" y="49"/>
                    <a:pt x="38" y="49"/>
                  </a:cubicBezTo>
                  <a:cubicBezTo>
                    <a:pt x="28" y="47"/>
                    <a:pt x="17" y="41"/>
                    <a:pt x="12" y="34"/>
                  </a:cubicBezTo>
                  <a:cubicBezTo>
                    <a:pt x="10" y="31"/>
                    <a:pt x="10" y="26"/>
                    <a:pt x="11" y="21"/>
                  </a:cubicBezTo>
                  <a:cubicBezTo>
                    <a:pt x="12" y="14"/>
                    <a:pt x="13" y="6"/>
                    <a:pt x="5" y="1"/>
                  </a:cubicBezTo>
                  <a:cubicBezTo>
                    <a:pt x="3" y="0"/>
                    <a:pt x="1" y="1"/>
                    <a:pt x="0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1" name="Freeform 845"/>
            <p:cNvSpPr>
              <a:spLocks/>
            </p:cNvSpPr>
            <p:nvPr/>
          </p:nvSpPr>
          <p:spPr bwMode="auto">
            <a:xfrm>
              <a:off x="4954" y="2716"/>
              <a:ext cx="57" cy="259"/>
            </a:xfrm>
            <a:custGeom>
              <a:avLst/>
              <a:gdLst>
                <a:gd name="T0" fmla="*/ 79 w 23"/>
                <a:gd name="T1" fmla="*/ 13 h 97"/>
                <a:gd name="T2" fmla="*/ 87 w 23"/>
                <a:gd name="T3" fmla="*/ 264 h 97"/>
                <a:gd name="T4" fmla="*/ 99 w 23"/>
                <a:gd name="T5" fmla="*/ 406 h 97"/>
                <a:gd name="T6" fmla="*/ 5 w 23"/>
                <a:gd name="T7" fmla="*/ 649 h 97"/>
                <a:gd name="T8" fmla="*/ 5 w 23"/>
                <a:gd name="T9" fmla="*/ 678 h 97"/>
                <a:gd name="T10" fmla="*/ 30 w 23"/>
                <a:gd name="T11" fmla="*/ 678 h 97"/>
                <a:gd name="T12" fmla="*/ 136 w 23"/>
                <a:gd name="T13" fmla="*/ 406 h 97"/>
                <a:gd name="T14" fmla="*/ 116 w 23"/>
                <a:gd name="T15" fmla="*/ 256 h 97"/>
                <a:gd name="T16" fmla="*/ 112 w 23"/>
                <a:gd name="T17" fmla="*/ 35 h 97"/>
                <a:gd name="T18" fmla="*/ 104 w 23"/>
                <a:gd name="T19" fmla="*/ 8 h 97"/>
                <a:gd name="T20" fmla="*/ 79 w 23"/>
                <a:gd name="T21" fmla="*/ 13 h 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97">
                  <a:moveTo>
                    <a:pt x="13" y="2"/>
                  </a:moveTo>
                  <a:cubicBezTo>
                    <a:pt x="8" y="11"/>
                    <a:pt x="11" y="24"/>
                    <a:pt x="14" y="37"/>
                  </a:cubicBezTo>
                  <a:cubicBezTo>
                    <a:pt x="15" y="44"/>
                    <a:pt x="17" y="52"/>
                    <a:pt x="16" y="57"/>
                  </a:cubicBezTo>
                  <a:cubicBezTo>
                    <a:pt x="16" y="72"/>
                    <a:pt x="10" y="83"/>
                    <a:pt x="1" y="91"/>
                  </a:cubicBezTo>
                  <a:cubicBezTo>
                    <a:pt x="0" y="92"/>
                    <a:pt x="0" y="94"/>
                    <a:pt x="1" y="95"/>
                  </a:cubicBezTo>
                  <a:cubicBezTo>
                    <a:pt x="2" y="96"/>
                    <a:pt x="4" y="97"/>
                    <a:pt x="5" y="95"/>
                  </a:cubicBezTo>
                  <a:cubicBezTo>
                    <a:pt x="16" y="87"/>
                    <a:pt x="22" y="74"/>
                    <a:pt x="22" y="57"/>
                  </a:cubicBezTo>
                  <a:cubicBezTo>
                    <a:pt x="23" y="51"/>
                    <a:pt x="21" y="44"/>
                    <a:pt x="19" y="36"/>
                  </a:cubicBezTo>
                  <a:cubicBezTo>
                    <a:pt x="17" y="24"/>
                    <a:pt x="14" y="12"/>
                    <a:pt x="18" y="5"/>
                  </a:cubicBezTo>
                  <a:cubicBezTo>
                    <a:pt x="19" y="4"/>
                    <a:pt x="18" y="2"/>
                    <a:pt x="17" y="1"/>
                  </a:cubicBezTo>
                  <a:cubicBezTo>
                    <a:pt x="16" y="0"/>
                    <a:pt x="14" y="1"/>
                    <a:pt x="13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2" name="Freeform 846"/>
            <p:cNvSpPr>
              <a:spLocks/>
            </p:cNvSpPr>
            <p:nvPr/>
          </p:nvSpPr>
          <p:spPr bwMode="auto">
            <a:xfrm>
              <a:off x="5084" y="2732"/>
              <a:ext cx="57" cy="152"/>
            </a:xfrm>
            <a:custGeom>
              <a:avLst/>
              <a:gdLst>
                <a:gd name="T0" fmla="*/ 112 w 23"/>
                <a:gd name="T1" fmla="*/ 8 h 57"/>
                <a:gd name="T2" fmla="*/ 37 w 23"/>
                <a:gd name="T3" fmla="*/ 157 h 57"/>
                <a:gd name="T4" fmla="*/ 30 w 23"/>
                <a:gd name="T5" fmla="*/ 184 h 57"/>
                <a:gd name="T6" fmla="*/ 5 w 23"/>
                <a:gd name="T7" fmla="*/ 376 h 57"/>
                <a:gd name="T8" fmla="*/ 17 w 23"/>
                <a:gd name="T9" fmla="*/ 405 h 57"/>
                <a:gd name="T10" fmla="*/ 37 w 23"/>
                <a:gd name="T11" fmla="*/ 392 h 57"/>
                <a:gd name="T12" fmla="*/ 67 w 23"/>
                <a:gd name="T13" fmla="*/ 184 h 57"/>
                <a:gd name="T14" fmla="*/ 67 w 23"/>
                <a:gd name="T15" fmla="*/ 163 h 57"/>
                <a:gd name="T16" fmla="*/ 136 w 23"/>
                <a:gd name="T17" fmla="*/ 35 h 57"/>
                <a:gd name="T18" fmla="*/ 136 w 23"/>
                <a:gd name="T19" fmla="*/ 8 h 57"/>
                <a:gd name="T20" fmla="*/ 112 w 23"/>
                <a:gd name="T21" fmla="*/ 8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57">
                  <a:moveTo>
                    <a:pt x="18" y="1"/>
                  </a:moveTo>
                  <a:cubicBezTo>
                    <a:pt x="12" y="7"/>
                    <a:pt x="6" y="12"/>
                    <a:pt x="6" y="22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36"/>
                    <a:pt x="4" y="43"/>
                    <a:pt x="1" y="53"/>
                  </a:cubicBezTo>
                  <a:cubicBezTo>
                    <a:pt x="0" y="54"/>
                    <a:pt x="1" y="56"/>
                    <a:pt x="3" y="57"/>
                  </a:cubicBezTo>
                  <a:cubicBezTo>
                    <a:pt x="4" y="57"/>
                    <a:pt x="6" y="56"/>
                    <a:pt x="6" y="55"/>
                  </a:cubicBezTo>
                  <a:cubicBezTo>
                    <a:pt x="10" y="44"/>
                    <a:pt x="10" y="37"/>
                    <a:pt x="11" y="26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16"/>
                    <a:pt x="16" y="11"/>
                    <a:pt x="22" y="5"/>
                  </a:cubicBezTo>
                  <a:cubicBezTo>
                    <a:pt x="23" y="4"/>
                    <a:pt x="23" y="2"/>
                    <a:pt x="22" y="1"/>
                  </a:cubicBezTo>
                  <a:cubicBezTo>
                    <a:pt x="21" y="0"/>
                    <a:pt x="19" y="0"/>
                    <a:pt x="18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3" name="Freeform 847"/>
            <p:cNvSpPr>
              <a:spLocks/>
            </p:cNvSpPr>
            <p:nvPr/>
          </p:nvSpPr>
          <p:spPr bwMode="auto">
            <a:xfrm>
              <a:off x="5121" y="2804"/>
              <a:ext cx="128" cy="165"/>
            </a:xfrm>
            <a:custGeom>
              <a:avLst/>
              <a:gdLst>
                <a:gd name="T0" fmla="*/ 284 w 51"/>
                <a:gd name="T1" fmla="*/ 8 h 62"/>
                <a:gd name="T2" fmla="*/ 226 w 51"/>
                <a:gd name="T3" fmla="*/ 141 h 62"/>
                <a:gd name="T4" fmla="*/ 163 w 51"/>
                <a:gd name="T5" fmla="*/ 277 h 62"/>
                <a:gd name="T6" fmla="*/ 13 w 51"/>
                <a:gd name="T7" fmla="*/ 389 h 62"/>
                <a:gd name="T8" fmla="*/ 0 w 51"/>
                <a:gd name="T9" fmla="*/ 418 h 62"/>
                <a:gd name="T10" fmla="*/ 25 w 51"/>
                <a:gd name="T11" fmla="*/ 431 h 62"/>
                <a:gd name="T12" fmla="*/ 196 w 51"/>
                <a:gd name="T13" fmla="*/ 303 h 62"/>
                <a:gd name="T14" fmla="*/ 264 w 51"/>
                <a:gd name="T15" fmla="*/ 157 h 62"/>
                <a:gd name="T16" fmla="*/ 314 w 51"/>
                <a:gd name="T17" fmla="*/ 35 h 62"/>
                <a:gd name="T18" fmla="*/ 314 w 51"/>
                <a:gd name="T19" fmla="*/ 8 h 62"/>
                <a:gd name="T20" fmla="*/ 284 w 51"/>
                <a:gd name="T21" fmla="*/ 8 h 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1" h="62">
                  <a:moveTo>
                    <a:pt x="45" y="1"/>
                  </a:moveTo>
                  <a:cubicBezTo>
                    <a:pt x="41" y="7"/>
                    <a:pt x="38" y="14"/>
                    <a:pt x="36" y="20"/>
                  </a:cubicBezTo>
                  <a:cubicBezTo>
                    <a:pt x="34" y="27"/>
                    <a:pt x="32" y="34"/>
                    <a:pt x="26" y="39"/>
                  </a:cubicBezTo>
                  <a:cubicBezTo>
                    <a:pt x="20" y="45"/>
                    <a:pt x="9" y="53"/>
                    <a:pt x="2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61"/>
                    <a:pt x="2" y="62"/>
                    <a:pt x="4" y="61"/>
                  </a:cubicBezTo>
                  <a:cubicBezTo>
                    <a:pt x="12" y="58"/>
                    <a:pt x="24" y="50"/>
                    <a:pt x="31" y="43"/>
                  </a:cubicBezTo>
                  <a:cubicBezTo>
                    <a:pt x="37" y="37"/>
                    <a:pt x="39" y="29"/>
                    <a:pt x="42" y="22"/>
                  </a:cubicBezTo>
                  <a:cubicBezTo>
                    <a:pt x="44" y="16"/>
                    <a:pt x="46" y="10"/>
                    <a:pt x="50" y="5"/>
                  </a:cubicBezTo>
                  <a:cubicBezTo>
                    <a:pt x="51" y="4"/>
                    <a:pt x="51" y="2"/>
                    <a:pt x="50" y="1"/>
                  </a:cubicBezTo>
                  <a:cubicBezTo>
                    <a:pt x="48" y="0"/>
                    <a:pt x="46" y="0"/>
                    <a:pt x="45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4" name="Freeform 848"/>
            <p:cNvSpPr>
              <a:spLocks/>
            </p:cNvSpPr>
            <p:nvPr/>
          </p:nvSpPr>
          <p:spPr bwMode="auto">
            <a:xfrm>
              <a:off x="4286" y="3001"/>
              <a:ext cx="133" cy="219"/>
            </a:xfrm>
            <a:custGeom>
              <a:avLst/>
              <a:gdLst>
                <a:gd name="T0" fmla="*/ 13 w 53"/>
                <a:gd name="T1" fmla="*/ 0 h 82"/>
                <a:gd name="T2" fmla="*/ 0 w 53"/>
                <a:gd name="T3" fmla="*/ 29 h 82"/>
                <a:gd name="T4" fmla="*/ 108 w 53"/>
                <a:gd name="T5" fmla="*/ 179 h 82"/>
                <a:gd name="T6" fmla="*/ 171 w 53"/>
                <a:gd name="T7" fmla="*/ 243 h 82"/>
                <a:gd name="T8" fmla="*/ 296 w 53"/>
                <a:gd name="T9" fmla="*/ 564 h 82"/>
                <a:gd name="T10" fmla="*/ 314 w 53"/>
                <a:gd name="T11" fmla="*/ 585 h 82"/>
                <a:gd name="T12" fmla="*/ 334 w 53"/>
                <a:gd name="T13" fmla="*/ 556 h 82"/>
                <a:gd name="T14" fmla="*/ 201 w 53"/>
                <a:gd name="T15" fmla="*/ 214 h 82"/>
                <a:gd name="T16" fmla="*/ 133 w 53"/>
                <a:gd name="T17" fmla="*/ 142 h 82"/>
                <a:gd name="T18" fmla="*/ 38 w 53"/>
                <a:gd name="T19" fmla="*/ 21 h 82"/>
                <a:gd name="T20" fmla="*/ 13 w 53"/>
                <a:gd name="T21" fmla="*/ 0 h 8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3" h="82">
                  <a:moveTo>
                    <a:pt x="2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2" y="15"/>
                    <a:pt x="10" y="20"/>
                    <a:pt x="17" y="25"/>
                  </a:cubicBezTo>
                  <a:cubicBezTo>
                    <a:pt x="21" y="28"/>
                    <a:pt x="24" y="31"/>
                    <a:pt x="27" y="34"/>
                  </a:cubicBezTo>
                  <a:cubicBezTo>
                    <a:pt x="36" y="43"/>
                    <a:pt x="42" y="58"/>
                    <a:pt x="47" y="79"/>
                  </a:cubicBezTo>
                  <a:cubicBezTo>
                    <a:pt x="47" y="81"/>
                    <a:pt x="49" y="82"/>
                    <a:pt x="50" y="82"/>
                  </a:cubicBezTo>
                  <a:cubicBezTo>
                    <a:pt x="52" y="81"/>
                    <a:pt x="53" y="80"/>
                    <a:pt x="53" y="78"/>
                  </a:cubicBezTo>
                  <a:cubicBezTo>
                    <a:pt x="48" y="56"/>
                    <a:pt x="41" y="40"/>
                    <a:pt x="32" y="30"/>
                  </a:cubicBezTo>
                  <a:cubicBezTo>
                    <a:pt x="28" y="26"/>
                    <a:pt x="24" y="23"/>
                    <a:pt x="21" y="20"/>
                  </a:cubicBezTo>
                  <a:cubicBezTo>
                    <a:pt x="14" y="16"/>
                    <a:pt x="8" y="11"/>
                    <a:pt x="6" y="3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5" name="Freeform 849"/>
            <p:cNvSpPr>
              <a:spLocks/>
            </p:cNvSpPr>
            <p:nvPr/>
          </p:nvSpPr>
          <p:spPr bwMode="auto">
            <a:xfrm>
              <a:off x="4136" y="3097"/>
              <a:ext cx="108" cy="174"/>
            </a:xfrm>
            <a:custGeom>
              <a:avLst/>
              <a:gdLst>
                <a:gd name="T0" fmla="*/ 13 w 43"/>
                <a:gd name="T1" fmla="*/ 21 h 65"/>
                <a:gd name="T2" fmla="*/ 133 w 43"/>
                <a:gd name="T3" fmla="*/ 278 h 65"/>
                <a:gd name="T4" fmla="*/ 234 w 43"/>
                <a:gd name="T5" fmla="*/ 452 h 65"/>
                <a:gd name="T6" fmla="*/ 259 w 43"/>
                <a:gd name="T7" fmla="*/ 466 h 65"/>
                <a:gd name="T8" fmla="*/ 271 w 43"/>
                <a:gd name="T9" fmla="*/ 436 h 65"/>
                <a:gd name="T10" fmla="*/ 158 w 43"/>
                <a:gd name="T11" fmla="*/ 252 h 65"/>
                <a:gd name="T12" fmla="*/ 50 w 43"/>
                <a:gd name="T13" fmla="*/ 29 h 65"/>
                <a:gd name="T14" fmla="*/ 33 w 43"/>
                <a:gd name="T15" fmla="*/ 8 h 65"/>
                <a:gd name="T16" fmla="*/ 13 w 43"/>
                <a:gd name="T17" fmla="*/ 21 h 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" h="65">
                  <a:moveTo>
                    <a:pt x="2" y="3"/>
                  </a:moveTo>
                  <a:cubicBezTo>
                    <a:pt x="0" y="18"/>
                    <a:pt x="11" y="29"/>
                    <a:pt x="21" y="39"/>
                  </a:cubicBezTo>
                  <a:cubicBezTo>
                    <a:pt x="28" y="47"/>
                    <a:pt x="35" y="54"/>
                    <a:pt x="37" y="63"/>
                  </a:cubicBezTo>
                  <a:cubicBezTo>
                    <a:pt x="38" y="64"/>
                    <a:pt x="39" y="65"/>
                    <a:pt x="41" y="65"/>
                  </a:cubicBezTo>
                  <a:cubicBezTo>
                    <a:pt x="42" y="64"/>
                    <a:pt x="43" y="63"/>
                    <a:pt x="43" y="61"/>
                  </a:cubicBezTo>
                  <a:cubicBezTo>
                    <a:pt x="40" y="51"/>
                    <a:pt x="32" y="43"/>
                    <a:pt x="25" y="35"/>
                  </a:cubicBezTo>
                  <a:cubicBezTo>
                    <a:pt x="15" y="25"/>
                    <a:pt x="7" y="16"/>
                    <a:pt x="8" y="4"/>
                  </a:cubicBezTo>
                  <a:cubicBezTo>
                    <a:pt x="8" y="2"/>
                    <a:pt x="7" y="1"/>
                    <a:pt x="5" y="1"/>
                  </a:cubicBezTo>
                  <a:cubicBezTo>
                    <a:pt x="3" y="0"/>
                    <a:pt x="2" y="2"/>
                    <a:pt x="2" y="3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6" name="Freeform 850"/>
            <p:cNvSpPr>
              <a:spLocks/>
            </p:cNvSpPr>
            <p:nvPr/>
          </p:nvSpPr>
          <p:spPr bwMode="auto">
            <a:xfrm>
              <a:off x="4231" y="3135"/>
              <a:ext cx="90" cy="149"/>
            </a:xfrm>
            <a:custGeom>
              <a:avLst/>
              <a:gdLst>
                <a:gd name="T0" fmla="*/ 0 w 36"/>
                <a:gd name="T1" fmla="*/ 13 h 56"/>
                <a:gd name="T2" fmla="*/ 13 w 36"/>
                <a:gd name="T3" fmla="*/ 43 h 56"/>
                <a:gd name="T4" fmla="*/ 183 w 36"/>
                <a:gd name="T5" fmla="*/ 354 h 56"/>
                <a:gd name="T6" fmla="*/ 188 w 36"/>
                <a:gd name="T7" fmla="*/ 375 h 56"/>
                <a:gd name="T8" fmla="*/ 208 w 36"/>
                <a:gd name="T9" fmla="*/ 388 h 56"/>
                <a:gd name="T10" fmla="*/ 220 w 36"/>
                <a:gd name="T11" fmla="*/ 367 h 56"/>
                <a:gd name="T12" fmla="*/ 220 w 36"/>
                <a:gd name="T13" fmla="*/ 341 h 56"/>
                <a:gd name="T14" fmla="*/ 25 w 36"/>
                <a:gd name="T15" fmla="*/ 0 h 56"/>
                <a:gd name="T16" fmla="*/ 0 w 36"/>
                <a:gd name="T17" fmla="*/ 13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6" h="56">
                  <a:moveTo>
                    <a:pt x="0" y="2"/>
                  </a:moveTo>
                  <a:cubicBezTo>
                    <a:pt x="0" y="4"/>
                    <a:pt x="0" y="5"/>
                    <a:pt x="2" y="6"/>
                  </a:cubicBezTo>
                  <a:cubicBezTo>
                    <a:pt x="20" y="12"/>
                    <a:pt x="25" y="32"/>
                    <a:pt x="29" y="5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5"/>
                    <a:pt x="32" y="56"/>
                    <a:pt x="33" y="55"/>
                  </a:cubicBezTo>
                  <a:cubicBezTo>
                    <a:pt x="35" y="55"/>
                    <a:pt x="36" y="53"/>
                    <a:pt x="35" y="52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0" y="29"/>
                    <a:pt x="25" y="8"/>
                    <a:pt x="4" y="0"/>
                  </a:cubicBezTo>
                  <a:cubicBezTo>
                    <a:pt x="2" y="0"/>
                    <a:pt x="1" y="0"/>
                    <a:pt x="0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7" name="Freeform 851"/>
            <p:cNvSpPr>
              <a:spLocks/>
            </p:cNvSpPr>
            <p:nvPr/>
          </p:nvSpPr>
          <p:spPr bwMode="auto">
            <a:xfrm>
              <a:off x="4079" y="3324"/>
              <a:ext cx="210" cy="99"/>
            </a:xfrm>
            <a:custGeom>
              <a:avLst/>
              <a:gdLst>
                <a:gd name="T0" fmla="*/ 8 w 84"/>
                <a:gd name="T1" fmla="*/ 8 h 37"/>
                <a:gd name="T2" fmla="*/ 8 w 84"/>
                <a:gd name="T3" fmla="*/ 35 h 37"/>
                <a:gd name="T4" fmla="*/ 508 w 84"/>
                <a:gd name="T5" fmla="*/ 187 h 37"/>
                <a:gd name="T6" fmla="*/ 520 w 84"/>
                <a:gd name="T7" fmla="*/ 158 h 37"/>
                <a:gd name="T8" fmla="*/ 495 w 84"/>
                <a:gd name="T9" fmla="*/ 150 h 37"/>
                <a:gd name="T10" fmla="*/ 33 w 84"/>
                <a:gd name="T11" fmla="*/ 13 h 37"/>
                <a:gd name="T12" fmla="*/ 8 w 84"/>
                <a:gd name="T13" fmla="*/ 8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4" h="37">
                  <a:moveTo>
                    <a:pt x="1" y="1"/>
                  </a:moveTo>
                  <a:cubicBezTo>
                    <a:pt x="0" y="2"/>
                    <a:pt x="0" y="4"/>
                    <a:pt x="1" y="5"/>
                  </a:cubicBezTo>
                  <a:cubicBezTo>
                    <a:pt x="19" y="28"/>
                    <a:pt x="54" y="37"/>
                    <a:pt x="81" y="26"/>
                  </a:cubicBezTo>
                  <a:cubicBezTo>
                    <a:pt x="83" y="26"/>
                    <a:pt x="84" y="24"/>
                    <a:pt x="83" y="22"/>
                  </a:cubicBezTo>
                  <a:cubicBezTo>
                    <a:pt x="82" y="21"/>
                    <a:pt x="81" y="20"/>
                    <a:pt x="79" y="21"/>
                  </a:cubicBezTo>
                  <a:cubicBezTo>
                    <a:pt x="55" y="30"/>
                    <a:pt x="22" y="22"/>
                    <a:pt x="5" y="2"/>
                  </a:cubicBezTo>
                  <a:cubicBezTo>
                    <a:pt x="4" y="0"/>
                    <a:pt x="2" y="0"/>
                    <a:pt x="1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8" name="Freeform 852"/>
            <p:cNvSpPr>
              <a:spLocks/>
            </p:cNvSpPr>
            <p:nvPr/>
          </p:nvSpPr>
          <p:spPr bwMode="auto">
            <a:xfrm>
              <a:off x="4033" y="3137"/>
              <a:ext cx="118" cy="152"/>
            </a:xfrm>
            <a:custGeom>
              <a:avLst/>
              <a:gdLst>
                <a:gd name="T0" fmla="*/ 8 w 47"/>
                <a:gd name="T1" fmla="*/ 13 h 57"/>
                <a:gd name="T2" fmla="*/ 13 w 47"/>
                <a:gd name="T3" fmla="*/ 43 h 57"/>
                <a:gd name="T4" fmla="*/ 25 w 47"/>
                <a:gd name="T5" fmla="*/ 56 h 57"/>
                <a:gd name="T6" fmla="*/ 133 w 47"/>
                <a:gd name="T7" fmla="*/ 184 h 57"/>
                <a:gd name="T8" fmla="*/ 264 w 47"/>
                <a:gd name="T9" fmla="*/ 397 h 57"/>
                <a:gd name="T10" fmla="*/ 289 w 47"/>
                <a:gd name="T11" fmla="*/ 397 h 57"/>
                <a:gd name="T12" fmla="*/ 289 w 47"/>
                <a:gd name="T13" fmla="*/ 363 h 57"/>
                <a:gd name="T14" fmla="*/ 163 w 47"/>
                <a:gd name="T15" fmla="*/ 163 h 57"/>
                <a:gd name="T16" fmla="*/ 45 w 47"/>
                <a:gd name="T17" fmla="*/ 21 h 57"/>
                <a:gd name="T18" fmla="*/ 38 w 47"/>
                <a:gd name="T19" fmla="*/ 8 h 57"/>
                <a:gd name="T20" fmla="*/ 8 w 47"/>
                <a:gd name="T21" fmla="*/ 13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7" h="57">
                  <a:moveTo>
                    <a:pt x="1" y="2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2" y="14"/>
                    <a:pt x="16" y="17"/>
                    <a:pt x="21" y="26"/>
                  </a:cubicBezTo>
                  <a:cubicBezTo>
                    <a:pt x="27" y="36"/>
                    <a:pt x="33" y="48"/>
                    <a:pt x="42" y="56"/>
                  </a:cubicBezTo>
                  <a:cubicBezTo>
                    <a:pt x="43" y="57"/>
                    <a:pt x="45" y="57"/>
                    <a:pt x="46" y="56"/>
                  </a:cubicBezTo>
                  <a:cubicBezTo>
                    <a:pt x="47" y="54"/>
                    <a:pt x="47" y="52"/>
                    <a:pt x="46" y="51"/>
                  </a:cubicBezTo>
                  <a:cubicBezTo>
                    <a:pt x="38" y="44"/>
                    <a:pt x="32" y="33"/>
                    <a:pt x="26" y="23"/>
                  </a:cubicBezTo>
                  <a:cubicBezTo>
                    <a:pt x="20" y="12"/>
                    <a:pt x="16" y="9"/>
                    <a:pt x="7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9" name="Freeform 853"/>
            <p:cNvSpPr>
              <a:spLocks/>
            </p:cNvSpPr>
            <p:nvPr/>
          </p:nvSpPr>
          <p:spPr bwMode="auto">
            <a:xfrm>
              <a:off x="3881" y="3295"/>
              <a:ext cx="193" cy="125"/>
            </a:xfrm>
            <a:custGeom>
              <a:avLst/>
              <a:gdLst>
                <a:gd name="T0" fmla="*/ 20 w 77"/>
                <a:gd name="T1" fmla="*/ 0 h 47"/>
                <a:gd name="T2" fmla="*/ 0 w 77"/>
                <a:gd name="T3" fmla="*/ 21 h 47"/>
                <a:gd name="T4" fmla="*/ 20 w 77"/>
                <a:gd name="T5" fmla="*/ 43 h 47"/>
                <a:gd name="T6" fmla="*/ 226 w 77"/>
                <a:gd name="T7" fmla="*/ 136 h 47"/>
                <a:gd name="T8" fmla="*/ 464 w 77"/>
                <a:gd name="T9" fmla="*/ 324 h 47"/>
                <a:gd name="T10" fmla="*/ 484 w 77"/>
                <a:gd name="T11" fmla="*/ 303 h 47"/>
                <a:gd name="T12" fmla="*/ 464 w 77"/>
                <a:gd name="T13" fmla="*/ 282 h 47"/>
                <a:gd name="T14" fmla="*/ 263 w 77"/>
                <a:gd name="T15" fmla="*/ 114 h 47"/>
                <a:gd name="T16" fmla="*/ 20 w 77"/>
                <a:gd name="T17" fmla="*/ 0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" h="47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9" y="6"/>
                    <a:pt x="28" y="6"/>
                    <a:pt x="36" y="19"/>
                  </a:cubicBezTo>
                  <a:cubicBezTo>
                    <a:pt x="48" y="38"/>
                    <a:pt x="61" y="47"/>
                    <a:pt x="74" y="46"/>
                  </a:cubicBezTo>
                  <a:cubicBezTo>
                    <a:pt x="76" y="46"/>
                    <a:pt x="77" y="45"/>
                    <a:pt x="77" y="43"/>
                  </a:cubicBezTo>
                  <a:cubicBezTo>
                    <a:pt x="77" y="41"/>
                    <a:pt x="76" y="40"/>
                    <a:pt x="74" y="40"/>
                  </a:cubicBezTo>
                  <a:cubicBezTo>
                    <a:pt x="61" y="41"/>
                    <a:pt x="49" y="27"/>
                    <a:pt x="42" y="16"/>
                  </a:cubicBezTo>
                  <a:cubicBezTo>
                    <a:pt x="31" y="0"/>
                    <a:pt x="18" y="0"/>
                    <a:pt x="3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0" name="Freeform 854"/>
            <p:cNvSpPr>
              <a:spLocks/>
            </p:cNvSpPr>
            <p:nvPr/>
          </p:nvSpPr>
          <p:spPr bwMode="auto">
            <a:xfrm>
              <a:off x="3801" y="3476"/>
              <a:ext cx="232" cy="67"/>
            </a:xfrm>
            <a:custGeom>
              <a:avLst/>
              <a:gdLst>
                <a:gd name="T0" fmla="*/ 549 w 93"/>
                <a:gd name="T1" fmla="*/ 8 h 25"/>
                <a:gd name="T2" fmla="*/ 312 w 93"/>
                <a:gd name="T3" fmla="*/ 51 h 25"/>
                <a:gd name="T4" fmla="*/ 5 w 93"/>
                <a:gd name="T5" fmla="*/ 145 h 25"/>
                <a:gd name="T6" fmla="*/ 5 w 93"/>
                <a:gd name="T7" fmla="*/ 172 h 25"/>
                <a:gd name="T8" fmla="*/ 30 w 93"/>
                <a:gd name="T9" fmla="*/ 172 h 25"/>
                <a:gd name="T10" fmla="*/ 312 w 93"/>
                <a:gd name="T11" fmla="*/ 94 h 25"/>
                <a:gd name="T12" fmla="*/ 574 w 93"/>
                <a:gd name="T13" fmla="*/ 43 h 25"/>
                <a:gd name="T14" fmla="*/ 574 w 93"/>
                <a:gd name="T15" fmla="*/ 13 h 25"/>
                <a:gd name="T16" fmla="*/ 549 w 93"/>
                <a:gd name="T17" fmla="*/ 8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3" h="25">
                  <a:moveTo>
                    <a:pt x="88" y="1"/>
                  </a:moveTo>
                  <a:cubicBezTo>
                    <a:pt x="77" y="9"/>
                    <a:pt x="64" y="8"/>
                    <a:pt x="50" y="7"/>
                  </a:cubicBezTo>
                  <a:cubicBezTo>
                    <a:pt x="33" y="5"/>
                    <a:pt x="16" y="4"/>
                    <a:pt x="1" y="20"/>
                  </a:cubicBezTo>
                  <a:cubicBezTo>
                    <a:pt x="0" y="21"/>
                    <a:pt x="0" y="23"/>
                    <a:pt x="1" y="24"/>
                  </a:cubicBezTo>
                  <a:cubicBezTo>
                    <a:pt x="2" y="25"/>
                    <a:pt x="4" y="25"/>
                    <a:pt x="5" y="24"/>
                  </a:cubicBezTo>
                  <a:cubicBezTo>
                    <a:pt x="18" y="10"/>
                    <a:pt x="33" y="11"/>
                    <a:pt x="50" y="13"/>
                  </a:cubicBezTo>
                  <a:cubicBezTo>
                    <a:pt x="64" y="14"/>
                    <a:pt x="79" y="15"/>
                    <a:pt x="92" y="6"/>
                  </a:cubicBezTo>
                  <a:cubicBezTo>
                    <a:pt x="93" y="5"/>
                    <a:pt x="93" y="3"/>
                    <a:pt x="92" y="2"/>
                  </a:cubicBezTo>
                  <a:cubicBezTo>
                    <a:pt x="92" y="1"/>
                    <a:pt x="90" y="0"/>
                    <a:pt x="88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1" name="Freeform 855"/>
            <p:cNvSpPr>
              <a:spLocks/>
            </p:cNvSpPr>
            <p:nvPr/>
          </p:nvSpPr>
          <p:spPr bwMode="auto">
            <a:xfrm>
              <a:off x="3933" y="3521"/>
              <a:ext cx="128" cy="120"/>
            </a:xfrm>
            <a:custGeom>
              <a:avLst/>
              <a:gdLst>
                <a:gd name="T0" fmla="*/ 284 w 51"/>
                <a:gd name="T1" fmla="*/ 8 h 45"/>
                <a:gd name="T2" fmla="*/ 163 w 51"/>
                <a:gd name="T3" fmla="*/ 115 h 45"/>
                <a:gd name="T4" fmla="*/ 8 w 51"/>
                <a:gd name="T5" fmla="*/ 291 h 45"/>
                <a:gd name="T6" fmla="*/ 20 w 51"/>
                <a:gd name="T7" fmla="*/ 320 h 45"/>
                <a:gd name="T8" fmla="*/ 45 w 51"/>
                <a:gd name="T9" fmla="*/ 307 h 45"/>
                <a:gd name="T10" fmla="*/ 183 w 51"/>
                <a:gd name="T11" fmla="*/ 149 h 45"/>
                <a:gd name="T12" fmla="*/ 314 w 51"/>
                <a:gd name="T13" fmla="*/ 35 h 45"/>
                <a:gd name="T14" fmla="*/ 309 w 51"/>
                <a:gd name="T15" fmla="*/ 8 h 45"/>
                <a:gd name="T16" fmla="*/ 284 w 51"/>
                <a:gd name="T17" fmla="*/ 8 h 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" h="45">
                  <a:moveTo>
                    <a:pt x="45" y="1"/>
                  </a:moveTo>
                  <a:cubicBezTo>
                    <a:pt x="41" y="7"/>
                    <a:pt x="34" y="11"/>
                    <a:pt x="26" y="16"/>
                  </a:cubicBezTo>
                  <a:cubicBezTo>
                    <a:pt x="15" y="23"/>
                    <a:pt x="4" y="30"/>
                    <a:pt x="1" y="41"/>
                  </a:cubicBezTo>
                  <a:cubicBezTo>
                    <a:pt x="0" y="43"/>
                    <a:pt x="1" y="45"/>
                    <a:pt x="3" y="45"/>
                  </a:cubicBezTo>
                  <a:cubicBezTo>
                    <a:pt x="4" y="45"/>
                    <a:pt x="6" y="45"/>
                    <a:pt x="7" y="43"/>
                  </a:cubicBezTo>
                  <a:cubicBezTo>
                    <a:pt x="9" y="33"/>
                    <a:pt x="19" y="27"/>
                    <a:pt x="29" y="21"/>
                  </a:cubicBezTo>
                  <a:cubicBezTo>
                    <a:pt x="37" y="16"/>
                    <a:pt x="45" y="11"/>
                    <a:pt x="50" y="5"/>
                  </a:cubicBezTo>
                  <a:cubicBezTo>
                    <a:pt x="51" y="4"/>
                    <a:pt x="51" y="2"/>
                    <a:pt x="49" y="1"/>
                  </a:cubicBezTo>
                  <a:cubicBezTo>
                    <a:pt x="48" y="0"/>
                    <a:pt x="46" y="0"/>
                    <a:pt x="45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2" name="Freeform 856"/>
            <p:cNvSpPr>
              <a:spLocks/>
            </p:cNvSpPr>
            <p:nvPr/>
          </p:nvSpPr>
          <p:spPr bwMode="auto">
            <a:xfrm>
              <a:off x="3981" y="3657"/>
              <a:ext cx="82" cy="174"/>
            </a:xfrm>
            <a:custGeom>
              <a:avLst/>
              <a:gdLst>
                <a:gd name="T0" fmla="*/ 166 w 33"/>
                <a:gd name="T1" fmla="*/ 21 h 65"/>
                <a:gd name="T2" fmla="*/ 99 w 33"/>
                <a:gd name="T3" fmla="*/ 158 h 65"/>
                <a:gd name="T4" fmla="*/ 62 w 33"/>
                <a:gd name="T5" fmla="*/ 209 h 65"/>
                <a:gd name="T6" fmla="*/ 0 w 33"/>
                <a:gd name="T7" fmla="*/ 444 h 65"/>
                <a:gd name="T8" fmla="*/ 17 w 33"/>
                <a:gd name="T9" fmla="*/ 466 h 65"/>
                <a:gd name="T10" fmla="*/ 37 w 33"/>
                <a:gd name="T11" fmla="*/ 444 h 65"/>
                <a:gd name="T12" fmla="*/ 92 w 33"/>
                <a:gd name="T13" fmla="*/ 236 h 65"/>
                <a:gd name="T14" fmla="*/ 124 w 33"/>
                <a:gd name="T15" fmla="*/ 187 h 65"/>
                <a:gd name="T16" fmla="*/ 199 w 33"/>
                <a:gd name="T17" fmla="*/ 29 h 65"/>
                <a:gd name="T18" fmla="*/ 186 w 33"/>
                <a:gd name="T19" fmla="*/ 8 h 65"/>
                <a:gd name="T20" fmla="*/ 166 w 33"/>
                <a:gd name="T21" fmla="*/ 21 h 6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" h="65">
                  <a:moveTo>
                    <a:pt x="27" y="3"/>
                  </a:moveTo>
                  <a:cubicBezTo>
                    <a:pt x="25" y="10"/>
                    <a:pt x="20" y="16"/>
                    <a:pt x="16" y="22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" y="39"/>
                    <a:pt x="0" y="48"/>
                    <a:pt x="0" y="62"/>
                  </a:cubicBezTo>
                  <a:cubicBezTo>
                    <a:pt x="0" y="63"/>
                    <a:pt x="1" y="65"/>
                    <a:pt x="3" y="65"/>
                  </a:cubicBezTo>
                  <a:cubicBezTo>
                    <a:pt x="4" y="65"/>
                    <a:pt x="6" y="64"/>
                    <a:pt x="6" y="62"/>
                  </a:cubicBezTo>
                  <a:cubicBezTo>
                    <a:pt x="6" y="50"/>
                    <a:pt x="9" y="41"/>
                    <a:pt x="15" y="33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5" y="19"/>
                    <a:pt x="30" y="13"/>
                    <a:pt x="32" y="4"/>
                  </a:cubicBezTo>
                  <a:cubicBezTo>
                    <a:pt x="33" y="3"/>
                    <a:pt x="32" y="1"/>
                    <a:pt x="30" y="1"/>
                  </a:cubicBezTo>
                  <a:cubicBezTo>
                    <a:pt x="29" y="0"/>
                    <a:pt x="27" y="1"/>
                    <a:pt x="27" y="3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3" name="Freeform 857"/>
            <p:cNvSpPr>
              <a:spLocks/>
            </p:cNvSpPr>
            <p:nvPr/>
          </p:nvSpPr>
          <p:spPr bwMode="auto">
            <a:xfrm>
              <a:off x="4058" y="3556"/>
              <a:ext cx="106" cy="229"/>
            </a:xfrm>
            <a:custGeom>
              <a:avLst/>
              <a:gdLst>
                <a:gd name="T0" fmla="*/ 230 w 42"/>
                <a:gd name="T1" fmla="*/ 13 h 86"/>
                <a:gd name="T2" fmla="*/ 197 w 42"/>
                <a:gd name="T3" fmla="*/ 178 h 86"/>
                <a:gd name="T4" fmla="*/ 172 w 42"/>
                <a:gd name="T5" fmla="*/ 320 h 86"/>
                <a:gd name="T6" fmla="*/ 109 w 42"/>
                <a:gd name="T7" fmla="*/ 397 h 86"/>
                <a:gd name="T8" fmla="*/ 13 w 42"/>
                <a:gd name="T9" fmla="*/ 588 h 86"/>
                <a:gd name="T10" fmla="*/ 38 w 42"/>
                <a:gd name="T11" fmla="*/ 602 h 86"/>
                <a:gd name="T12" fmla="*/ 50 w 42"/>
                <a:gd name="T13" fmla="*/ 580 h 86"/>
                <a:gd name="T14" fmla="*/ 134 w 42"/>
                <a:gd name="T15" fmla="*/ 426 h 86"/>
                <a:gd name="T16" fmla="*/ 204 w 42"/>
                <a:gd name="T17" fmla="*/ 341 h 86"/>
                <a:gd name="T18" fmla="*/ 235 w 42"/>
                <a:gd name="T19" fmla="*/ 178 h 86"/>
                <a:gd name="T20" fmla="*/ 260 w 42"/>
                <a:gd name="T21" fmla="*/ 35 h 86"/>
                <a:gd name="T22" fmla="*/ 255 w 42"/>
                <a:gd name="T23" fmla="*/ 8 h 86"/>
                <a:gd name="T24" fmla="*/ 230 w 42"/>
                <a:gd name="T25" fmla="*/ 13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2" h="86">
                  <a:moveTo>
                    <a:pt x="36" y="2"/>
                  </a:moveTo>
                  <a:cubicBezTo>
                    <a:pt x="32" y="9"/>
                    <a:pt x="31" y="17"/>
                    <a:pt x="31" y="25"/>
                  </a:cubicBezTo>
                  <a:cubicBezTo>
                    <a:pt x="31" y="32"/>
                    <a:pt x="30" y="39"/>
                    <a:pt x="27" y="45"/>
                  </a:cubicBezTo>
                  <a:cubicBezTo>
                    <a:pt x="25" y="49"/>
                    <a:pt x="21" y="52"/>
                    <a:pt x="17" y="56"/>
                  </a:cubicBezTo>
                  <a:cubicBezTo>
                    <a:pt x="9" y="64"/>
                    <a:pt x="0" y="73"/>
                    <a:pt x="2" y="83"/>
                  </a:cubicBezTo>
                  <a:cubicBezTo>
                    <a:pt x="3" y="85"/>
                    <a:pt x="4" y="86"/>
                    <a:pt x="6" y="85"/>
                  </a:cubicBezTo>
                  <a:cubicBezTo>
                    <a:pt x="7" y="85"/>
                    <a:pt x="8" y="84"/>
                    <a:pt x="8" y="82"/>
                  </a:cubicBezTo>
                  <a:cubicBezTo>
                    <a:pt x="7" y="75"/>
                    <a:pt x="14" y="67"/>
                    <a:pt x="21" y="60"/>
                  </a:cubicBezTo>
                  <a:cubicBezTo>
                    <a:pt x="25" y="56"/>
                    <a:pt x="29" y="52"/>
                    <a:pt x="32" y="48"/>
                  </a:cubicBezTo>
                  <a:cubicBezTo>
                    <a:pt x="36" y="41"/>
                    <a:pt x="37" y="33"/>
                    <a:pt x="37" y="25"/>
                  </a:cubicBezTo>
                  <a:cubicBezTo>
                    <a:pt x="37" y="18"/>
                    <a:pt x="38" y="11"/>
                    <a:pt x="41" y="5"/>
                  </a:cubicBezTo>
                  <a:cubicBezTo>
                    <a:pt x="42" y="3"/>
                    <a:pt x="42" y="2"/>
                    <a:pt x="40" y="1"/>
                  </a:cubicBezTo>
                  <a:cubicBezTo>
                    <a:pt x="39" y="0"/>
                    <a:pt x="37" y="0"/>
                    <a:pt x="36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4" name="Freeform 858"/>
            <p:cNvSpPr>
              <a:spLocks/>
            </p:cNvSpPr>
            <p:nvPr/>
          </p:nvSpPr>
          <p:spPr bwMode="auto">
            <a:xfrm>
              <a:off x="4186" y="3636"/>
              <a:ext cx="55" cy="163"/>
            </a:xfrm>
            <a:custGeom>
              <a:avLst/>
              <a:gdLst>
                <a:gd name="T0" fmla="*/ 100 w 22"/>
                <a:gd name="T1" fmla="*/ 13 h 61"/>
                <a:gd name="T2" fmla="*/ 70 w 22"/>
                <a:gd name="T3" fmla="*/ 77 h 61"/>
                <a:gd name="T4" fmla="*/ 33 w 22"/>
                <a:gd name="T5" fmla="*/ 179 h 61"/>
                <a:gd name="T6" fmla="*/ 38 w 22"/>
                <a:gd name="T7" fmla="*/ 243 h 61"/>
                <a:gd name="T8" fmla="*/ 45 w 22"/>
                <a:gd name="T9" fmla="*/ 278 h 61"/>
                <a:gd name="T10" fmla="*/ 25 w 22"/>
                <a:gd name="T11" fmla="*/ 358 h 61"/>
                <a:gd name="T12" fmla="*/ 8 w 22"/>
                <a:gd name="T13" fmla="*/ 401 h 61"/>
                <a:gd name="T14" fmla="*/ 20 w 22"/>
                <a:gd name="T15" fmla="*/ 428 h 61"/>
                <a:gd name="T16" fmla="*/ 45 w 22"/>
                <a:gd name="T17" fmla="*/ 414 h 61"/>
                <a:gd name="T18" fmla="*/ 58 w 22"/>
                <a:gd name="T19" fmla="*/ 379 h 61"/>
                <a:gd name="T20" fmla="*/ 83 w 22"/>
                <a:gd name="T21" fmla="*/ 278 h 61"/>
                <a:gd name="T22" fmla="*/ 75 w 22"/>
                <a:gd name="T23" fmla="*/ 230 h 61"/>
                <a:gd name="T24" fmla="*/ 70 w 22"/>
                <a:gd name="T25" fmla="*/ 184 h 61"/>
                <a:gd name="T26" fmla="*/ 100 w 22"/>
                <a:gd name="T27" fmla="*/ 107 h 61"/>
                <a:gd name="T28" fmla="*/ 138 w 22"/>
                <a:gd name="T29" fmla="*/ 29 h 61"/>
                <a:gd name="T30" fmla="*/ 125 w 22"/>
                <a:gd name="T31" fmla="*/ 0 h 61"/>
                <a:gd name="T32" fmla="*/ 100 w 22"/>
                <a:gd name="T33" fmla="*/ 13 h 6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2" h="61">
                  <a:moveTo>
                    <a:pt x="16" y="2"/>
                  </a:moveTo>
                  <a:cubicBezTo>
                    <a:pt x="15" y="6"/>
                    <a:pt x="13" y="9"/>
                    <a:pt x="11" y="11"/>
                  </a:cubicBezTo>
                  <a:cubicBezTo>
                    <a:pt x="8" y="15"/>
                    <a:pt x="5" y="19"/>
                    <a:pt x="5" y="25"/>
                  </a:cubicBezTo>
                  <a:cubicBezTo>
                    <a:pt x="4" y="29"/>
                    <a:pt x="5" y="31"/>
                    <a:pt x="6" y="34"/>
                  </a:cubicBezTo>
                  <a:cubicBezTo>
                    <a:pt x="7" y="36"/>
                    <a:pt x="7" y="37"/>
                    <a:pt x="7" y="39"/>
                  </a:cubicBezTo>
                  <a:cubicBezTo>
                    <a:pt x="7" y="43"/>
                    <a:pt x="6" y="47"/>
                    <a:pt x="4" y="50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1" y="59"/>
                    <a:pt x="3" y="60"/>
                  </a:cubicBezTo>
                  <a:cubicBezTo>
                    <a:pt x="4" y="61"/>
                    <a:pt x="6" y="60"/>
                    <a:pt x="7" y="58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11" y="49"/>
                    <a:pt x="13" y="44"/>
                    <a:pt x="13" y="39"/>
                  </a:cubicBezTo>
                  <a:cubicBezTo>
                    <a:pt x="13" y="36"/>
                    <a:pt x="12" y="34"/>
                    <a:pt x="12" y="32"/>
                  </a:cubicBezTo>
                  <a:cubicBezTo>
                    <a:pt x="11" y="30"/>
                    <a:pt x="11" y="28"/>
                    <a:pt x="11" y="26"/>
                  </a:cubicBezTo>
                  <a:cubicBezTo>
                    <a:pt x="11" y="22"/>
                    <a:pt x="13" y="19"/>
                    <a:pt x="16" y="15"/>
                  </a:cubicBezTo>
                  <a:cubicBezTo>
                    <a:pt x="18" y="12"/>
                    <a:pt x="21" y="8"/>
                    <a:pt x="22" y="4"/>
                  </a:cubicBezTo>
                  <a:cubicBezTo>
                    <a:pt x="22" y="2"/>
                    <a:pt x="21" y="0"/>
                    <a:pt x="20" y="0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5" name="Freeform 859"/>
            <p:cNvSpPr>
              <a:spLocks/>
            </p:cNvSpPr>
            <p:nvPr/>
          </p:nvSpPr>
          <p:spPr bwMode="auto">
            <a:xfrm>
              <a:off x="4299" y="3487"/>
              <a:ext cx="50" cy="242"/>
            </a:xfrm>
            <a:custGeom>
              <a:avLst/>
              <a:gdLst>
                <a:gd name="T0" fmla="*/ 70 w 20"/>
                <a:gd name="T1" fmla="*/ 8 h 91"/>
                <a:gd name="T2" fmla="*/ 58 w 20"/>
                <a:gd name="T3" fmla="*/ 157 h 91"/>
                <a:gd name="T4" fmla="*/ 75 w 20"/>
                <a:gd name="T5" fmla="*/ 205 h 91"/>
                <a:gd name="T6" fmla="*/ 50 w 20"/>
                <a:gd name="T7" fmla="*/ 332 h 91"/>
                <a:gd name="T8" fmla="*/ 45 w 20"/>
                <a:gd name="T9" fmla="*/ 354 h 91"/>
                <a:gd name="T10" fmla="*/ 25 w 20"/>
                <a:gd name="T11" fmla="*/ 622 h 91"/>
                <a:gd name="T12" fmla="*/ 45 w 20"/>
                <a:gd name="T13" fmla="*/ 644 h 91"/>
                <a:gd name="T14" fmla="*/ 58 w 20"/>
                <a:gd name="T15" fmla="*/ 614 h 91"/>
                <a:gd name="T16" fmla="*/ 75 w 20"/>
                <a:gd name="T17" fmla="*/ 375 h 91"/>
                <a:gd name="T18" fmla="*/ 88 w 20"/>
                <a:gd name="T19" fmla="*/ 346 h 91"/>
                <a:gd name="T20" fmla="*/ 113 w 20"/>
                <a:gd name="T21" fmla="*/ 191 h 91"/>
                <a:gd name="T22" fmla="*/ 95 w 20"/>
                <a:gd name="T23" fmla="*/ 136 h 91"/>
                <a:gd name="T24" fmla="*/ 95 w 20"/>
                <a:gd name="T25" fmla="*/ 43 h 91"/>
                <a:gd name="T26" fmla="*/ 95 w 20"/>
                <a:gd name="T27" fmla="*/ 13 h 91"/>
                <a:gd name="T28" fmla="*/ 70 w 20"/>
                <a:gd name="T29" fmla="*/ 8 h 9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0" h="91">
                  <a:moveTo>
                    <a:pt x="11" y="1"/>
                  </a:moveTo>
                  <a:cubicBezTo>
                    <a:pt x="3" y="9"/>
                    <a:pt x="6" y="16"/>
                    <a:pt x="9" y="22"/>
                  </a:cubicBezTo>
                  <a:cubicBezTo>
                    <a:pt x="10" y="24"/>
                    <a:pt x="12" y="26"/>
                    <a:pt x="12" y="29"/>
                  </a:cubicBezTo>
                  <a:cubicBezTo>
                    <a:pt x="14" y="36"/>
                    <a:pt x="12" y="40"/>
                    <a:pt x="8" y="4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0" y="64"/>
                    <a:pt x="1" y="75"/>
                    <a:pt x="4" y="88"/>
                  </a:cubicBezTo>
                  <a:cubicBezTo>
                    <a:pt x="4" y="90"/>
                    <a:pt x="5" y="91"/>
                    <a:pt x="7" y="91"/>
                  </a:cubicBezTo>
                  <a:cubicBezTo>
                    <a:pt x="9" y="90"/>
                    <a:pt x="10" y="89"/>
                    <a:pt x="9" y="87"/>
                  </a:cubicBezTo>
                  <a:cubicBezTo>
                    <a:pt x="7" y="74"/>
                    <a:pt x="6" y="65"/>
                    <a:pt x="12" y="53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20" y="37"/>
                    <a:pt x="18" y="27"/>
                  </a:cubicBezTo>
                  <a:cubicBezTo>
                    <a:pt x="17" y="24"/>
                    <a:pt x="16" y="22"/>
                    <a:pt x="15" y="19"/>
                  </a:cubicBezTo>
                  <a:cubicBezTo>
                    <a:pt x="12" y="13"/>
                    <a:pt x="10" y="10"/>
                    <a:pt x="15" y="6"/>
                  </a:cubicBezTo>
                  <a:cubicBezTo>
                    <a:pt x="16" y="5"/>
                    <a:pt x="17" y="3"/>
                    <a:pt x="15" y="2"/>
                  </a:cubicBezTo>
                  <a:cubicBezTo>
                    <a:pt x="14" y="0"/>
                    <a:pt x="12" y="0"/>
                    <a:pt x="11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6" name="Freeform 860"/>
            <p:cNvSpPr>
              <a:spLocks/>
            </p:cNvSpPr>
            <p:nvPr/>
          </p:nvSpPr>
          <p:spPr bwMode="auto">
            <a:xfrm>
              <a:off x="4361" y="3652"/>
              <a:ext cx="48" cy="173"/>
            </a:xfrm>
            <a:custGeom>
              <a:avLst/>
              <a:gdLst>
                <a:gd name="T0" fmla="*/ 83 w 19"/>
                <a:gd name="T1" fmla="*/ 13 h 65"/>
                <a:gd name="T2" fmla="*/ 51 w 19"/>
                <a:gd name="T3" fmla="*/ 128 h 65"/>
                <a:gd name="T4" fmla="*/ 20 w 19"/>
                <a:gd name="T5" fmla="*/ 205 h 65"/>
                <a:gd name="T6" fmla="*/ 33 w 19"/>
                <a:gd name="T7" fmla="*/ 354 h 65"/>
                <a:gd name="T8" fmla="*/ 51 w 19"/>
                <a:gd name="T9" fmla="*/ 439 h 65"/>
                <a:gd name="T10" fmla="*/ 71 w 19"/>
                <a:gd name="T11" fmla="*/ 460 h 65"/>
                <a:gd name="T12" fmla="*/ 88 w 19"/>
                <a:gd name="T13" fmla="*/ 439 h 65"/>
                <a:gd name="T14" fmla="*/ 71 w 19"/>
                <a:gd name="T15" fmla="*/ 341 h 65"/>
                <a:gd name="T16" fmla="*/ 51 w 19"/>
                <a:gd name="T17" fmla="*/ 221 h 65"/>
                <a:gd name="T18" fmla="*/ 83 w 19"/>
                <a:gd name="T19" fmla="*/ 141 h 65"/>
                <a:gd name="T20" fmla="*/ 121 w 19"/>
                <a:gd name="T21" fmla="*/ 21 h 65"/>
                <a:gd name="T22" fmla="*/ 101 w 19"/>
                <a:gd name="T23" fmla="*/ 0 h 65"/>
                <a:gd name="T24" fmla="*/ 83 w 19"/>
                <a:gd name="T25" fmla="*/ 13 h 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" h="65">
                  <a:moveTo>
                    <a:pt x="13" y="2"/>
                  </a:moveTo>
                  <a:cubicBezTo>
                    <a:pt x="12" y="9"/>
                    <a:pt x="10" y="13"/>
                    <a:pt x="8" y="18"/>
                  </a:cubicBezTo>
                  <a:cubicBezTo>
                    <a:pt x="6" y="21"/>
                    <a:pt x="4" y="25"/>
                    <a:pt x="3" y="29"/>
                  </a:cubicBezTo>
                  <a:cubicBezTo>
                    <a:pt x="0" y="38"/>
                    <a:pt x="3" y="44"/>
                    <a:pt x="5" y="50"/>
                  </a:cubicBezTo>
                  <a:cubicBezTo>
                    <a:pt x="7" y="54"/>
                    <a:pt x="8" y="58"/>
                    <a:pt x="8" y="62"/>
                  </a:cubicBezTo>
                  <a:cubicBezTo>
                    <a:pt x="8" y="63"/>
                    <a:pt x="9" y="65"/>
                    <a:pt x="11" y="65"/>
                  </a:cubicBezTo>
                  <a:cubicBezTo>
                    <a:pt x="12" y="65"/>
                    <a:pt x="14" y="64"/>
                    <a:pt x="14" y="62"/>
                  </a:cubicBezTo>
                  <a:cubicBezTo>
                    <a:pt x="15" y="57"/>
                    <a:pt x="13" y="52"/>
                    <a:pt x="11" y="48"/>
                  </a:cubicBezTo>
                  <a:cubicBezTo>
                    <a:pt x="9" y="42"/>
                    <a:pt x="6" y="37"/>
                    <a:pt x="8" y="31"/>
                  </a:cubicBezTo>
                  <a:cubicBezTo>
                    <a:pt x="9" y="27"/>
                    <a:pt x="11" y="24"/>
                    <a:pt x="13" y="20"/>
                  </a:cubicBezTo>
                  <a:cubicBezTo>
                    <a:pt x="16" y="16"/>
                    <a:pt x="18" y="11"/>
                    <a:pt x="19" y="3"/>
                  </a:cubicBezTo>
                  <a:cubicBezTo>
                    <a:pt x="19" y="1"/>
                    <a:pt x="18" y="0"/>
                    <a:pt x="16" y="0"/>
                  </a:cubicBezTo>
                  <a:cubicBezTo>
                    <a:pt x="14" y="0"/>
                    <a:pt x="13" y="1"/>
                    <a:pt x="13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7" name="Freeform 861"/>
            <p:cNvSpPr>
              <a:spLocks/>
            </p:cNvSpPr>
            <p:nvPr/>
          </p:nvSpPr>
          <p:spPr bwMode="auto">
            <a:xfrm>
              <a:off x="4496" y="3593"/>
              <a:ext cx="88" cy="248"/>
            </a:xfrm>
            <a:custGeom>
              <a:avLst/>
              <a:gdLst>
                <a:gd name="T0" fmla="*/ 171 w 35"/>
                <a:gd name="T1" fmla="*/ 8 h 93"/>
                <a:gd name="T2" fmla="*/ 158 w 35"/>
                <a:gd name="T3" fmla="*/ 29 h 93"/>
                <a:gd name="T4" fmla="*/ 121 w 35"/>
                <a:gd name="T5" fmla="*/ 355 h 93"/>
                <a:gd name="T6" fmla="*/ 88 w 35"/>
                <a:gd name="T7" fmla="*/ 405 h 93"/>
                <a:gd name="T8" fmla="*/ 33 w 35"/>
                <a:gd name="T9" fmla="*/ 648 h 93"/>
                <a:gd name="T10" fmla="*/ 58 w 35"/>
                <a:gd name="T11" fmla="*/ 653 h 93"/>
                <a:gd name="T12" fmla="*/ 63 w 35"/>
                <a:gd name="T13" fmla="*/ 632 h 93"/>
                <a:gd name="T14" fmla="*/ 121 w 35"/>
                <a:gd name="T15" fmla="*/ 427 h 93"/>
                <a:gd name="T16" fmla="*/ 151 w 35"/>
                <a:gd name="T17" fmla="*/ 376 h 93"/>
                <a:gd name="T18" fmla="*/ 196 w 35"/>
                <a:gd name="T19" fmla="*/ 21 h 93"/>
                <a:gd name="T20" fmla="*/ 171 w 35"/>
                <a:gd name="T21" fmla="*/ 8 h 9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93">
                  <a:moveTo>
                    <a:pt x="27" y="1"/>
                  </a:moveTo>
                  <a:cubicBezTo>
                    <a:pt x="25" y="1"/>
                    <a:pt x="24" y="3"/>
                    <a:pt x="25" y="4"/>
                  </a:cubicBezTo>
                  <a:cubicBezTo>
                    <a:pt x="29" y="20"/>
                    <a:pt x="27" y="37"/>
                    <a:pt x="19" y="50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8" y="66"/>
                    <a:pt x="0" y="77"/>
                    <a:pt x="5" y="91"/>
                  </a:cubicBezTo>
                  <a:cubicBezTo>
                    <a:pt x="5" y="92"/>
                    <a:pt x="7" y="93"/>
                    <a:pt x="9" y="92"/>
                  </a:cubicBezTo>
                  <a:cubicBezTo>
                    <a:pt x="10" y="92"/>
                    <a:pt x="11" y="90"/>
                    <a:pt x="10" y="89"/>
                  </a:cubicBezTo>
                  <a:cubicBezTo>
                    <a:pt x="7" y="78"/>
                    <a:pt x="13" y="69"/>
                    <a:pt x="19" y="60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33" y="39"/>
                    <a:pt x="35" y="21"/>
                    <a:pt x="31" y="3"/>
                  </a:cubicBezTo>
                  <a:cubicBezTo>
                    <a:pt x="30" y="1"/>
                    <a:pt x="29" y="0"/>
                    <a:pt x="27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8" name="Freeform 862"/>
            <p:cNvSpPr>
              <a:spLocks/>
            </p:cNvSpPr>
            <p:nvPr/>
          </p:nvSpPr>
          <p:spPr bwMode="auto">
            <a:xfrm>
              <a:off x="4341" y="3177"/>
              <a:ext cx="73" cy="240"/>
            </a:xfrm>
            <a:custGeom>
              <a:avLst/>
              <a:gdLst>
                <a:gd name="T0" fmla="*/ 13 w 29"/>
                <a:gd name="T1" fmla="*/ 8 h 90"/>
                <a:gd name="T2" fmla="*/ 8 w 29"/>
                <a:gd name="T3" fmla="*/ 35 h 90"/>
                <a:gd name="T4" fmla="*/ 70 w 29"/>
                <a:gd name="T5" fmla="*/ 264 h 90"/>
                <a:gd name="T6" fmla="*/ 70 w 29"/>
                <a:gd name="T7" fmla="*/ 299 h 90"/>
                <a:gd name="T8" fmla="*/ 151 w 29"/>
                <a:gd name="T9" fmla="*/ 627 h 90"/>
                <a:gd name="T10" fmla="*/ 176 w 29"/>
                <a:gd name="T11" fmla="*/ 627 h 90"/>
                <a:gd name="T12" fmla="*/ 176 w 29"/>
                <a:gd name="T13" fmla="*/ 597 h 90"/>
                <a:gd name="T14" fmla="*/ 108 w 29"/>
                <a:gd name="T15" fmla="*/ 299 h 90"/>
                <a:gd name="T16" fmla="*/ 108 w 29"/>
                <a:gd name="T17" fmla="*/ 269 h 90"/>
                <a:gd name="T18" fmla="*/ 38 w 29"/>
                <a:gd name="T19" fmla="*/ 8 h 90"/>
                <a:gd name="T20" fmla="*/ 13 w 29"/>
                <a:gd name="T21" fmla="*/ 8 h 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" h="90">
                  <a:moveTo>
                    <a:pt x="2" y="1"/>
                  </a:moveTo>
                  <a:cubicBezTo>
                    <a:pt x="1" y="2"/>
                    <a:pt x="0" y="4"/>
                    <a:pt x="1" y="5"/>
                  </a:cubicBezTo>
                  <a:cubicBezTo>
                    <a:pt x="9" y="15"/>
                    <a:pt x="12" y="26"/>
                    <a:pt x="11" y="37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59"/>
                    <a:pt x="8" y="75"/>
                    <a:pt x="24" y="88"/>
                  </a:cubicBezTo>
                  <a:cubicBezTo>
                    <a:pt x="25" y="90"/>
                    <a:pt x="27" y="89"/>
                    <a:pt x="28" y="88"/>
                  </a:cubicBezTo>
                  <a:cubicBezTo>
                    <a:pt x="29" y="87"/>
                    <a:pt x="29" y="85"/>
                    <a:pt x="28" y="84"/>
                  </a:cubicBezTo>
                  <a:cubicBezTo>
                    <a:pt x="15" y="72"/>
                    <a:pt x="16" y="58"/>
                    <a:pt x="17" y="42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8" y="25"/>
                    <a:pt x="15" y="13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9" name="Freeform 863"/>
            <p:cNvSpPr>
              <a:spLocks/>
            </p:cNvSpPr>
            <p:nvPr/>
          </p:nvSpPr>
          <p:spPr bwMode="auto">
            <a:xfrm>
              <a:off x="4454" y="3369"/>
              <a:ext cx="72" cy="91"/>
            </a:xfrm>
            <a:custGeom>
              <a:avLst/>
              <a:gdLst>
                <a:gd name="T0" fmla="*/ 142 w 29"/>
                <a:gd name="T1" fmla="*/ 13 h 34"/>
                <a:gd name="T2" fmla="*/ 92 w 29"/>
                <a:gd name="T3" fmla="*/ 72 h 34"/>
                <a:gd name="T4" fmla="*/ 12 w 29"/>
                <a:gd name="T5" fmla="*/ 222 h 34"/>
                <a:gd name="T6" fmla="*/ 30 w 29"/>
                <a:gd name="T7" fmla="*/ 236 h 34"/>
                <a:gd name="T8" fmla="*/ 50 w 29"/>
                <a:gd name="T9" fmla="*/ 214 h 34"/>
                <a:gd name="T10" fmla="*/ 104 w 29"/>
                <a:gd name="T11" fmla="*/ 115 h 34"/>
                <a:gd name="T12" fmla="*/ 179 w 29"/>
                <a:gd name="T13" fmla="*/ 21 h 34"/>
                <a:gd name="T14" fmla="*/ 161 w 29"/>
                <a:gd name="T15" fmla="*/ 0 h 34"/>
                <a:gd name="T16" fmla="*/ 142 w 29"/>
                <a:gd name="T17" fmla="*/ 13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34">
                  <a:moveTo>
                    <a:pt x="23" y="2"/>
                  </a:moveTo>
                  <a:cubicBezTo>
                    <a:pt x="22" y="6"/>
                    <a:pt x="19" y="8"/>
                    <a:pt x="15" y="10"/>
                  </a:cubicBezTo>
                  <a:cubicBezTo>
                    <a:pt x="8" y="14"/>
                    <a:pt x="0" y="18"/>
                    <a:pt x="2" y="31"/>
                  </a:cubicBezTo>
                  <a:cubicBezTo>
                    <a:pt x="2" y="32"/>
                    <a:pt x="3" y="34"/>
                    <a:pt x="5" y="33"/>
                  </a:cubicBezTo>
                  <a:cubicBezTo>
                    <a:pt x="7" y="33"/>
                    <a:pt x="8" y="32"/>
                    <a:pt x="8" y="30"/>
                  </a:cubicBezTo>
                  <a:cubicBezTo>
                    <a:pt x="7" y="22"/>
                    <a:pt x="11" y="19"/>
                    <a:pt x="17" y="16"/>
                  </a:cubicBezTo>
                  <a:cubicBezTo>
                    <a:pt x="22" y="13"/>
                    <a:pt x="28" y="10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3" y="1"/>
                    <a:pt x="23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0" name="Freeform 864"/>
            <p:cNvSpPr>
              <a:spLocks/>
            </p:cNvSpPr>
            <p:nvPr/>
          </p:nvSpPr>
          <p:spPr bwMode="auto">
            <a:xfrm>
              <a:off x="4459" y="3151"/>
              <a:ext cx="95" cy="184"/>
            </a:xfrm>
            <a:custGeom>
              <a:avLst/>
              <a:gdLst>
                <a:gd name="T0" fmla="*/ 58 w 38"/>
                <a:gd name="T1" fmla="*/ 0 h 69"/>
                <a:gd name="T2" fmla="*/ 38 w 38"/>
                <a:gd name="T3" fmla="*/ 21 h 69"/>
                <a:gd name="T4" fmla="*/ 33 w 38"/>
                <a:gd name="T5" fmla="*/ 128 h 69"/>
                <a:gd name="T6" fmla="*/ 58 w 38"/>
                <a:gd name="T7" fmla="*/ 376 h 69"/>
                <a:gd name="T8" fmla="*/ 145 w 38"/>
                <a:gd name="T9" fmla="*/ 440 h 69"/>
                <a:gd name="T10" fmla="*/ 208 w 38"/>
                <a:gd name="T11" fmla="*/ 483 h 69"/>
                <a:gd name="T12" fmla="*/ 233 w 38"/>
                <a:gd name="T13" fmla="*/ 483 h 69"/>
                <a:gd name="T14" fmla="*/ 233 w 38"/>
                <a:gd name="T15" fmla="*/ 448 h 69"/>
                <a:gd name="T16" fmla="*/ 158 w 38"/>
                <a:gd name="T17" fmla="*/ 405 h 69"/>
                <a:gd name="T18" fmla="*/ 83 w 38"/>
                <a:gd name="T19" fmla="*/ 349 h 69"/>
                <a:gd name="T20" fmla="*/ 63 w 38"/>
                <a:gd name="T21" fmla="*/ 136 h 69"/>
                <a:gd name="T22" fmla="*/ 75 w 38"/>
                <a:gd name="T23" fmla="*/ 21 h 69"/>
                <a:gd name="T24" fmla="*/ 58 w 38"/>
                <a:gd name="T25" fmla="*/ 0 h 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69">
                  <a:moveTo>
                    <a:pt x="9" y="0"/>
                  </a:moveTo>
                  <a:cubicBezTo>
                    <a:pt x="8" y="0"/>
                    <a:pt x="6" y="1"/>
                    <a:pt x="6" y="3"/>
                  </a:cubicBezTo>
                  <a:cubicBezTo>
                    <a:pt x="6" y="7"/>
                    <a:pt x="6" y="12"/>
                    <a:pt x="5" y="18"/>
                  </a:cubicBezTo>
                  <a:cubicBezTo>
                    <a:pt x="2" y="30"/>
                    <a:pt x="0" y="44"/>
                    <a:pt x="9" y="53"/>
                  </a:cubicBezTo>
                  <a:cubicBezTo>
                    <a:pt x="13" y="57"/>
                    <a:pt x="18" y="60"/>
                    <a:pt x="23" y="62"/>
                  </a:cubicBezTo>
                  <a:cubicBezTo>
                    <a:pt x="27" y="64"/>
                    <a:pt x="30" y="66"/>
                    <a:pt x="33" y="68"/>
                  </a:cubicBezTo>
                  <a:cubicBezTo>
                    <a:pt x="34" y="69"/>
                    <a:pt x="36" y="69"/>
                    <a:pt x="37" y="68"/>
                  </a:cubicBezTo>
                  <a:cubicBezTo>
                    <a:pt x="38" y="66"/>
                    <a:pt x="38" y="64"/>
                    <a:pt x="37" y="63"/>
                  </a:cubicBezTo>
                  <a:cubicBezTo>
                    <a:pt x="34" y="60"/>
                    <a:pt x="29" y="59"/>
                    <a:pt x="25" y="57"/>
                  </a:cubicBezTo>
                  <a:cubicBezTo>
                    <a:pt x="21" y="54"/>
                    <a:pt x="16" y="52"/>
                    <a:pt x="13" y="49"/>
                  </a:cubicBezTo>
                  <a:cubicBezTo>
                    <a:pt x="7" y="42"/>
                    <a:pt x="9" y="30"/>
                    <a:pt x="10" y="19"/>
                  </a:cubicBezTo>
                  <a:cubicBezTo>
                    <a:pt x="11" y="13"/>
                    <a:pt x="12" y="8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1" name="Freeform 865"/>
            <p:cNvSpPr>
              <a:spLocks/>
            </p:cNvSpPr>
            <p:nvPr/>
          </p:nvSpPr>
          <p:spPr bwMode="auto">
            <a:xfrm>
              <a:off x="4596" y="3076"/>
              <a:ext cx="105" cy="240"/>
            </a:xfrm>
            <a:custGeom>
              <a:avLst/>
              <a:gdLst>
                <a:gd name="T0" fmla="*/ 225 w 42"/>
                <a:gd name="T1" fmla="*/ 13 h 90"/>
                <a:gd name="T2" fmla="*/ 183 w 42"/>
                <a:gd name="T3" fmla="*/ 157 h 90"/>
                <a:gd name="T4" fmla="*/ 188 w 42"/>
                <a:gd name="T5" fmla="*/ 227 h 90"/>
                <a:gd name="T6" fmla="*/ 175 w 42"/>
                <a:gd name="T7" fmla="*/ 328 h 90"/>
                <a:gd name="T8" fmla="*/ 125 w 42"/>
                <a:gd name="T9" fmla="*/ 397 h 90"/>
                <a:gd name="T10" fmla="*/ 33 w 42"/>
                <a:gd name="T11" fmla="*/ 627 h 90"/>
                <a:gd name="T12" fmla="*/ 58 w 42"/>
                <a:gd name="T13" fmla="*/ 640 h 90"/>
                <a:gd name="T14" fmla="*/ 63 w 42"/>
                <a:gd name="T15" fmla="*/ 611 h 90"/>
                <a:gd name="T16" fmla="*/ 150 w 42"/>
                <a:gd name="T17" fmla="*/ 427 h 90"/>
                <a:gd name="T18" fmla="*/ 208 w 42"/>
                <a:gd name="T19" fmla="*/ 349 h 90"/>
                <a:gd name="T20" fmla="*/ 225 w 42"/>
                <a:gd name="T21" fmla="*/ 221 h 90"/>
                <a:gd name="T22" fmla="*/ 220 w 42"/>
                <a:gd name="T23" fmla="*/ 157 h 90"/>
                <a:gd name="T24" fmla="*/ 258 w 42"/>
                <a:gd name="T25" fmla="*/ 29 h 90"/>
                <a:gd name="T26" fmla="*/ 250 w 42"/>
                <a:gd name="T27" fmla="*/ 0 h 90"/>
                <a:gd name="T28" fmla="*/ 225 w 42"/>
                <a:gd name="T29" fmla="*/ 13 h 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2" h="90">
                  <a:moveTo>
                    <a:pt x="36" y="2"/>
                  </a:moveTo>
                  <a:cubicBezTo>
                    <a:pt x="32" y="8"/>
                    <a:pt x="29" y="15"/>
                    <a:pt x="29" y="22"/>
                  </a:cubicBezTo>
                  <a:cubicBezTo>
                    <a:pt x="29" y="26"/>
                    <a:pt x="29" y="29"/>
                    <a:pt x="30" y="32"/>
                  </a:cubicBezTo>
                  <a:cubicBezTo>
                    <a:pt x="31" y="37"/>
                    <a:pt x="31" y="41"/>
                    <a:pt x="28" y="46"/>
                  </a:cubicBezTo>
                  <a:cubicBezTo>
                    <a:pt x="27" y="49"/>
                    <a:pt x="23" y="52"/>
                    <a:pt x="20" y="56"/>
                  </a:cubicBezTo>
                  <a:cubicBezTo>
                    <a:pt x="11" y="65"/>
                    <a:pt x="0" y="77"/>
                    <a:pt x="5" y="88"/>
                  </a:cubicBezTo>
                  <a:cubicBezTo>
                    <a:pt x="6" y="90"/>
                    <a:pt x="8" y="90"/>
                    <a:pt x="9" y="90"/>
                  </a:cubicBezTo>
                  <a:cubicBezTo>
                    <a:pt x="11" y="89"/>
                    <a:pt x="11" y="87"/>
                    <a:pt x="10" y="86"/>
                  </a:cubicBezTo>
                  <a:cubicBezTo>
                    <a:pt x="7" y="78"/>
                    <a:pt x="17" y="68"/>
                    <a:pt x="24" y="60"/>
                  </a:cubicBezTo>
                  <a:cubicBezTo>
                    <a:pt x="28" y="56"/>
                    <a:pt x="32" y="52"/>
                    <a:pt x="33" y="49"/>
                  </a:cubicBezTo>
                  <a:cubicBezTo>
                    <a:pt x="38" y="42"/>
                    <a:pt x="37" y="36"/>
                    <a:pt x="36" y="31"/>
                  </a:cubicBezTo>
                  <a:cubicBezTo>
                    <a:pt x="35" y="28"/>
                    <a:pt x="35" y="25"/>
                    <a:pt x="35" y="22"/>
                  </a:cubicBezTo>
                  <a:cubicBezTo>
                    <a:pt x="35" y="17"/>
                    <a:pt x="38" y="10"/>
                    <a:pt x="41" y="4"/>
                  </a:cubicBezTo>
                  <a:cubicBezTo>
                    <a:pt x="42" y="3"/>
                    <a:pt x="41" y="1"/>
                    <a:pt x="40" y="0"/>
                  </a:cubicBezTo>
                  <a:cubicBezTo>
                    <a:pt x="38" y="0"/>
                    <a:pt x="36" y="0"/>
                    <a:pt x="36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2" name="Freeform 866"/>
            <p:cNvSpPr>
              <a:spLocks/>
            </p:cNvSpPr>
            <p:nvPr/>
          </p:nvSpPr>
          <p:spPr bwMode="auto">
            <a:xfrm>
              <a:off x="4844" y="2993"/>
              <a:ext cx="87" cy="238"/>
            </a:xfrm>
            <a:custGeom>
              <a:avLst/>
              <a:gdLst>
                <a:gd name="T0" fmla="*/ 179 w 35"/>
                <a:gd name="T1" fmla="*/ 13 h 89"/>
                <a:gd name="T2" fmla="*/ 174 w 35"/>
                <a:gd name="T3" fmla="*/ 115 h 89"/>
                <a:gd name="T4" fmla="*/ 174 w 35"/>
                <a:gd name="T5" fmla="*/ 187 h 89"/>
                <a:gd name="T6" fmla="*/ 112 w 35"/>
                <a:gd name="T7" fmla="*/ 308 h 89"/>
                <a:gd name="T8" fmla="*/ 99 w 35"/>
                <a:gd name="T9" fmla="*/ 321 h 89"/>
                <a:gd name="T10" fmla="*/ 0 w 35"/>
                <a:gd name="T11" fmla="*/ 615 h 89"/>
                <a:gd name="T12" fmla="*/ 17 w 35"/>
                <a:gd name="T13" fmla="*/ 636 h 89"/>
                <a:gd name="T14" fmla="*/ 37 w 35"/>
                <a:gd name="T15" fmla="*/ 607 h 89"/>
                <a:gd name="T16" fmla="*/ 129 w 35"/>
                <a:gd name="T17" fmla="*/ 350 h 89"/>
                <a:gd name="T18" fmla="*/ 142 w 35"/>
                <a:gd name="T19" fmla="*/ 337 h 89"/>
                <a:gd name="T20" fmla="*/ 211 w 35"/>
                <a:gd name="T21" fmla="*/ 201 h 89"/>
                <a:gd name="T22" fmla="*/ 211 w 35"/>
                <a:gd name="T23" fmla="*/ 115 h 89"/>
                <a:gd name="T24" fmla="*/ 216 w 35"/>
                <a:gd name="T25" fmla="*/ 29 h 89"/>
                <a:gd name="T26" fmla="*/ 204 w 35"/>
                <a:gd name="T27" fmla="*/ 8 h 89"/>
                <a:gd name="T28" fmla="*/ 179 w 35"/>
                <a:gd name="T29" fmla="*/ 13 h 8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5" h="89">
                  <a:moveTo>
                    <a:pt x="29" y="2"/>
                  </a:moveTo>
                  <a:cubicBezTo>
                    <a:pt x="27" y="7"/>
                    <a:pt x="28" y="12"/>
                    <a:pt x="28" y="16"/>
                  </a:cubicBezTo>
                  <a:cubicBezTo>
                    <a:pt x="28" y="20"/>
                    <a:pt x="29" y="23"/>
                    <a:pt x="28" y="26"/>
                  </a:cubicBezTo>
                  <a:cubicBezTo>
                    <a:pt x="27" y="33"/>
                    <a:pt x="23" y="38"/>
                    <a:pt x="18" y="43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8" y="55"/>
                    <a:pt x="0" y="68"/>
                    <a:pt x="0" y="86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5" y="88"/>
                    <a:pt x="6" y="87"/>
                    <a:pt x="6" y="85"/>
                  </a:cubicBezTo>
                  <a:cubicBezTo>
                    <a:pt x="6" y="73"/>
                    <a:pt x="10" y="63"/>
                    <a:pt x="21" y="49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8" y="41"/>
                    <a:pt x="32" y="36"/>
                    <a:pt x="34" y="28"/>
                  </a:cubicBezTo>
                  <a:cubicBezTo>
                    <a:pt x="35" y="24"/>
                    <a:pt x="34" y="20"/>
                    <a:pt x="34" y="16"/>
                  </a:cubicBezTo>
                  <a:cubicBezTo>
                    <a:pt x="34" y="12"/>
                    <a:pt x="33" y="8"/>
                    <a:pt x="35" y="4"/>
                  </a:cubicBezTo>
                  <a:cubicBezTo>
                    <a:pt x="35" y="3"/>
                    <a:pt x="34" y="1"/>
                    <a:pt x="33" y="1"/>
                  </a:cubicBezTo>
                  <a:cubicBezTo>
                    <a:pt x="31" y="0"/>
                    <a:pt x="30" y="1"/>
                    <a:pt x="29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3" name="Freeform 867"/>
            <p:cNvSpPr>
              <a:spLocks/>
            </p:cNvSpPr>
            <p:nvPr/>
          </p:nvSpPr>
          <p:spPr bwMode="auto">
            <a:xfrm>
              <a:off x="4464" y="3431"/>
              <a:ext cx="107" cy="250"/>
            </a:xfrm>
            <a:custGeom>
              <a:avLst/>
              <a:gdLst>
                <a:gd name="T0" fmla="*/ 229 w 43"/>
                <a:gd name="T1" fmla="*/ 13 h 94"/>
                <a:gd name="T2" fmla="*/ 149 w 43"/>
                <a:gd name="T3" fmla="*/ 128 h 94"/>
                <a:gd name="T4" fmla="*/ 87 w 43"/>
                <a:gd name="T5" fmla="*/ 197 h 94"/>
                <a:gd name="T6" fmla="*/ 50 w 43"/>
                <a:gd name="T7" fmla="*/ 652 h 94"/>
                <a:gd name="T8" fmla="*/ 75 w 43"/>
                <a:gd name="T9" fmla="*/ 665 h 94"/>
                <a:gd name="T10" fmla="*/ 87 w 43"/>
                <a:gd name="T11" fmla="*/ 644 h 94"/>
                <a:gd name="T12" fmla="*/ 112 w 43"/>
                <a:gd name="T13" fmla="*/ 218 h 94"/>
                <a:gd name="T14" fmla="*/ 174 w 43"/>
                <a:gd name="T15" fmla="*/ 162 h 94"/>
                <a:gd name="T16" fmla="*/ 266 w 43"/>
                <a:gd name="T17" fmla="*/ 35 h 94"/>
                <a:gd name="T18" fmla="*/ 254 w 43"/>
                <a:gd name="T19" fmla="*/ 8 h 94"/>
                <a:gd name="T20" fmla="*/ 229 w 43"/>
                <a:gd name="T21" fmla="*/ 13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" h="94">
                  <a:moveTo>
                    <a:pt x="37" y="2"/>
                  </a:moveTo>
                  <a:cubicBezTo>
                    <a:pt x="34" y="10"/>
                    <a:pt x="29" y="14"/>
                    <a:pt x="24" y="18"/>
                  </a:cubicBezTo>
                  <a:cubicBezTo>
                    <a:pt x="20" y="21"/>
                    <a:pt x="17" y="24"/>
                    <a:pt x="14" y="28"/>
                  </a:cubicBezTo>
                  <a:cubicBezTo>
                    <a:pt x="0" y="44"/>
                    <a:pt x="5" y="73"/>
                    <a:pt x="8" y="92"/>
                  </a:cubicBezTo>
                  <a:cubicBezTo>
                    <a:pt x="8" y="93"/>
                    <a:pt x="10" y="94"/>
                    <a:pt x="12" y="94"/>
                  </a:cubicBezTo>
                  <a:cubicBezTo>
                    <a:pt x="13" y="94"/>
                    <a:pt x="14" y="92"/>
                    <a:pt x="14" y="91"/>
                  </a:cubicBezTo>
                  <a:cubicBezTo>
                    <a:pt x="11" y="73"/>
                    <a:pt x="6" y="46"/>
                    <a:pt x="18" y="31"/>
                  </a:cubicBezTo>
                  <a:cubicBezTo>
                    <a:pt x="21" y="28"/>
                    <a:pt x="24" y="25"/>
                    <a:pt x="28" y="23"/>
                  </a:cubicBezTo>
                  <a:cubicBezTo>
                    <a:pt x="33" y="18"/>
                    <a:pt x="39" y="13"/>
                    <a:pt x="43" y="5"/>
                  </a:cubicBezTo>
                  <a:cubicBezTo>
                    <a:pt x="43" y="3"/>
                    <a:pt x="42" y="1"/>
                    <a:pt x="41" y="1"/>
                  </a:cubicBezTo>
                  <a:cubicBezTo>
                    <a:pt x="39" y="0"/>
                    <a:pt x="38" y="1"/>
                    <a:pt x="37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4" name="Freeform 868"/>
            <p:cNvSpPr>
              <a:spLocks/>
            </p:cNvSpPr>
            <p:nvPr/>
          </p:nvSpPr>
          <p:spPr bwMode="auto">
            <a:xfrm>
              <a:off x="4621" y="3369"/>
              <a:ext cx="95" cy="80"/>
            </a:xfrm>
            <a:custGeom>
              <a:avLst/>
              <a:gdLst>
                <a:gd name="T0" fmla="*/ 20 w 38"/>
                <a:gd name="T1" fmla="*/ 8 h 30"/>
                <a:gd name="T2" fmla="*/ 8 w 38"/>
                <a:gd name="T3" fmla="*/ 29 h 30"/>
                <a:gd name="T4" fmla="*/ 108 w 38"/>
                <a:gd name="T5" fmla="*/ 128 h 30"/>
                <a:gd name="T6" fmla="*/ 200 w 38"/>
                <a:gd name="T7" fmla="*/ 200 h 30"/>
                <a:gd name="T8" fmla="*/ 225 w 38"/>
                <a:gd name="T9" fmla="*/ 205 h 30"/>
                <a:gd name="T10" fmla="*/ 238 w 38"/>
                <a:gd name="T11" fmla="*/ 184 h 30"/>
                <a:gd name="T12" fmla="*/ 120 w 38"/>
                <a:gd name="T13" fmla="*/ 85 h 30"/>
                <a:gd name="T14" fmla="*/ 38 w 38"/>
                <a:gd name="T15" fmla="*/ 21 h 30"/>
                <a:gd name="T16" fmla="*/ 20 w 38"/>
                <a:gd name="T17" fmla="*/ 8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30">
                  <a:moveTo>
                    <a:pt x="3" y="1"/>
                  </a:moveTo>
                  <a:cubicBezTo>
                    <a:pt x="1" y="1"/>
                    <a:pt x="0" y="3"/>
                    <a:pt x="1" y="4"/>
                  </a:cubicBezTo>
                  <a:cubicBezTo>
                    <a:pt x="3" y="13"/>
                    <a:pt x="10" y="16"/>
                    <a:pt x="17" y="18"/>
                  </a:cubicBezTo>
                  <a:cubicBezTo>
                    <a:pt x="24" y="19"/>
                    <a:pt x="30" y="21"/>
                    <a:pt x="32" y="28"/>
                  </a:cubicBezTo>
                  <a:cubicBezTo>
                    <a:pt x="33" y="29"/>
                    <a:pt x="34" y="30"/>
                    <a:pt x="36" y="29"/>
                  </a:cubicBezTo>
                  <a:cubicBezTo>
                    <a:pt x="38" y="29"/>
                    <a:pt x="38" y="27"/>
                    <a:pt x="38" y="26"/>
                  </a:cubicBezTo>
                  <a:cubicBezTo>
                    <a:pt x="34" y="16"/>
                    <a:pt x="26" y="14"/>
                    <a:pt x="19" y="12"/>
                  </a:cubicBezTo>
                  <a:cubicBezTo>
                    <a:pt x="12" y="10"/>
                    <a:pt x="8" y="8"/>
                    <a:pt x="6" y="3"/>
                  </a:cubicBezTo>
                  <a:cubicBezTo>
                    <a:pt x="6" y="1"/>
                    <a:pt x="4" y="0"/>
                    <a:pt x="3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5" name="Freeform 869"/>
            <p:cNvSpPr>
              <a:spLocks/>
            </p:cNvSpPr>
            <p:nvPr/>
          </p:nvSpPr>
          <p:spPr bwMode="auto">
            <a:xfrm>
              <a:off x="4969" y="3135"/>
              <a:ext cx="235" cy="141"/>
            </a:xfrm>
            <a:custGeom>
              <a:avLst/>
              <a:gdLst>
                <a:gd name="T0" fmla="*/ 13 w 94"/>
                <a:gd name="T1" fmla="*/ 77 h 53"/>
                <a:gd name="T2" fmla="*/ 8 w 94"/>
                <a:gd name="T3" fmla="*/ 106 h 53"/>
                <a:gd name="T4" fmla="*/ 33 w 94"/>
                <a:gd name="T5" fmla="*/ 114 h 53"/>
                <a:gd name="T6" fmla="*/ 345 w 94"/>
                <a:gd name="T7" fmla="*/ 120 h 53"/>
                <a:gd name="T8" fmla="*/ 420 w 94"/>
                <a:gd name="T9" fmla="*/ 218 h 53"/>
                <a:gd name="T10" fmla="*/ 563 w 94"/>
                <a:gd name="T11" fmla="*/ 375 h 53"/>
                <a:gd name="T12" fmla="*/ 588 w 94"/>
                <a:gd name="T13" fmla="*/ 354 h 53"/>
                <a:gd name="T14" fmla="*/ 570 w 94"/>
                <a:gd name="T15" fmla="*/ 333 h 53"/>
                <a:gd name="T16" fmla="*/ 450 w 94"/>
                <a:gd name="T17" fmla="*/ 197 h 53"/>
                <a:gd name="T18" fmla="*/ 370 w 94"/>
                <a:gd name="T19" fmla="*/ 85 h 53"/>
                <a:gd name="T20" fmla="*/ 13 w 94"/>
                <a:gd name="T21" fmla="*/ 77 h 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53">
                  <a:moveTo>
                    <a:pt x="2" y="11"/>
                  </a:moveTo>
                  <a:cubicBezTo>
                    <a:pt x="1" y="12"/>
                    <a:pt x="0" y="13"/>
                    <a:pt x="1" y="15"/>
                  </a:cubicBezTo>
                  <a:cubicBezTo>
                    <a:pt x="2" y="16"/>
                    <a:pt x="4" y="17"/>
                    <a:pt x="5" y="16"/>
                  </a:cubicBezTo>
                  <a:cubicBezTo>
                    <a:pt x="20" y="8"/>
                    <a:pt x="42" y="6"/>
                    <a:pt x="55" y="17"/>
                  </a:cubicBezTo>
                  <a:cubicBezTo>
                    <a:pt x="60" y="20"/>
                    <a:pt x="63" y="25"/>
                    <a:pt x="67" y="31"/>
                  </a:cubicBezTo>
                  <a:cubicBezTo>
                    <a:pt x="74" y="40"/>
                    <a:pt x="80" y="50"/>
                    <a:pt x="90" y="53"/>
                  </a:cubicBezTo>
                  <a:cubicBezTo>
                    <a:pt x="91" y="53"/>
                    <a:pt x="93" y="52"/>
                    <a:pt x="94" y="50"/>
                  </a:cubicBezTo>
                  <a:cubicBezTo>
                    <a:pt x="94" y="49"/>
                    <a:pt x="93" y="47"/>
                    <a:pt x="91" y="47"/>
                  </a:cubicBezTo>
                  <a:cubicBezTo>
                    <a:pt x="84" y="45"/>
                    <a:pt x="78" y="36"/>
                    <a:pt x="72" y="28"/>
                  </a:cubicBezTo>
                  <a:cubicBezTo>
                    <a:pt x="68" y="22"/>
                    <a:pt x="64" y="16"/>
                    <a:pt x="59" y="12"/>
                  </a:cubicBezTo>
                  <a:cubicBezTo>
                    <a:pt x="44" y="0"/>
                    <a:pt x="19" y="2"/>
                    <a:pt x="2" y="1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6" name="Freeform 870"/>
            <p:cNvSpPr>
              <a:spLocks/>
            </p:cNvSpPr>
            <p:nvPr/>
          </p:nvSpPr>
          <p:spPr bwMode="auto">
            <a:xfrm>
              <a:off x="5171" y="3055"/>
              <a:ext cx="253" cy="69"/>
            </a:xfrm>
            <a:custGeom>
              <a:avLst/>
              <a:gdLst>
                <a:gd name="T0" fmla="*/ 376 w 101"/>
                <a:gd name="T1" fmla="*/ 72 h 26"/>
                <a:gd name="T2" fmla="*/ 288 w 101"/>
                <a:gd name="T3" fmla="*/ 106 h 26"/>
                <a:gd name="T4" fmla="*/ 58 w 101"/>
                <a:gd name="T5" fmla="*/ 85 h 26"/>
                <a:gd name="T6" fmla="*/ 25 w 101"/>
                <a:gd name="T7" fmla="*/ 72 h 26"/>
                <a:gd name="T8" fmla="*/ 0 w 101"/>
                <a:gd name="T9" fmla="*/ 85 h 26"/>
                <a:gd name="T10" fmla="*/ 13 w 101"/>
                <a:gd name="T11" fmla="*/ 111 h 26"/>
                <a:gd name="T12" fmla="*/ 45 w 101"/>
                <a:gd name="T13" fmla="*/ 119 h 26"/>
                <a:gd name="T14" fmla="*/ 301 w 101"/>
                <a:gd name="T15" fmla="*/ 149 h 26"/>
                <a:gd name="T16" fmla="*/ 396 w 101"/>
                <a:gd name="T17" fmla="*/ 111 h 26"/>
                <a:gd name="T18" fmla="*/ 609 w 101"/>
                <a:gd name="T19" fmla="*/ 64 h 26"/>
                <a:gd name="T20" fmla="*/ 626 w 101"/>
                <a:gd name="T21" fmla="*/ 50 h 26"/>
                <a:gd name="T22" fmla="*/ 614 w 101"/>
                <a:gd name="T23" fmla="*/ 21 h 26"/>
                <a:gd name="T24" fmla="*/ 376 w 101"/>
                <a:gd name="T25" fmla="*/ 72 h 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1" h="26">
                  <a:moveTo>
                    <a:pt x="60" y="10"/>
                  </a:moveTo>
                  <a:cubicBezTo>
                    <a:pt x="56" y="12"/>
                    <a:pt x="51" y="14"/>
                    <a:pt x="46" y="15"/>
                  </a:cubicBezTo>
                  <a:cubicBezTo>
                    <a:pt x="33" y="19"/>
                    <a:pt x="22" y="16"/>
                    <a:pt x="9" y="1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10"/>
                    <a:pt x="0" y="12"/>
                  </a:cubicBezTo>
                  <a:cubicBezTo>
                    <a:pt x="0" y="14"/>
                    <a:pt x="0" y="15"/>
                    <a:pt x="2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20" y="22"/>
                    <a:pt x="32" y="26"/>
                    <a:pt x="48" y="21"/>
                  </a:cubicBezTo>
                  <a:cubicBezTo>
                    <a:pt x="53" y="20"/>
                    <a:pt x="58" y="18"/>
                    <a:pt x="63" y="16"/>
                  </a:cubicBezTo>
                  <a:cubicBezTo>
                    <a:pt x="74" y="11"/>
                    <a:pt x="84" y="6"/>
                    <a:pt x="97" y="9"/>
                  </a:cubicBezTo>
                  <a:cubicBezTo>
                    <a:pt x="98" y="10"/>
                    <a:pt x="100" y="8"/>
                    <a:pt x="100" y="7"/>
                  </a:cubicBezTo>
                  <a:cubicBezTo>
                    <a:pt x="101" y="5"/>
                    <a:pt x="100" y="4"/>
                    <a:pt x="98" y="3"/>
                  </a:cubicBezTo>
                  <a:cubicBezTo>
                    <a:pt x="84" y="0"/>
                    <a:pt x="72" y="5"/>
                    <a:pt x="60" y="1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7" name="Freeform 871"/>
            <p:cNvSpPr>
              <a:spLocks/>
            </p:cNvSpPr>
            <p:nvPr/>
          </p:nvSpPr>
          <p:spPr bwMode="auto">
            <a:xfrm>
              <a:off x="5256" y="2807"/>
              <a:ext cx="198" cy="194"/>
            </a:xfrm>
            <a:custGeom>
              <a:avLst/>
              <a:gdLst>
                <a:gd name="T0" fmla="*/ 464 w 79"/>
                <a:gd name="T1" fmla="*/ 8 h 73"/>
                <a:gd name="T2" fmla="*/ 371 w 79"/>
                <a:gd name="T3" fmla="*/ 21 h 73"/>
                <a:gd name="T4" fmla="*/ 258 w 79"/>
                <a:gd name="T5" fmla="*/ 43 h 73"/>
                <a:gd name="T6" fmla="*/ 163 w 79"/>
                <a:gd name="T7" fmla="*/ 197 h 73"/>
                <a:gd name="T8" fmla="*/ 150 w 79"/>
                <a:gd name="T9" fmla="*/ 234 h 73"/>
                <a:gd name="T10" fmla="*/ 25 w 79"/>
                <a:gd name="T11" fmla="*/ 444 h 73"/>
                <a:gd name="T12" fmla="*/ 0 w 79"/>
                <a:gd name="T13" fmla="*/ 460 h 73"/>
                <a:gd name="T14" fmla="*/ 13 w 79"/>
                <a:gd name="T15" fmla="*/ 486 h 73"/>
                <a:gd name="T16" fmla="*/ 188 w 79"/>
                <a:gd name="T17" fmla="*/ 247 h 73"/>
                <a:gd name="T18" fmla="*/ 201 w 79"/>
                <a:gd name="T19" fmla="*/ 213 h 73"/>
                <a:gd name="T20" fmla="*/ 276 w 79"/>
                <a:gd name="T21" fmla="*/ 77 h 73"/>
                <a:gd name="T22" fmla="*/ 371 w 79"/>
                <a:gd name="T23" fmla="*/ 64 h 73"/>
                <a:gd name="T24" fmla="*/ 484 w 79"/>
                <a:gd name="T25" fmla="*/ 50 h 73"/>
                <a:gd name="T26" fmla="*/ 489 w 79"/>
                <a:gd name="T27" fmla="*/ 21 h 73"/>
                <a:gd name="T28" fmla="*/ 464 w 79"/>
                <a:gd name="T29" fmla="*/ 8 h 7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9" h="73">
                  <a:moveTo>
                    <a:pt x="74" y="1"/>
                  </a:moveTo>
                  <a:cubicBezTo>
                    <a:pt x="70" y="3"/>
                    <a:pt x="65" y="3"/>
                    <a:pt x="59" y="3"/>
                  </a:cubicBezTo>
                  <a:cubicBezTo>
                    <a:pt x="53" y="3"/>
                    <a:pt x="46" y="2"/>
                    <a:pt x="41" y="6"/>
                  </a:cubicBezTo>
                  <a:cubicBezTo>
                    <a:pt x="33" y="10"/>
                    <a:pt x="29" y="20"/>
                    <a:pt x="26" y="28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41"/>
                    <a:pt x="12" y="65"/>
                    <a:pt x="4" y="63"/>
                  </a:cubicBezTo>
                  <a:cubicBezTo>
                    <a:pt x="3" y="62"/>
                    <a:pt x="1" y="63"/>
                    <a:pt x="0" y="65"/>
                  </a:cubicBezTo>
                  <a:cubicBezTo>
                    <a:pt x="0" y="67"/>
                    <a:pt x="1" y="68"/>
                    <a:pt x="2" y="69"/>
                  </a:cubicBezTo>
                  <a:cubicBezTo>
                    <a:pt x="16" y="73"/>
                    <a:pt x="25" y="48"/>
                    <a:pt x="30" y="35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3"/>
                    <a:pt x="38" y="14"/>
                    <a:pt x="44" y="11"/>
                  </a:cubicBezTo>
                  <a:cubicBezTo>
                    <a:pt x="48" y="9"/>
                    <a:pt x="53" y="9"/>
                    <a:pt x="59" y="9"/>
                  </a:cubicBezTo>
                  <a:cubicBezTo>
                    <a:pt x="65" y="9"/>
                    <a:pt x="71" y="9"/>
                    <a:pt x="77" y="7"/>
                  </a:cubicBezTo>
                  <a:cubicBezTo>
                    <a:pt x="79" y="6"/>
                    <a:pt x="79" y="4"/>
                    <a:pt x="78" y="3"/>
                  </a:cubicBezTo>
                  <a:cubicBezTo>
                    <a:pt x="78" y="1"/>
                    <a:pt x="76" y="0"/>
                    <a:pt x="74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8" name="Freeform 872"/>
            <p:cNvSpPr>
              <a:spLocks/>
            </p:cNvSpPr>
            <p:nvPr/>
          </p:nvSpPr>
          <p:spPr bwMode="auto">
            <a:xfrm>
              <a:off x="5289" y="3188"/>
              <a:ext cx="152" cy="195"/>
            </a:xfrm>
            <a:custGeom>
              <a:avLst/>
              <a:gdLst>
                <a:gd name="T0" fmla="*/ 5 w 61"/>
                <a:gd name="T1" fmla="*/ 13 h 73"/>
                <a:gd name="T2" fmla="*/ 12 w 61"/>
                <a:gd name="T3" fmla="*/ 43 h 73"/>
                <a:gd name="T4" fmla="*/ 92 w 61"/>
                <a:gd name="T5" fmla="*/ 142 h 73"/>
                <a:gd name="T6" fmla="*/ 179 w 61"/>
                <a:gd name="T7" fmla="*/ 248 h 73"/>
                <a:gd name="T8" fmla="*/ 199 w 61"/>
                <a:gd name="T9" fmla="*/ 264 h 73"/>
                <a:gd name="T10" fmla="*/ 292 w 61"/>
                <a:gd name="T11" fmla="*/ 492 h 73"/>
                <a:gd name="T12" fmla="*/ 299 w 61"/>
                <a:gd name="T13" fmla="*/ 521 h 73"/>
                <a:gd name="T14" fmla="*/ 324 w 61"/>
                <a:gd name="T15" fmla="*/ 508 h 73"/>
                <a:gd name="T16" fmla="*/ 217 w 61"/>
                <a:gd name="T17" fmla="*/ 227 h 73"/>
                <a:gd name="T18" fmla="*/ 199 w 61"/>
                <a:gd name="T19" fmla="*/ 214 h 73"/>
                <a:gd name="T20" fmla="*/ 125 w 61"/>
                <a:gd name="T21" fmla="*/ 115 h 73"/>
                <a:gd name="T22" fmla="*/ 30 w 61"/>
                <a:gd name="T23" fmla="*/ 0 h 73"/>
                <a:gd name="T24" fmla="*/ 5 w 61"/>
                <a:gd name="T25" fmla="*/ 13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1" h="73">
                  <a:moveTo>
                    <a:pt x="1" y="2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8" y="8"/>
                    <a:pt x="11" y="14"/>
                    <a:pt x="15" y="20"/>
                  </a:cubicBezTo>
                  <a:cubicBezTo>
                    <a:pt x="19" y="25"/>
                    <a:pt x="23" y="31"/>
                    <a:pt x="29" y="35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45" y="46"/>
                    <a:pt x="53" y="51"/>
                    <a:pt x="47" y="69"/>
                  </a:cubicBezTo>
                  <a:cubicBezTo>
                    <a:pt x="46" y="70"/>
                    <a:pt x="47" y="72"/>
                    <a:pt x="48" y="73"/>
                  </a:cubicBezTo>
                  <a:cubicBezTo>
                    <a:pt x="50" y="73"/>
                    <a:pt x="52" y="72"/>
                    <a:pt x="52" y="71"/>
                  </a:cubicBezTo>
                  <a:cubicBezTo>
                    <a:pt x="61" y="49"/>
                    <a:pt x="49" y="41"/>
                    <a:pt x="35" y="3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7" y="27"/>
                    <a:pt x="24" y="22"/>
                    <a:pt x="20" y="16"/>
                  </a:cubicBezTo>
                  <a:cubicBezTo>
                    <a:pt x="16" y="10"/>
                    <a:pt x="12" y="3"/>
                    <a:pt x="5" y="0"/>
                  </a:cubicBezTo>
                  <a:cubicBezTo>
                    <a:pt x="3" y="0"/>
                    <a:pt x="2" y="0"/>
                    <a:pt x="1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9" name="Freeform 873"/>
            <p:cNvSpPr>
              <a:spLocks/>
            </p:cNvSpPr>
            <p:nvPr/>
          </p:nvSpPr>
          <p:spPr bwMode="auto">
            <a:xfrm>
              <a:off x="5244" y="3327"/>
              <a:ext cx="77" cy="240"/>
            </a:xfrm>
            <a:custGeom>
              <a:avLst/>
              <a:gdLst>
                <a:gd name="T0" fmla="*/ 50 w 31"/>
                <a:gd name="T1" fmla="*/ 8 h 90"/>
                <a:gd name="T2" fmla="*/ 42 w 31"/>
                <a:gd name="T3" fmla="*/ 35 h 90"/>
                <a:gd name="T4" fmla="*/ 42 w 31"/>
                <a:gd name="T5" fmla="*/ 179 h 90"/>
                <a:gd name="T6" fmla="*/ 30 w 31"/>
                <a:gd name="T7" fmla="*/ 221 h 90"/>
                <a:gd name="T8" fmla="*/ 154 w 31"/>
                <a:gd name="T9" fmla="*/ 627 h 90"/>
                <a:gd name="T10" fmla="*/ 179 w 31"/>
                <a:gd name="T11" fmla="*/ 632 h 90"/>
                <a:gd name="T12" fmla="*/ 186 w 31"/>
                <a:gd name="T13" fmla="*/ 605 h 90"/>
                <a:gd name="T14" fmla="*/ 67 w 31"/>
                <a:gd name="T15" fmla="*/ 227 h 90"/>
                <a:gd name="T16" fmla="*/ 79 w 31"/>
                <a:gd name="T17" fmla="*/ 184 h 90"/>
                <a:gd name="T18" fmla="*/ 75 w 31"/>
                <a:gd name="T19" fmla="*/ 13 h 90"/>
                <a:gd name="T20" fmla="*/ 50 w 31"/>
                <a:gd name="T21" fmla="*/ 8 h 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1" h="90">
                  <a:moveTo>
                    <a:pt x="8" y="1"/>
                  </a:moveTo>
                  <a:cubicBezTo>
                    <a:pt x="6" y="2"/>
                    <a:pt x="6" y="3"/>
                    <a:pt x="7" y="5"/>
                  </a:cubicBezTo>
                  <a:cubicBezTo>
                    <a:pt x="10" y="12"/>
                    <a:pt x="9" y="17"/>
                    <a:pt x="7" y="25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53"/>
                    <a:pt x="13" y="73"/>
                    <a:pt x="25" y="88"/>
                  </a:cubicBezTo>
                  <a:cubicBezTo>
                    <a:pt x="26" y="90"/>
                    <a:pt x="28" y="90"/>
                    <a:pt x="29" y="89"/>
                  </a:cubicBezTo>
                  <a:cubicBezTo>
                    <a:pt x="31" y="88"/>
                    <a:pt x="31" y="86"/>
                    <a:pt x="30" y="85"/>
                  </a:cubicBezTo>
                  <a:cubicBezTo>
                    <a:pt x="19" y="71"/>
                    <a:pt x="6" y="52"/>
                    <a:pt x="11" y="32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19"/>
                    <a:pt x="17" y="11"/>
                    <a:pt x="12" y="2"/>
                  </a:cubicBezTo>
                  <a:cubicBezTo>
                    <a:pt x="11" y="1"/>
                    <a:pt x="9" y="0"/>
                    <a:pt x="8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0" name="Freeform 874"/>
            <p:cNvSpPr>
              <a:spLocks/>
            </p:cNvSpPr>
            <p:nvPr/>
          </p:nvSpPr>
          <p:spPr bwMode="auto">
            <a:xfrm>
              <a:off x="5049" y="3327"/>
              <a:ext cx="75" cy="256"/>
            </a:xfrm>
            <a:custGeom>
              <a:avLst/>
              <a:gdLst>
                <a:gd name="T0" fmla="*/ 0 w 30"/>
                <a:gd name="T1" fmla="*/ 21 h 96"/>
                <a:gd name="T2" fmla="*/ 20 w 30"/>
                <a:gd name="T3" fmla="*/ 43 h 96"/>
                <a:gd name="T4" fmla="*/ 138 w 30"/>
                <a:gd name="T5" fmla="*/ 269 h 96"/>
                <a:gd name="T6" fmla="*/ 120 w 30"/>
                <a:gd name="T7" fmla="*/ 397 h 96"/>
                <a:gd name="T8" fmla="*/ 158 w 30"/>
                <a:gd name="T9" fmla="*/ 675 h 96"/>
                <a:gd name="T10" fmla="*/ 183 w 30"/>
                <a:gd name="T11" fmla="*/ 675 h 96"/>
                <a:gd name="T12" fmla="*/ 183 w 30"/>
                <a:gd name="T13" fmla="*/ 648 h 96"/>
                <a:gd name="T14" fmla="*/ 158 w 30"/>
                <a:gd name="T15" fmla="*/ 413 h 96"/>
                <a:gd name="T16" fmla="*/ 175 w 30"/>
                <a:gd name="T17" fmla="*/ 269 h 96"/>
                <a:gd name="T18" fmla="*/ 25 w 30"/>
                <a:gd name="T19" fmla="*/ 0 h 96"/>
                <a:gd name="T20" fmla="*/ 0 w 30"/>
                <a:gd name="T21" fmla="*/ 21 h 9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" h="96">
                  <a:moveTo>
                    <a:pt x="0" y="3"/>
                  </a:moveTo>
                  <a:cubicBezTo>
                    <a:pt x="0" y="5"/>
                    <a:pt x="1" y="6"/>
                    <a:pt x="3" y="6"/>
                  </a:cubicBezTo>
                  <a:cubicBezTo>
                    <a:pt x="14" y="8"/>
                    <a:pt x="22" y="28"/>
                    <a:pt x="22" y="38"/>
                  </a:cubicBezTo>
                  <a:cubicBezTo>
                    <a:pt x="22" y="44"/>
                    <a:pt x="21" y="50"/>
                    <a:pt x="19" y="56"/>
                  </a:cubicBezTo>
                  <a:cubicBezTo>
                    <a:pt x="16" y="69"/>
                    <a:pt x="12" y="83"/>
                    <a:pt x="25" y="95"/>
                  </a:cubicBezTo>
                  <a:cubicBezTo>
                    <a:pt x="26" y="96"/>
                    <a:pt x="28" y="96"/>
                    <a:pt x="29" y="95"/>
                  </a:cubicBezTo>
                  <a:cubicBezTo>
                    <a:pt x="30" y="94"/>
                    <a:pt x="30" y="92"/>
                    <a:pt x="29" y="91"/>
                  </a:cubicBezTo>
                  <a:cubicBezTo>
                    <a:pt x="19" y="81"/>
                    <a:pt x="22" y="70"/>
                    <a:pt x="25" y="58"/>
                  </a:cubicBezTo>
                  <a:cubicBezTo>
                    <a:pt x="27" y="51"/>
                    <a:pt x="28" y="45"/>
                    <a:pt x="28" y="38"/>
                  </a:cubicBezTo>
                  <a:cubicBezTo>
                    <a:pt x="28" y="26"/>
                    <a:pt x="19" y="2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1" name="Freeform 875"/>
            <p:cNvSpPr>
              <a:spLocks/>
            </p:cNvSpPr>
            <p:nvPr/>
          </p:nvSpPr>
          <p:spPr bwMode="auto">
            <a:xfrm>
              <a:off x="4939" y="3471"/>
              <a:ext cx="102" cy="162"/>
            </a:xfrm>
            <a:custGeom>
              <a:avLst/>
              <a:gdLst>
                <a:gd name="T0" fmla="*/ 5 w 41"/>
                <a:gd name="T1" fmla="*/ 13 h 61"/>
                <a:gd name="T2" fmla="*/ 12 w 41"/>
                <a:gd name="T3" fmla="*/ 42 h 61"/>
                <a:gd name="T4" fmla="*/ 87 w 41"/>
                <a:gd name="T5" fmla="*/ 85 h 61"/>
                <a:gd name="T6" fmla="*/ 174 w 41"/>
                <a:gd name="T7" fmla="*/ 175 h 61"/>
                <a:gd name="T8" fmla="*/ 192 w 41"/>
                <a:gd name="T9" fmla="*/ 282 h 61"/>
                <a:gd name="T10" fmla="*/ 216 w 41"/>
                <a:gd name="T11" fmla="*/ 417 h 61"/>
                <a:gd name="T12" fmla="*/ 241 w 41"/>
                <a:gd name="T13" fmla="*/ 422 h 61"/>
                <a:gd name="T14" fmla="*/ 249 w 41"/>
                <a:gd name="T15" fmla="*/ 396 h 61"/>
                <a:gd name="T16" fmla="*/ 229 w 41"/>
                <a:gd name="T17" fmla="*/ 282 h 61"/>
                <a:gd name="T18" fmla="*/ 211 w 41"/>
                <a:gd name="T19" fmla="*/ 154 h 61"/>
                <a:gd name="T20" fmla="*/ 100 w 41"/>
                <a:gd name="T21" fmla="*/ 50 h 61"/>
                <a:gd name="T22" fmla="*/ 30 w 41"/>
                <a:gd name="T23" fmla="*/ 8 h 61"/>
                <a:gd name="T24" fmla="*/ 5 w 41"/>
                <a:gd name="T25" fmla="*/ 13 h 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61">
                  <a:moveTo>
                    <a:pt x="1" y="2"/>
                  </a:moveTo>
                  <a:cubicBezTo>
                    <a:pt x="0" y="3"/>
                    <a:pt x="0" y="5"/>
                    <a:pt x="2" y="6"/>
                  </a:cubicBezTo>
                  <a:cubicBezTo>
                    <a:pt x="6" y="9"/>
                    <a:pt x="10" y="11"/>
                    <a:pt x="14" y="12"/>
                  </a:cubicBezTo>
                  <a:cubicBezTo>
                    <a:pt x="20" y="15"/>
                    <a:pt x="25" y="17"/>
                    <a:pt x="28" y="25"/>
                  </a:cubicBezTo>
                  <a:cubicBezTo>
                    <a:pt x="30" y="29"/>
                    <a:pt x="31" y="35"/>
                    <a:pt x="31" y="40"/>
                  </a:cubicBezTo>
                  <a:cubicBezTo>
                    <a:pt x="32" y="46"/>
                    <a:pt x="32" y="53"/>
                    <a:pt x="35" y="59"/>
                  </a:cubicBezTo>
                  <a:cubicBezTo>
                    <a:pt x="36" y="60"/>
                    <a:pt x="38" y="61"/>
                    <a:pt x="39" y="60"/>
                  </a:cubicBezTo>
                  <a:cubicBezTo>
                    <a:pt x="41" y="59"/>
                    <a:pt x="41" y="57"/>
                    <a:pt x="40" y="56"/>
                  </a:cubicBezTo>
                  <a:cubicBezTo>
                    <a:pt x="38" y="51"/>
                    <a:pt x="38" y="46"/>
                    <a:pt x="37" y="40"/>
                  </a:cubicBezTo>
                  <a:cubicBezTo>
                    <a:pt x="36" y="34"/>
                    <a:pt x="36" y="28"/>
                    <a:pt x="34" y="22"/>
                  </a:cubicBezTo>
                  <a:cubicBezTo>
                    <a:pt x="29" y="12"/>
                    <a:pt x="22" y="9"/>
                    <a:pt x="16" y="7"/>
                  </a:cubicBezTo>
                  <a:cubicBezTo>
                    <a:pt x="12" y="5"/>
                    <a:pt x="9" y="4"/>
                    <a:pt x="5" y="1"/>
                  </a:cubicBezTo>
                  <a:cubicBezTo>
                    <a:pt x="4" y="0"/>
                    <a:pt x="2" y="1"/>
                    <a:pt x="1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2" name="Freeform 876"/>
            <p:cNvSpPr>
              <a:spLocks/>
            </p:cNvSpPr>
            <p:nvPr/>
          </p:nvSpPr>
          <p:spPr bwMode="auto">
            <a:xfrm>
              <a:off x="5161" y="3492"/>
              <a:ext cx="70" cy="235"/>
            </a:xfrm>
            <a:custGeom>
              <a:avLst/>
              <a:gdLst>
                <a:gd name="T0" fmla="*/ 20 w 28"/>
                <a:gd name="T1" fmla="*/ 8 h 88"/>
                <a:gd name="T2" fmla="*/ 0 w 28"/>
                <a:gd name="T3" fmla="*/ 29 h 88"/>
                <a:gd name="T4" fmla="*/ 20 w 28"/>
                <a:gd name="T5" fmla="*/ 120 h 88"/>
                <a:gd name="T6" fmla="*/ 33 w 28"/>
                <a:gd name="T7" fmla="*/ 163 h 88"/>
                <a:gd name="T8" fmla="*/ 25 w 28"/>
                <a:gd name="T9" fmla="*/ 264 h 88"/>
                <a:gd name="T10" fmla="*/ 20 w 28"/>
                <a:gd name="T11" fmla="*/ 342 h 88"/>
                <a:gd name="T12" fmla="*/ 145 w 28"/>
                <a:gd name="T13" fmla="*/ 620 h 88"/>
                <a:gd name="T14" fmla="*/ 175 w 28"/>
                <a:gd name="T15" fmla="*/ 614 h 88"/>
                <a:gd name="T16" fmla="*/ 170 w 28"/>
                <a:gd name="T17" fmla="*/ 585 h 88"/>
                <a:gd name="T18" fmla="*/ 58 w 28"/>
                <a:gd name="T19" fmla="*/ 342 h 88"/>
                <a:gd name="T20" fmla="*/ 63 w 28"/>
                <a:gd name="T21" fmla="*/ 278 h 88"/>
                <a:gd name="T22" fmla="*/ 70 w 28"/>
                <a:gd name="T23" fmla="*/ 158 h 88"/>
                <a:gd name="T24" fmla="*/ 58 w 28"/>
                <a:gd name="T25" fmla="*/ 107 h 88"/>
                <a:gd name="T26" fmla="*/ 38 w 28"/>
                <a:gd name="T27" fmla="*/ 21 h 88"/>
                <a:gd name="T28" fmla="*/ 20 w 28"/>
                <a:gd name="T29" fmla="*/ 8 h 8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8" h="88">
                  <a:moveTo>
                    <a:pt x="3" y="1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1" y="9"/>
                    <a:pt x="2" y="13"/>
                    <a:pt x="3" y="17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9"/>
                    <a:pt x="6" y="33"/>
                    <a:pt x="4" y="37"/>
                  </a:cubicBezTo>
                  <a:cubicBezTo>
                    <a:pt x="4" y="41"/>
                    <a:pt x="3" y="44"/>
                    <a:pt x="3" y="48"/>
                  </a:cubicBezTo>
                  <a:cubicBezTo>
                    <a:pt x="2" y="63"/>
                    <a:pt x="10" y="78"/>
                    <a:pt x="23" y="87"/>
                  </a:cubicBezTo>
                  <a:cubicBezTo>
                    <a:pt x="25" y="88"/>
                    <a:pt x="27" y="88"/>
                    <a:pt x="28" y="86"/>
                  </a:cubicBezTo>
                  <a:cubicBezTo>
                    <a:pt x="28" y="85"/>
                    <a:pt x="28" y="83"/>
                    <a:pt x="27" y="82"/>
                  </a:cubicBezTo>
                  <a:cubicBezTo>
                    <a:pt x="15" y="74"/>
                    <a:pt x="8" y="61"/>
                    <a:pt x="9" y="48"/>
                  </a:cubicBezTo>
                  <a:cubicBezTo>
                    <a:pt x="9" y="45"/>
                    <a:pt x="10" y="42"/>
                    <a:pt x="10" y="39"/>
                  </a:cubicBezTo>
                  <a:cubicBezTo>
                    <a:pt x="11" y="34"/>
                    <a:pt x="13" y="29"/>
                    <a:pt x="11" y="22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1"/>
                    <a:pt x="7" y="7"/>
                    <a:pt x="6" y="3"/>
                  </a:cubicBezTo>
                  <a:cubicBezTo>
                    <a:pt x="6" y="2"/>
                    <a:pt x="4" y="0"/>
                    <a:pt x="3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3" name="Freeform 877"/>
            <p:cNvSpPr>
              <a:spLocks/>
            </p:cNvSpPr>
            <p:nvPr/>
          </p:nvSpPr>
          <p:spPr bwMode="auto">
            <a:xfrm>
              <a:off x="4629" y="2785"/>
              <a:ext cx="120" cy="323"/>
            </a:xfrm>
            <a:custGeom>
              <a:avLst/>
              <a:gdLst>
                <a:gd name="T0" fmla="*/ 13 w 48"/>
                <a:gd name="T1" fmla="*/ 8 h 121"/>
                <a:gd name="T2" fmla="*/ 8 w 48"/>
                <a:gd name="T3" fmla="*/ 29 h 121"/>
                <a:gd name="T4" fmla="*/ 45 w 48"/>
                <a:gd name="T5" fmla="*/ 120 h 121"/>
                <a:gd name="T6" fmla="*/ 75 w 48"/>
                <a:gd name="T7" fmla="*/ 192 h 121"/>
                <a:gd name="T8" fmla="*/ 100 w 48"/>
                <a:gd name="T9" fmla="*/ 414 h 121"/>
                <a:gd name="T10" fmla="*/ 100 w 48"/>
                <a:gd name="T11" fmla="*/ 435 h 121"/>
                <a:gd name="T12" fmla="*/ 183 w 48"/>
                <a:gd name="T13" fmla="*/ 657 h 121"/>
                <a:gd name="T14" fmla="*/ 258 w 48"/>
                <a:gd name="T15" fmla="*/ 841 h 121"/>
                <a:gd name="T16" fmla="*/ 275 w 48"/>
                <a:gd name="T17" fmla="*/ 862 h 121"/>
                <a:gd name="T18" fmla="*/ 295 w 48"/>
                <a:gd name="T19" fmla="*/ 841 h 121"/>
                <a:gd name="T20" fmla="*/ 213 w 48"/>
                <a:gd name="T21" fmla="*/ 627 h 121"/>
                <a:gd name="T22" fmla="*/ 138 w 48"/>
                <a:gd name="T23" fmla="*/ 435 h 121"/>
                <a:gd name="T24" fmla="*/ 138 w 48"/>
                <a:gd name="T25" fmla="*/ 419 h 121"/>
                <a:gd name="T26" fmla="*/ 113 w 48"/>
                <a:gd name="T27" fmla="*/ 179 h 121"/>
                <a:gd name="T28" fmla="*/ 75 w 48"/>
                <a:gd name="T29" fmla="*/ 99 h 121"/>
                <a:gd name="T30" fmla="*/ 38 w 48"/>
                <a:gd name="T31" fmla="*/ 13 h 121"/>
                <a:gd name="T32" fmla="*/ 13 w 48"/>
                <a:gd name="T33" fmla="*/ 8 h 1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8" h="121">
                  <a:moveTo>
                    <a:pt x="2" y="1"/>
                  </a:moveTo>
                  <a:cubicBezTo>
                    <a:pt x="1" y="1"/>
                    <a:pt x="0" y="3"/>
                    <a:pt x="1" y="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7" y="39"/>
                    <a:pt x="17" y="47"/>
                    <a:pt x="16" y="5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74"/>
                    <a:pt x="23" y="83"/>
                    <a:pt x="29" y="92"/>
                  </a:cubicBezTo>
                  <a:cubicBezTo>
                    <a:pt x="36" y="100"/>
                    <a:pt x="42" y="108"/>
                    <a:pt x="41" y="118"/>
                  </a:cubicBezTo>
                  <a:cubicBezTo>
                    <a:pt x="41" y="119"/>
                    <a:pt x="43" y="121"/>
                    <a:pt x="44" y="121"/>
                  </a:cubicBezTo>
                  <a:cubicBezTo>
                    <a:pt x="46" y="121"/>
                    <a:pt x="47" y="119"/>
                    <a:pt x="47" y="118"/>
                  </a:cubicBezTo>
                  <a:cubicBezTo>
                    <a:pt x="48" y="106"/>
                    <a:pt x="41" y="97"/>
                    <a:pt x="34" y="88"/>
                  </a:cubicBezTo>
                  <a:cubicBezTo>
                    <a:pt x="28" y="80"/>
                    <a:pt x="21" y="72"/>
                    <a:pt x="22" y="61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47"/>
                    <a:pt x="23" y="38"/>
                    <a:pt x="18" y="2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4" name="Freeform 878"/>
            <p:cNvSpPr>
              <a:spLocks/>
            </p:cNvSpPr>
            <p:nvPr/>
          </p:nvSpPr>
          <p:spPr bwMode="auto">
            <a:xfrm>
              <a:off x="4794" y="2775"/>
              <a:ext cx="55" cy="218"/>
            </a:xfrm>
            <a:custGeom>
              <a:avLst/>
              <a:gdLst>
                <a:gd name="T0" fmla="*/ 58 w 22"/>
                <a:gd name="T1" fmla="*/ 8 h 82"/>
                <a:gd name="T2" fmla="*/ 45 w 22"/>
                <a:gd name="T3" fmla="*/ 29 h 82"/>
                <a:gd name="T4" fmla="*/ 63 w 22"/>
                <a:gd name="T5" fmla="*/ 85 h 82"/>
                <a:gd name="T6" fmla="*/ 100 w 22"/>
                <a:gd name="T7" fmla="*/ 276 h 82"/>
                <a:gd name="T8" fmla="*/ 58 w 22"/>
                <a:gd name="T9" fmla="*/ 396 h 82"/>
                <a:gd name="T10" fmla="*/ 8 w 22"/>
                <a:gd name="T11" fmla="*/ 558 h 82"/>
                <a:gd name="T12" fmla="*/ 25 w 22"/>
                <a:gd name="T13" fmla="*/ 580 h 82"/>
                <a:gd name="T14" fmla="*/ 45 w 22"/>
                <a:gd name="T15" fmla="*/ 558 h 82"/>
                <a:gd name="T16" fmla="*/ 88 w 22"/>
                <a:gd name="T17" fmla="*/ 417 h 82"/>
                <a:gd name="T18" fmla="*/ 138 w 22"/>
                <a:gd name="T19" fmla="*/ 276 h 82"/>
                <a:gd name="T20" fmla="*/ 95 w 22"/>
                <a:gd name="T21" fmla="*/ 72 h 82"/>
                <a:gd name="T22" fmla="*/ 83 w 22"/>
                <a:gd name="T23" fmla="*/ 13 h 82"/>
                <a:gd name="T24" fmla="*/ 58 w 22"/>
                <a:gd name="T25" fmla="*/ 8 h 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2" h="82">
                  <a:moveTo>
                    <a:pt x="9" y="1"/>
                  </a:moveTo>
                  <a:cubicBezTo>
                    <a:pt x="7" y="1"/>
                    <a:pt x="6" y="3"/>
                    <a:pt x="7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3" y="21"/>
                    <a:pt x="16" y="30"/>
                    <a:pt x="16" y="39"/>
                  </a:cubicBezTo>
                  <a:cubicBezTo>
                    <a:pt x="15" y="45"/>
                    <a:pt x="12" y="51"/>
                    <a:pt x="9" y="56"/>
                  </a:cubicBezTo>
                  <a:cubicBezTo>
                    <a:pt x="5" y="63"/>
                    <a:pt x="0" y="69"/>
                    <a:pt x="1" y="79"/>
                  </a:cubicBezTo>
                  <a:cubicBezTo>
                    <a:pt x="1" y="81"/>
                    <a:pt x="3" y="82"/>
                    <a:pt x="4" y="82"/>
                  </a:cubicBezTo>
                  <a:cubicBezTo>
                    <a:pt x="6" y="82"/>
                    <a:pt x="7" y="80"/>
                    <a:pt x="7" y="79"/>
                  </a:cubicBezTo>
                  <a:cubicBezTo>
                    <a:pt x="6" y="71"/>
                    <a:pt x="10" y="65"/>
                    <a:pt x="14" y="59"/>
                  </a:cubicBezTo>
                  <a:cubicBezTo>
                    <a:pt x="18" y="53"/>
                    <a:pt x="21" y="47"/>
                    <a:pt x="22" y="39"/>
                  </a:cubicBezTo>
                  <a:cubicBezTo>
                    <a:pt x="22" y="29"/>
                    <a:pt x="19" y="19"/>
                    <a:pt x="15" y="1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1"/>
                    <a:pt x="10" y="0"/>
                    <a:pt x="9" y="1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5" name="Freeform 879"/>
            <p:cNvSpPr>
              <a:spLocks/>
            </p:cNvSpPr>
            <p:nvPr/>
          </p:nvSpPr>
          <p:spPr bwMode="auto">
            <a:xfrm>
              <a:off x="4466" y="3009"/>
              <a:ext cx="108" cy="230"/>
            </a:xfrm>
            <a:custGeom>
              <a:avLst/>
              <a:gdLst>
                <a:gd name="T0" fmla="*/ 8 w 43"/>
                <a:gd name="T1" fmla="*/ 21 h 86"/>
                <a:gd name="T2" fmla="*/ 100 w 43"/>
                <a:gd name="T3" fmla="*/ 209 h 86"/>
                <a:gd name="T4" fmla="*/ 151 w 43"/>
                <a:gd name="T5" fmla="*/ 257 h 86"/>
                <a:gd name="T6" fmla="*/ 221 w 43"/>
                <a:gd name="T7" fmla="*/ 586 h 86"/>
                <a:gd name="T8" fmla="*/ 234 w 43"/>
                <a:gd name="T9" fmla="*/ 607 h 86"/>
                <a:gd name="T10" fmla="*/ 259 w 43"/>
                <a:gd name="T11" fmla="*/ 594 h 86"/>
                <a:gd name="T12" fmla="*/ 176 w 43"/>
                <a:gd name="T13" fmla="*/ 230 h 86"/>
                <a:gd name="T14" fmla="*/ 121 w 43"/>
                <a:gd name="T15" fmla="*/ 171 h 86"/>
                <a:gd name="T16" fmla="*/ 45 w 43"/>
                <a:gd name="T17" fmla="*/ 21 h 86"/>
                <a:gd name="T18" fmla="*/ 33 w 43"/>
                <a:gd name="T19" fmla="*/ 0 h 86"/>
                <a:gd name="T20" fmla="*/ 8 w 43"/>
                <a:gd name="T21" fmla="*/ 21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" h="86">
                  <a:moveTo>
                    <a:pt x="1" y="3"/>
                  </a:moveTo>
                  <a:cubicBezTo>
                    <a:pt x="0" y="16"/>
                    <a:pt x="8" y="23"/>
                    <a:pt x="16" y="29"/>
                  </a:cubicBezTo>
                  <a:cubicBezTo>
                    <a:pt x="18" y="31"/>
                    <a:pt x="21" y="33"/>
                    <a:pt x="24" y="36"/>
                  </a:cubicBezTo>
                  <a:cubicBezTo>
                    <a:pt x="36" y="49"/>
                    <a:pt x="37" y="66"/>
                    <a:pt x="35" y="82"/>
                  </a:cubicBezTo>
                  <a:cubicBezTo>
                    <a:pt x="35" y="84"/>
                    <a:pt x="36" y="85"/>
                    <a:pt x="37" y="85"/>
                  </a:cubicBezTo>
                  <a:cubicBezTo>
                    <a:pt x="39" y="86"/>
                    <a:pt x="41" y="84"/>
                    <a:pt x="41" y="83"/>
                  </a:cubicBezTo>
                  <a:cubicBezTo>
                    <a:pt x="43" y="65"/>
                    <a:pt x="42" y="47"/>
                    <a:pt x="28" y="32"/>
                  </a:cubicBezTo>
                  <a:cubicBezTo>
                    <a:pt x="25" y="29"/>
                    <a:pt x="22" y="26"/>
                    <a:pt x="19" y="24"/>
                  </a:cubicBezTo>
                  <a:cubicBezTo>
                    <a:pt x="12" y="18"/>
                    <a:pt x="7" y="14"/>
                    <a:pt x="7" y="3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6" name="Freeform 880"/>
            <p:cNvSpPr>
              <a:spLocks/>
            </p:cNvSpPr>
            <p:nvPr/>
          </p:nvSpPr>
          <p:spPr bwMode="auto">
            <a:xfrm>
              <a:off x="4536" y="2892"/>
              <a:ext cx="70" cy="171"/>
            </a:xfrm>
            <a:custGeom>
              <a:avLst/>
              <a:gdLst>
                <a:gd name="T0" fmla="*/ 0 w 28"/>
                <a:gd name="T1" fmla="*/ 13 h 64"/>
                <a:gd name="T2" fmla="*/ 13 w 28"/>
                <a:gd name="T3" fmla="*/ 43 h 64"/>
                <a:gd name="T4" fmla="*/ 133 w 28"/>
                <a:gd name="T5" fmla="*/ 358 h 64"/>
                <a:gd name="T6" fmla="*/ 138 w 28"/>
                <a:gd name="T7" fmla="*/ 436 h 64"/>
                <a:gd name="T8" fmla="*/ 158 w 28"/>
                <a:gd name="T9" fmla="*/ 457 h 64"/>
                <a:gd name="T10" fmla="*/ 175 w 28"/>
                <a:gd name="T11" fmla="*/ 428 h 64"/>
                <a:gd name="T12" fmla="*/ 170 w 28"/>
                <a:gd name="T13" fmla="*/ 358 h 64"/>
                <a:gd name="T14" fmla="*/ 33 w 28"/>
                <a:gd name="T15" fmla="*/ 8 h 64"/>
                <a:gd name="T16" fmla="*/ 0 w 28"/>
                <a:gd name="T17" fmla="*/ 13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8" h="64">
                  <a:moveTo>
                    <a:pt x="0" y="2"/>
                  </a:moveTo>
                  <a:cubicBezTo>
                    <a:pt x="0" y="3"/>
                    <a:pt x="0" y="5"/>
                    <a:pt x="2" y="6"/>
                  </a:cubicBezTo>
                  <a:cubicBezTo>
                    <a:pt x="19" y="15"/>
                    <a:pt x="20" y="32"/>
                    <a:pt x="21" y="50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2" y="62"/>
                    <a:pt x="24" y="64"/>
                    <a:pt x="25" y="64"/>
                  </a:cubicBezTo>
                  <a:cubicBezTo>
                    <a:pt x="27" y="63"/>
                    <a:pt x="28" y="62"/>
                    <a:pt x="28" y="6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31"/>
                    <a:pt x="25" y="12"/>
                    <a:pt x="5" y="1"/>
                  </a:cubicBezTo>
                  <a:cubicBezTo>
                    <a:pt x="3" y="0"/>
                    <a:pt x="1" y="0"/>
                    <a:pt x="0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7" name="Freeform 881"/>
            <p:cNvSpPr>
              <a:spLocks/>
            </p:cNvSpPr>
            <p:nvPr/>
          </p:nvSpPr>
          <p:spPr bwMode="auto">
            <a:xfrm>
              <a:off x="5004" y="2977"/>
              <a:ext cx="202" cy="88"/>
            </a:xfrm>
            <a:custGeom>
              <a:avLst/>
              <a:gdLst>
                <a:gd name="T0" fmla="*/ 466 w 81"/>
                <a:gd name="T1" fmla="*/ 13 h 33"/>
                <a:gd name="T2" fmla="*/ 229 w 81"/>
                <a:gd name="T3" fmla="*/ 107 h 33"/>
                <a:gd name="T4" fmla="*/ 12 w 81"/>
                <a:gd name="T5" fmla="*/ 192 h 33"/>
                <a:gd name="T6" fmla="*/ 5 w 81"/>
                <a:gd name="T7" fmla="*/ 221 h 33"/>
                <a:gd name="T8" fmla="*/ 30 w 81"/>
                <a:gd name="T9" fmla="*/ 227 h 33"/>
                <a:gd name="T10" fmla="*/ 229 w 81"/>
                <a:gd name="T11" fmla="*/ 149 h 33"/>
                <a:gd name="T12" fmla="*/ 499 w 81"/>
                <a:gd name="T13" fmla="*/ 43 h 33"/>
                <a:gd name="T14" fmla="*/ 499 w 81"/>
                <a:gd name="T15" fmla="*/ 13 h 33"/>
                <a:gd name="T16" fmla="*/ 466 w 81"/>
                <a:gd name="T17" fmla="*/ 13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1" h="33">
                  <a:moveTo>
                    <a:pt x="75" y="2"/>
                  </a:moveTo>
                  <a:cubicBezTo>
                    <a:pt x="65" y="13"/>
                    <a:pt x="52" y="14"/>
                    <a:pt x="37" y="15"/>
                  </a:cubicBezTo>
                  <a:cubicBezTo>
                    <a:pt x="21" y="16"/>
                    <a:pt x="14" y="19"/>
                    <a:pt x="2" y="27"/>
                  </a:cubicBezTo>
                  <a:cubicBezTo>
                    <a:pt x="0" y="28"/>
                    <a:pt x="0" y="30"/>
                    <a:pt x="1" y="31"/>
                  </a:cubicBezTo>
                  <a:cubicBezTo>
                    <a:pt x="2" y="33"/>
                    <a:pt x="3" y="33"/>
                    <a:pt x="5" y="32"/>
                  </a:cubicBezTo>
                  <a:cubicBezTo>
                    <a:pt x="17" y="24"/>
                    <a:pt x="23" y="22"/>
                    <a:pt x="37" y="21"/>
                  </a:cubicBezTo>
                  <a:cubicBezTo>
                    <a:pt x="54" y="20"/>
                    <a:pt x="68" y="19"/>
                    <a:pt x="80" y="6"/>
                  </a:cubicBezTo>
                  <a:cubicBezTo>
                    <a:pt x="81" y="4"/>
                    <a:pt x="81" y="3"/>
                    <a:pt x="80" y="2"/>
                  </a:cubicBezTo>
                  <a:cubicBezTo>
                    <a:pt x="78" y="0"/>
                    <a:pt x="76" y="1"/>
                    <a:pt x="75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8" name="Freeform 882"/>
            <p:cNvSpPr>
              <a:spLocks/>
            </p:cNvSpPr>
            <p:nvPr/>
          </p:nvSpPr>
          <p:spPr bwMode="auto">
            <a:xfrm>
              <a:off x="5206" y="3167"/>
              <a:ext cx="118" cy="160"/>
            </a:xfrm>
            <a:custGeom>
              <a:avLst/>
              <a:gdLst>
                <a:gd name="T0" fmla="*/ 8 w 47"/>
                <a:gd name="T1" fmla="*/ 21 h 60"/>
                <a:gd name="T2" fmla="*/ 138 w 47"/>
                <a:gd name="T3" fmla="*/ 256 h 60"/>
                <a:gd name="T4" fmla="*/ 251 w 47"/>
                <a:gd name="T5" fmla="*/ 413 h 60"/>
                <a:gd name="T6" fmla="*/ 276 w 47"/>
                <a:gd name="T7" fmla="*/ 427 h 60"/>
                <a:gd name="T8" fmla="*/ 289 w 47"/>
                <a:gd name="T9" fmla="*/ 397 h 60"/>
                <a:gd name="T10" fmla="*/ 163 w 47"/>
                <a:gd name="T11" fmla="*/ 227 h 60"/>
                <a:gd name="T12" fmla="*/ 45 w 47"/>
                <a:gd name="T13" fmla="*/ 29 h 60"/>
                <a:gd name="T14" fmla="*/ 25 w 47"/>
                <a:gd name="T15" fmla="*/ 0 h 60"/>
                <a:gd name="T16" fmla="*/ 8 w 47"/>
                <a:gd name="T17" fmla="*/ 21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" h="60">
                  <a:moveTo>
                    <a:pt x="1" y="3"/>
                  </a:moveTo>
                  <a:cubicBezTo>
                    <a:pt x="0" y="18"/>
                    <a:pt x="11" y="27"/>
                    <a:pt x="22" y="36"/>
                  </a:cubicBezTo>
                  <a:cubicBezTo>
                    <a:pt x="31" y="43"/>
                    <a:pt x="38" y="50"/>
                    <a:pt x="40" y="58"/>
                  </a:cubicBezTo>
                  <a:cubicBezTo>
                    <a:pt x="41" y="59"/>
                    <a:pt x="42" y="60"/>
                    <a:pt x="44" y="60"/>
                  </a:cubicBezTo>
                  <a:cubicBezTo>
                    <a:pt x="46" y="59"/>
                    <a:pt x="47" y="58"/>
                    <a:pt x="46" y="56"/>
                  </a:cubicBezTo>
                  <a:cubicBezTo>
                    <a:pt x="44" y="46"/>
                    <a:pt x="35" y="39"/>
                    <a:pt x="26" y="32"/>
                  </a:cubicBezTo>
                  <a:cubicBezTo>
                    <a:pt x="16" y="23"/>
                    <a:pt x="6" y="15"/>
                    <a:pt x="7" y="4"/>
                  </a:cubicBezTo>
                  <a:cubicBezTo>
                    <a:pt x="7" y="2"/>
                    <a:pt x="6" y="1"/>
                    <a:pt x="4" y="0"/>
                  </a:cubicBezTo>
                  <a:cubicBezTo>
                    <a:pt x="3" y="0"/>
                    <a:pt x="1" y="1"/>
                    <a:pt x="1" y="3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9" name="Freeform 883"/>
            <p:cNvSpPr>
              <a:spLocks/>
            </p:cNvSpPr>
            <p:nvPr/>
          </p:nvSpPr>
          <p:spPr bwMode="auto">
            <a:xfrm>
              <a:off x="5164" y="3351"/>
              <a:ext cx="62" cy="210"/>
            </a:xfrm>
            <a:custGeom>
              <a:avLst/>
              <a:gdLst>
                <a:gd name="T0" fmla="*/ 12 w 25"/>
                <a:gd name="T1" fmla="*/ 13 h 79"/>
                <a:gd name="T2" fmla="*/ 37 w 25"/>
                <a:gd name="T3" fmla="*/ 128 h 79"/>
                <a:gd name="T4" fmla="*/ 42 w 25"/>
                <a:gd name="T5" fmla="*/ 141 h 79"/>
                <a:gd name="T6" fmla="*/ 99 w 25"/>
                <a:gd name="T7" fmla="*/ 298 h 79"/>
                <a:gd name="T8" fmla="*/ 117 w 25"/>
                <a:gd name="T9" fmla="*/ 537 h 79"/>
                <a:gd name="T10" fmla="*/ 136 w 25"/>
                <a:gd name="T11" fmla="*/ 558 h 79"/>
                <a:gd name="T12" fmla="*/ 154 w 25"/>
                <a:gd name="T13" fmla="*/ 537 h 79"/>
                <a:gd name="T14" fmla="*/ 136 w 25"/>
                <a:gd name="T15" fmla="*/ 290 h 79"/>
                <a:gd name="T16" fmla="*/ 74 w 25"/>
                <a:gd name="T17" fmla="*/ 120 h 79"/>
                <a:gd name="T18" fmla="*/ 67 w 25"/>
                <a:gd name="T19" fmla="*/ 106 h 79"/>
                <a:gd name="T20" fmla="*/ 50 w 25"/>
                <a:gd name="T21" fmla="*/ 29 h 79"/>
                <a:gd name="T22" fmla="*/ 37 w 25"/>
                <a:gd name="T23" fmla="*/ 0 h 79"/>
                <a:gd name="T24" fmla="*/ 12 w 25"/>
                <a:gd name="T25" fmla="*/ 13 h 7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" h="79">
                  <a:moveTo>
                    <a:pt x="2" y="2"/>
                  </a:moveTo>
                  <a:cubicBezTo>
                    <a:pt x="0" y="8"/>
                    <a:pt x="3" y="14"/>
                    <a:pt x="6" y="1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2" y="29"/>
                    <a:pt x="14" y="32"/>
                    <a:pt x="16" y="42"/>
                  </a:cubicBezTo>
                  <a:cubicBezTo>
                    <a:pt x="17" y="53"/>
                    <a:pt x="19" y="63"/>
                    <a:pt x="19" y="76"/>
                  </a:cubicBezTo>
                  <a:cubicBezTo>
                    <a:pt x="19" y="77"/>
                    <a:pt x="20" y="79"/>
                    <a:pt x="22" y="79"/>
                  </a:cubicBezTo>
                  <a:cubicBezTo>
                    <a:pt x="24" y="79"/>
                    <a:pt x="25" y="77"/>
                    <a:pt x="25" y="76"/>
                  </a:cubicBezTo>
                  <a:cubicBezTo>
                    <a:pt x="25" y="63"/>
                    <a:pt x="23" y="52"/>
                    <a:pt x="22" y="41"/>
                  </a:cubicBezTo>
                  <a:cubicBezTo>
                    <a:pt x="20" y="30"/>
                    <a:pt x="17" y="26"/>
                    <a:pt x="12" y="17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9" y="12"/>
                    <a:pt x="6" y="7"/>
                    <a:pt x="8" y="4"/>
                  </a:cubicBezTo>
                  <a:cubicBezTo>
                    <a:pt x="8" y="3"/>
                    <a:pt x="8" y="1"/>
                    <a:pt x="6" y="0"/>
                  </a:cubicBezTo>
                  <a:cubicBezTo>
                    <a:pt x="5" y="0"/>
                    <a:pt x="3" y="0"/>
                    <a:pt x="2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0" name="Freeform 884"/>
            <p:cNvSpPr>
              <a:spLocks/>
            </p:cNvSpPr>
            <p:nvPr/>
          </p:nvSpPr>
          <p:spPr bwMode="auto">
            <a:xfrm>
              <a:off x="5324" y="3428"/>
              <a:ext cx="107" cy="133"/>
            </a:xfrm>
            <a:custGeom>
              <a:avLst/>
              <a:gdLst>
                <a:gd name="T0" fmla="*/ 17 w 43"/>
                <a:gd name="T1" fmla="*/ 0 h 50"/>
                <a:gd name="T2" fmla="*/ 0 w 43"/>
                <a:gd name="T3" fmla="*/ 21 h 50"/>
                <a:gd name="T4" fmla="*/ 92 w 43"/>
                <a:gd name="T5" fmla="*/ 226 h 50"/>
                <a:gd name="T6" fmla="*/ 142 w 43"/>
                <a:gd name="T7" fmla="*/ 255 h 50"/>
                <a:gd name="T8" fmla="*/ 229 w 43"/>
                <a:gd name="T9" fmla="*/ 340 h 50"/>
                <a:gd name="T10" fmla="*/ 254 w 43"/>
                <a:gd name="T11" fmla="*/ 346 h 50"/>
                <a:gd name="T12" fmla="*/ 261 w 43"/>
                <a:gd name="T13" fmla="*/ 319 h 50"/>
                <a:gd name="T14" fmla="*/ 154 w 43"/>
                <a:gd name="T15" fmla="*/ 218 h 50"/>
                <a:gd name="T16" fmla="*/ 112 w 43"/>
                <a:gd name="T17" fmla="*/ 192 h 50"/>
                <a:gd name="T18" fmla="*/ 37 w 43"/>
                <a:gd name="T19" fmla="*/ 13 h 50"/>
                <a:gd name="T20" fmla="*/ 17 w 43"/>
                <a:gd name="T21" fmla="*/ 0 h 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" h="5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1" y="15"/>
                    <a:pt x="4" y="24"/>
                    <a:pt x="15" y="32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8" y="40"/>
                    <a:pt x="33" y="42"/>
                    <a:pt x="37" y="48"/>
                  </a:cubicBezTo>
                  <a:cubicBezTo>
                    <a:pt x="38" y="50"/>
                    <a:pt x="39" y="50"/>
                    <a:pt x="41" y="49"/>
                  </a:cubicBezTo>
                  <a:cubicBezTo>
                    <a:pt x="42" y="48"/>
                    <a:pt x="43" y="46"/>
                    <a:pt x="42" y="45"/>
                  </a:cubicBezTo>
                  <a:cubicBezTo>
                    <a:pt x="37" y="38"/>
                    <a:pt x="31" y="34"/>
                    <a:pt x="25" y="31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9" y="21"/>
                    <a:pt x="7" y="13"/>
                    <a:pt x="6" y="2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1" name="Freeform 885"/>
            <p:cNvSpPr>
              <a:spLocks/>
            </p:cNvSpPr>
            <p:nvPr/>
          </p:nvSpPr>
          <p:spPr bwMode="auto">
            <a:xfrm>
              <a:off x="4209" y="3447"/>
              <a:ext cx="80" cy="157"/>
            </a:xfrm>
            <a:custGeom>
              <a:avLst/>
              <a:gdLst>
                <a:gd name="T0" fmla="*/ 175 w 32"/>
                <a:gd name="T1" fmla="*/ 0 h 59"/>
                <a:gd name="T2" fmla="*/ 25 w 32"/>
                <a:gd name="T3" fmla="*/ 162 h 59"/>
                <a:gd name="T4" fmla="*/ 20 w 32"/>
                <a:gd name="T5" fmla="*/ 277 h 59"/>
                <a:gd name="T6" fmla="*/ 8 w 32"/>
                <a:gd name="T7" fmla="*/ 383 h 59"/>
                <a:gd name="T8" fmla="*/ 13 w 32"/>
                <a:gd name="T9" fmla="*/ 410 h 59"/>
                <a:gd name="T10" fmla="*/ 38 w 32"/>
                <a:gd name="T11" fmla="*/ 410 h 59"/>
                <a:gd name="T12" fmla="*/ 58 w 32"/>
                <a:gd name="T13" fmla="*/ 277 h 59"/>
                <a:gd name="T14" fmla="*/ 58 w 32"/>
                <a:gd name="T15" fmla="*/ 178 h 59"/>
                <a:gd name="T16" fmla="*/ 188 w 32"/>
                <a:gd name="T17" fmla="*/ 43 h 59"/>
                <a:gd name="T18" fmla="*/ 200 w 32"/>
                <a:gd name="T19" fmla="*/ 21 h 59"/>
                <a:gd name="T20" fmla="*/ 175 w 32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2" h="59">
                  <a:moveTo>
                    <a:pt x="28" y="0"/>
                  </a:moveTo>
                  <a:cubicBezTo>
                    <a:pt x="18" y="3"/>
                    <a:pt x="8" y="12"/>
                    <a:pt x="4" y="23"/>
                  </a:cubicBezTo>
                  <a:cubicBezTo>
                    <a:pt x="2" y="28"/>
                    <a:pt x="2" y="34"/>
                    <a:pt x="3" y="39"/>
                  </a:cubicBezTo>
                  <a:cubicBezTo>
                    <a:pt x="3" y="45"/>
                    <a:pt x="4" y="50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3" y="59"/>
                    <a:pt x="5" y="59"/>
                    <a:pt x="6" y="58"/>
                  </a:cubicBezTo>
                  <a:cubicBezTo>
                    <a:pt x="10" y="52"/>
                    <a:pt x="9" y="45"/>
                    <a:pt x="9" y="39"/>
                  </a:cubicBezTo>
                  <a:cubicBezTo>
                    <a:pt x="8" y="34"/>
                    <a:pt x="8" y="29"/>
                    <a:pt x="9" y="25"/>
                  </a:cubicBezTo>
                  <a:cubicBezTo>
                    <a:pt x="13" y="16"/>
                    <a:pt x="21" y="8"/>
                    <a:pt x="30" y="6"/>
                  </a:cubicBezTo>
                  <a:cubicBezTo>
                    <a:pt x="31" y="6"/>
                    <a:pt x="32" y="4"/>
                    <a:pt x="32" y="3"/>
                  </a:cubicBezTo>
                  <a:cubicBezTo>
                    <a:pt x="32" y="1"/>
                    <a:pt x="30" y="0"/>
                    <a:pt x="28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2" name="Freeform 886"/>
            <p:cNvSpPr>
              <a:spLocks/>
            </p:cNvSpPr>
            <p:nvPr/>
          </p:nvSpPr>
          <p:spPr bwMode="auto">
            <a:xfrm>
              <a:off x="4379" y="3479"/>
              <a:ext cx="85" cy="290"/>
            </a:xfrm>
            <a:custGeom>
              <a:avLst/>
              <a:gdLst>
                <a:gd name="T0" fmla="*/ 75 w 34"/>
                <a:gd name="T1" fmla="*/ 13 h 109"/>
                <a:gd name="T2" fmla="*/ 75 w 34"/>
                <a:gd name="T3" fmla="*/ 311 h 109"/>
                <a:gd name="T4" fmla="*/ 88 w 34"/>
                <a:gd name="T5" fmla="*/ 354 h 109"/>
                <a:gd name="T6" fmla="*/ 108 w 34"/>
                <a:gd name="T7" fmla="*/ 737 h 109"/>
                <a:gd name="T8" fmla="*/ 113 w 34"/>
                <a:gd name="T9" fmla="*/ 764 h 109"/>
                <a:gd name="T10" fmla="*/ 138 w 34"/>
                <a:gd name="T11" fmla="*/ 758 h 109"/>
                <a:gd name="T12" fmla="*/ 125 w 34"/>
                <a:gd name="T13" fmla="*/ 333 h 109"/>
                <a:gd name="T14" fmla="*/ 113 w 34"/>
                <a:gd name="T15" fmla="*/ 298 h 109"/>
                <a:gd name="T16" fmla="*/ 108 w 34"/>
                <a:gd name="T17" fmla="*/ 43 h 109"/>
                <a:gd name="T18" fmla="*/ 108 w 34"/>
                <a:gd name="T19" fmla="*/ 8 h 109"/>
                <a:gd name="T20" fmla="*/ 75 w 34"/>
                <a:gd name="T21" fmla="*/ 13 h 1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" h="109">
                  <a:moveTo>
                    <a:pt x="12" y="2"/>
                  </a:moveTo>
                  <a:cubicBezTo>
                    <a:pt x="0" y="16"/>
                    <a:pt x="6" y="31"/>
                    <a:pt x="12" y="44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22" y="68"/>
                    <a:pt x="27" y="87"/>
                    <a:pt x="17" y="104"/>
                  </a:cubicBezTo>
                  <a:cubicBezTo>
                    <a:pt x="16" y="106"/>
                    <a:pt x="16" y="108"/>
                    <a:pt x="18" y="108"/>
                  </a:cubicBezTo>
                  <a:cubicBezTo>
                    <a:pt x="19" y="109"/>
                    <a:pt x="21" y="109"/>
                    <a:pt x="22" y="107"/>
                  </a:cubicBezTo>
                  <a:cubicBezTo>
                    <a:pt x="34" y="88"/>
                    <a:pt x="28" y="67"/>
                    <a:pt x="20" y="47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2" y="29"/>
                    <a:pt x="7" y="17"/>
                    <a:pt x="17" y="6"/>
                  </a:cubicBezTo>
                  <a:cubicBezTo>
                    <a:pt x="18" y="4"/>
                    <a:pt x="18" y="3"/>
                    <a:pt x="17" y="1"/>
                  </a:cubicBezTo>
                  <a:cubicBezTo>
                    <a:pt x="15" y="0"/>
                    <a:pt x="13" y="0"/>
                    <a:pt x="12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3" name="Freeform 887"/>
            <p:cNvSpPr>
              <a:spLocks/>
            </p:cNvSpPr>
            <p:nvPr/>
          </p:nvSpPr>
          <p:spPr bwMode="auto">
            <a:xfrm>
              <a:off x="4876" y="2815"/>
              <a:ext cx="40" cy="138"/>
            </a:xfrm>
            <a:custGeom>
              <a:avLst/>
              <a:gdLst>
                <a:gd name="T0" fmla="*/ 83 w 16"/>
                <a:gd name="T1" fmla="*/ 0 h 52"/>
                <a:gd name="T2" fmla="*/ 63 w 16"/>
                <a:gd name="T3" fmla="*/ 21 h 52"/>
                <a:gd name="T4" fmla="*/ 45 w 16"/>
                <a:gd name="T5" fmla="*/ 127 h 52"/>
                <a:gd name="T6" fmla="*/ 63 w 16"/>
                <a:gd name="T7" fmla="*/ 358 h 52"/>
                <a:gd name="T8" fmla="*/ 88 w 16"/>
                <a:gd name="T9" fmla="*/ 353 h 52"/>
                <a:gd name="T10" fmla="*/ 88 w 16"/>
                <a:gd name="T11" fmla="*/ 324 h 52"/>
                <a:gd name="T12" fmla="*/ 83 w 16"/>
                <a:gd name="T13" fmla="*/ 141 h 52"/>
                <a:gd name="T14" fmla="*/ 100 w 16"/>
                <a:gd name="T15" fmla="*/ 21 h 52"/>
                <a:gd name="T16" fmla="*/ 83 w 16"/>
                <a:gd name="T17" fmla="*/ 0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52">
                  <a:moveTo>
                    <a:pt x="13" y="0"/>
                  </a:moveTo>
                  <a:cubicBezTo>
                    <a:pt x="11" y="0"/>
                    <a:pt x="10" y="1"/>
                    <a:pt x="10" y="3"/>
                  </a:cubicBezTo>
                  <a:cubicBezTo>
                    <a:pt x="10" y="7"/>
                    <a:pt x="9" y="12"/>
                    <a:pt x="7" y="18"/>
                  </a:cubicBezTo>
                  <a:cubicBezTo>
                    <a:pt x="4" y="29"/>
                    <a:pt x="0" y="42"/>
                    <a:pt x="10" y="51"/>
                  </a:cubicBezTo>
                  <a:cubicBezTo>
                    <a:pt x="11" y="52"/>
                    <a:pt x="13" y="52"/>
                    <a:pt x="14" y="50"/>
                  </a:cubicBezTo>
                  <a:cubicBezTo>
                    <a:pt x="15" y="49"/>
                    <a:pt x="15" y="47"/>
                    <a:pt x="14" y="46"/>
                  </a:cubicBezTo>
                  <a:cubicBezTo>
                    <a:pt x="7" y="40"/>
                    <a:pt x="10" y="30"/>
                    <a:pt x="13" y="20"/>
                  </a:cubicBezTo>
                  <a:cubicBezTo>
                    <a:pt x="14" y="14"/>
                    <a:pt x="16" y="8"/>
                    <a:pt x="16" y="3"/>
                  </a:cubicBezTo>
                  <a:cubicBezTo>
                    <a:pt x="16" y="1"/>
                    <a:pt x="15" y="0"/>
                    <a:pt x="13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4" name="Freeform 888"/>
            <p:cNvSpPr>
              <a:spLocks/>
            </p:cNvSpPr>
            <p:nvPr/>
          </p:nvSpPr>
          <p:spPr bwMode="auto">
            <a:xfrm>
              <a:off x="4916" y="3191"/>
              <a:ext cx="100" cy="136"/>
            </a:xfrm>
            <a:custGeom>
              <a:avLst/>
              <a:gdLst>
                <a:gd name="T0" fmla="*/ 20 w 40"/>
                <a:gd name="T1" fmla="*/ 0 h 51"/>
                <a:gd name="T2" fmla="*/ 8 w 40"/>
                <a:gd name="T3" fmla="*/ 29 h 51"/>
                <a:gd name="T4" fmla="*/ 125 w 40"/>
                <a:gd name="T5" fmla="*/ 149 h 51"/>
                <a:gd name="T6" fmla="*/ 158 w 40"/>
                <a:gd name="T7" fmla="*/ 163 h 51"/>
                <a:gd name="T8" fmla="*/ 200 w 40"/>
                <a:gd name="T9" fmla="*/ 221 h 51"/>
                <a:gd name="T10" fmla="*/ 213 w 40"/>
                <a:gd name="T11" fmla="*/ 312 h 51"/>
                <a:gd name="T12" fmla="*/ 213 w 40"/>
                <a:gd name="T13" fmla="*/ 341 h 51"/>
                <a:gd name="T14" fmla="*/ 238 w 40"/>
                <a:gd name="T15" fmla="*/ 363 h 51"/>
                <a:gd name="T16" fmla="*/ 250 w 40"/>
                <a:gd name="T17" fmla="*/ 333 h 51"/>
                <a:gd name="T18" fmla="*/ 250 w 40"/>
                <a:gd name="T19" fmla="*/ 307 h 51"/>
                <a:gd name="T20" fmla="*/ 238 w 40"/>
                <a:gd name="T21" fmla="*/ 213 h 51"/>
                <a:gd name="T22" fmla="*/ 170 w 40"/>
                <a:gd name="T23" fmla="*/ 120 h 51"/>
                <a:gd name="T24" fmla="*/ 138 w 40"/>
                <a:gd name="T25" fmla="*/ 107 h 51"/>
                <a:gd name="T26" fmla="*/ 45 w 40"/>
                <a:gd name="T27" fmla="*/ 13 h 51"/>
                <a:gd name="T28" fmla="*/ 20 w 40"/>
                <a:gd name="T29" fmla="*/ 0 h 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0" h="51">
                  <a:moveTo>
                    <a:pt x="3" y="0"/>
                  </a:moveTo>
                  <a:cubicBezTo>
                    <a:pt x="1" y="1"/>
                    <a:pt x="0" y="2"/>
                    <a:pt x="1" y="4"/>
                  </a:cubicBezTo>
                  <a:cubicBezTo>
                    <a:pt x="5" y="14"/>
                    <a:pt x="10" y="17"/>
                    <a:pt x="20" y="21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0" y="24"/>
                    <a:pt x="30" y="24"/>
                    <a:pt x="32" y="31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50"/>
                    <a:pt x="36" y="51"/>
                    <a:pt x="38" y="51"/>
                  </a:cubicBezTo>
                  <a:cubicBezTo>
                    <a:pt x="39" y="51"/>
                    <a:pt x="40" y="49"/>
                    <a:pt x="40" y="47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5" y="20"/>
                    <a:pt x="33" y="19"/>
                    <a:pt x="27" y="17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3" y="12"/>
                    <a:pt x="10" y="10"/>
                    <a:pt x="7" y="2"/>
                  </a:cubicBezTo>
                  <a:cubicBezTo>
                    <a:pt x="6" y="0"/>
                    <a:pt x="4" y="0"/>
                    <a:pt x="3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5" name="Freeform 889"/>
            <p:cNvSpPr>
              <a:spLocks/>
            </p:cNvSpPr>
            <p:nvPr/>
          </p:nvSpPr>
          <p:spPr bwMode="auto">
            <a:xfrm>
              <a:off x="4846" y="3428"/>
              <a:ext cx="63" cy="192"/>
            </a:xfrm>
            <a:custGeom>
              <a:avLst/>
              <a:gdLst>
                <a:gd name="T0" fmla="*/ 50 w 25"/>
                <a:gd name="T1" fmla="*/ 13 h 72"/>
                <a:gd name="T2" fmla="*/ 38 w 25"/>
                <a:gd name="T3" fmla="*/ 221 h 72"/>
                <a:gd name="T4" fmla="*/ 113 w 25"/>
                <a:gd name="T5" fmla="*/ 491 h 72"/>
                <a:gd name="T6" fmla="*/ 139 w 25"/>
                <a:gd name="T7" fmla="*/ 504 h 72"/>
                <a:gd name="T8" fmla="*/ 151 w 25"/>
                <a:gd name="T9" fmla="*/ 483 h 72"/>
                <a:gd name="T10" fmla="*/ 76 w 25"/>
                <a:gd name="T11" fmla="*/ 205 h 72"/>
                <a:gd name="T12" fmla="*/ 76 w 25"/>
                <a:gd name="T13" fmla="*/ 43 h 72"/>
                <a:gd name="T14" fmla="*/ 76 w 25"/>
                <a:gd name="T15" fmla="*/ 8 h 72"/>
                <a:gd name="T16" fmla="*/ 50 w 25"/>
                <a:gd name="T17" fmla="*/ 13 h 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72">
                  <a:moveTo>
                    <a:pt x="8" y="2"/>
                  </a:moveTo>
                  <a:cubicBezTo>
                    <a:pt x="0" y="9"/>
                    <a:pt x="2" y="22"/>
                    <a:pt x="6" y="31"/>
                  </a:cubicBezTo>
                  <a:cubicBezTo>
                    <a:pt x="11" y="44"/>
                    <a:pt x="15" y="54"/>
                    <a:pt x="18" y="69"/>
                  </a:cubicBezTo>
                  <a:cubicBezTo>
                    <a:pt x="19" y="71"/>
                    <a:pt x="20" y="72"/>
                    <a:pt x="22" y="71"/>
                  </a:cubicBezTo>
                  <a:cubicBezTo>
                    <a:pt x="24" y="71"/>
                    <a:pt x="25" y="70"/>
                    <a:pt x="24" y="68"/>
                  </a:cubicBezTo>
                  <a:cubicBezTo>
                    <a:pt x="21" y="53"/>
                    <a:pt x="17" y="42"/>
                    <a:pt x="12" y="29"/>
                  </a:cubicBezTo>
                  <a:cubicBezTo>
                    <a:pt x="8" y="21"/>
                    <a:pt x="7" y="11"/>
                    <a:pt x="12" y="6"/>
                  </a:cubicBezTo>
                  <a:cubicBezTo>
                    <a:pt x="13" y="5"/>
                    <a:pt x="13" y="3"/>
                    <a:pt x="12" y="1"/>
                  </a:cubicBezTo>
                  <a:cubicBezTo>
                    <a:pt x="11" y="0"/>
                    <a:pt x="9" y="0"/>
                    <a:pt x="8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6" name="Freeform 890"/>
            <p:cNvSpPr>
              <a:spLocks/>
            </p:cNvSpPr>
            <p:nvPr/>
          </p:nvSpPr>
          <p:spPr bwMode="auto">
            <a:xfrm>
              <a:off x="3946" y="3124"/>
              <a:ext cx="95" cy="213"/>
            </a:xfrm>
            <a:custGeom>
              <a:avLst/>
              <a:gdLst>
                <a:gd name="T0" fmla="*/ 13 w 38"/>
                <a:gd name="T1" fmla="*/ 0 h 80"/>
                <a:gd name="T2" fmla="*/ 0 w 38"/>
                <a:gd name="T3" fmla="*/ 29 h 80"/>
                <a:gd name="T4" fmla="*/ 33 w 38"/>
                <a:gd name="T5" fmla="*/ 85 h 80"/>
                <a:gd name="T6" fmla="*/ 50 w 38"/>
                <a:gd name="T7" fmla="*/ 128 h 80"/>
                <a:gd name="T8" fmla="*/ 58 w 38"/>
                <a:gd name="T9" fmla="*/ 221 h 80"/>
                <a:gd name="T10" fmla="*/ 58 w 38"/>
                <a:gd name="T11" fmla="*/ 269 h 80"/>
                <a:gd name="T12" fmla="*/ 138 w 38"/>
                <a:gd name="T13" fmla="*/ 469 h 80"/>
                <a:gd name="T14" fmla="*/ 200 w 38"/>
                <a:gd name="T15" fmla="*/ 554 h 80"/>
                <a:gd name="T16" fmla="*/ 225 w 38"/>
                <a:gd name="T17" fmla="*/ 559 h 80"/>
                <a:gd name="T18" fmla="*/ 233 w 38"/>
                <a:gd name="T19" fmla="*/ 533 h 80"/>
                <a:gd name="T20" fmla="*/ 163 w 38"/>
                <a:gd name="T21" fmla="*/ 439 h 80"/>
                <a:gd name="T22" fmla="*/ 95 w 38"/>
                <a:gd name="T23" fmla="*/ 269 h 80"/>
                <a:gd name="T24" fmla="*/ 95 w 38"/>
                <a:gd name="T25" fmla="*/ 226 h 80"/>
                <a:gd name="T26" fmla="*/ 88 w 38"/>
                <a:gd name="T27" fmla="*/ 114 h 80"/>
                <a:gd name="T28" fmla="*/ 63 w 38"/>
                <a:gd name="T29" fmla="*/ 64 h 80"/>
                <a:gd name="T30" fmla="*/ 38 w 38"/>
                <a:gd name="T31" fmla="*/ 13 h 80"/>
                <a:gd name="T32" fmla="*/ 13 w 38"/>
                <a:gd name="T33" fmla="*/ 0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80">
                  <a:moveTo>
                    <a:pt x="2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1" y="7"/>
                    <a:pt x="3" y="10"/>
                    <a:pt x="5" y="12"/>
                  </a:cubicBezTo>
                  <a:cubicBezTo>
                    <a:pt x="6" y="14"/>
                    <a:pt x="8" y="16"/>
                    <a:pt x="8" y="18"/>
                  </a:cubicBezTo>
                  <a:cubicBezTo>
                    <a:pt x="10" y="22"/>
                    <a:pt x="9" y="27"/>
                    <a:pt x="9" y="31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53"/>
                    <a:pt x="16" y="60"/>
                    <a:pt x="22" y="66"/>
                  </a:cubicBezTo>
                  <a:cubicBezTo>
                    <a:pt x="25" y="70"/>
                    <a:pt x="28" y="73"/>
                    <a:pt x="32" y="78"/>
                  </a:cubicBezTo>
                  <a:cubicBezTo>
                    <a:pt x="32" y="79"/>
                    <a:pt x="34" y="80"/>
                    <a:pt x="36" y="79"/>
                  </a:cubicBezTo>
                  <a:cubicBezTo>
                    <a:pt x="37" y="78"/>
                    <a:pt x="38" y="76"/>
                    <a:pt x="37" y="75"/>
                  </a:cubicBezTo>
                  <a:cubicBezTo>
                    <a:pt x="33" y="69"/>
                    <a:pt x="30" y="65"/>
                    <a:pt x="26" y="62"/>
                  </a:cubicBezTo>
                  <a:cubicBezTo>
                    <a:pt x="20" y="56"/>
                    <a:pt x="15" y="51"/>
                    <a:pt x="15" y="3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27"/>
                    <a:pt x="16" y="21"/>
                    <a:pt x="14" y="16"/>
                  </a:cubicBezTo>
                  <a:cubicBezTo>
                    <a:pt x="13" y="13"/>
                    <a:pt x="11" y="11"/>
                    <a:pt x="10" y="9"/>
                  </a:cubicBezTo>
                  <a:cubicBezTo>
                    <a:pt x="8" y="7"/>
                    <a:pt x="7" y="5"/>
                    <a:pt x="6" y="2"/>
                  </a:cubicBezTo>
                  <a:cubicBezTo>
                    <a:pt x="6" y="1"/>
                    <a:pt x="4" y="0"/>
                    <a:pt x="2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84" name="Group 111"/>
          <p:cNvGrpSpPr>
            <a:grpSpLocks/>
          </p:cNvGrpSpPr>
          <p:nvPr/>
        </p:nvGrpSpPr>
        <p:grpSpPr bwMode="auto">
          <a:xfrm>
            <a:off x="7351618" y="3074733"/>
            <a:ext cx="750493" cy="795338"/>
            <a:chOff x="770" y="1056"/>
            <a:chExt cx="1036" cy="1029"/>
          </a:xfrm>
        </p:grpSpPr>
        <p:sp>
          <p:nvSpPr>
            <p:cNvPr id="2085" name="Freeform 112"/>
            <p:cNvSpPr>
              <a:spLocks/>
            </p:cNvSpPr>
            <p:nvPr/>
          </p:nvSpPr>
          <p:spPr bwMode="auto">
            <a:xfrm>
              <a:off x="770" y="1059"/>
              <a:ext cx="1036" cy="1026"/>
            </a:xfrm>
            <a:custGeom>
              <a:avLst/>
              <a:gdLst>
                <a:gd name="T0" fmla="*/ 951 w 414"/>
                <a:gd name="T1" fmla="*/ 0 h 385"/>
                <a:gd name="T2" fmla="*/ 638 w 414"/>
                <a:gd name="T3" fmla="*/ 64 h 385"/>
                <a:gd name="T4" fmla="*/ 350 w 414"/>
                <a:gd name="T5" fmla="*/ 405 h 385"/>
                <a:gd name="T6" fmla="*/ 108 w 414"/>
                <a:gd name="T7" fmla="*/ 752 h 385"/>
                <a:gd name="T8" fmla="*/ 13 w 414"/>
                <a:gd name="T9" fmla="*/ 1322 h 385"/>
                <a:gd name="T10" fmla="*/ 258 w 414"/>
                <a:gd name="T11" fmla="*/ 2052 h 385"/>
                <a:gd name="T12" fmla="*/ 876 w 414"/>
                <a:gd name="T13" fmla="*/ 2598 h 385"/>
                <a:gd name="T14" fmla="*/ 1679 w 414"/>
                <a:gd name="T15" fmla="*/ 2636 h 385"/>
                <a:gd name="T16" fmla="*/ 2267 w 414"/>
                <a:gd name="T17" fmla="*/ 2047 h 385"/>
                <a:gd name="T18" fmla="*/ 2567 w 414"/>
                <a:gd name="T19" fmla="*/ 994 h 385"/>
                <a:gd name="T20" fmla="*/ 2160 w 414"/>
                <a:gd name="T21" fmla="*/ 285 h 385"/>
                <a:gd name="T22" fmla="*/ 938 w 414"/>
                <a:gd name="T23" fmla="*/ 0 h 385"/>
                <a:gd name="T24" fmla="*/ 951 w 414"/>
                <a:gd name="T25" fmla="*/ 0 h 38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4" h="385">
                  <a:moveTo>
                    <a:pt x="152" y="0"/>
                  </a:moveTo>
                  <a:cubicBezTo>
                    <a:pt x="134" y="0"/>
                    <a:pt x="118" y="2"/>
                    <a:pt x="102" y="9"/>
                  </a:cubicBezTo>
                  <a:cubicBezTo>
                    <a:pt x="78" y="20"/>
                    <a:pt x="71" y="38"/>
                    <a:pt x="56" y="57"/>
                  </a:cubicBezTo>
                  <a:cubicBezTo>
                    <a:pt x="43" y="73"/>
                    <a:pt x="26" y="86"/>
                    <a:pt x="17" y="106"/>
                  </a:cubicBezTo>
                  <a:cubicBezTo>
                    <a:pt x="6" y="130"/>
                    <a:pt x="3" y="160"/>
                    <a:pt x="2" y="186"/>
                  </a:cubicBezTo>
                  <a:cubicBezTo>
                    <a:pt x="0" y="229"/>
                    <a:pt x="10" y="259"/>
                    <a:pt x="41" y="289"/>
                  </a:cubicBezTo>
                  <a:cubicBezTo>
                    <a:pt x="70" y="318"/>
                    <a:pt x="101" y="350"/>
                    <a:pt x="140" y="366"/>
                  </a:cubicBezTo>
                  <a:cubicBezTo>
                    <a:pt x="179" y="382"/>
                    <a:pt x="228" y="385"/>
                    <a:pt x="268" y="371"/>
                  </a:cubicBezTo>
                  <a:cubicBezTo>
                    <a:pt x="317" y="353"/>
                    <a:pt x="336" y="335"/>
                    <a:pt x="362" y="288"/>
                  </a:cubicBezTo>
                  <a:cubicBezTo>
                    <a:pt x="385" y="247"/>
                    <a:pt x="414" y="188"/>
                    <a:pt x="410" y="140"/>
                  </a:cubicBezTo>
                  <a:cubicBezTo>
                    <a:pt x="407" y="107"/>
                    <a:pt x="376" y="54"/>
                    <a:pt x="345" y="40"/>
                  </a:cubicBezTo>
                  <a:cubicBezTo>
                    <a:pt x="274" y="9"/>
                    <a:pt x="223" y="0"/>
                    <a:pt x="150" y="0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rgbClr val="ABD4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6" name="Freeform 113"/>
            <p:cNvSpPr>
              <a:spLocks/>
            </p:cNvSpPr>
            <p:nvPr/>
          </p:nvSpPr>
          <p:spPr bwMode="auto">
            <a:xfrm>
              <a:off x="865" y="1117"/>
              <a:ext cx="868" cy="824"/>
            </a:xfrm>
            <a:custGeom>
              <a:avLst/>
              <a:gdLst>
                <a:gd name="T0" fmla="*/ 463 w 347"/>
                <a:gd name="T1" fmla="*/ 200 h 309"/>
                <a:gd name="T2" fmla="*/ 13 w 347"/>
                <a:gd name="T3" fmla="*/ 1139 h 309"/>
                <a:gd name="T4" fmla="*/ 233 w 347"/>
                <a:gd name="T5" fmla="*/ 1643 h 309"/>
                <a:gd name="T6" fmla="*/ 483 w 347"/>
                <a:gd name="T7" fmla="*/ 1997 h 309"/>
                <a:gd name="T8" fmla="*/ 1158 w 347"/>
                <a:gd name="T9" fmla="*/ 2077 h 309"/>
                <a:gd name="T10" fmla="*/ 1388 w 347"/>
                <a:gd name="T11" fmla="*/ 1933 h 309"/>
                <a:gd name="T12" fmla="*/ 1658 w 347"/>
                <a:gd name="T13" fmla="*/ 1792 h 309"/>
                <a:gd name="T14" fmla="*/ 1739 w 347"/>
                <a:gd name="T15" fmla="*/ 320 h 309"/>
                <a:gd name="T16" fmla="*/ 926 w 347"/>
                <a:gd name="T17" fmla="*/ 13 h 309"/>
                <a:gd name="T18" fmla="*/ 463 w 347"/>
                <a:gd name="T19" fmla="*/ 200 h 309"/>
                <a:gd name="T20" fmla="*/ 463 w 347"/>
                <a:gd name="T21" fmla="*/ 200 h 3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7" h="309">
                  <a:moveTo>
                    <a:pt x="74" y="28"/>
                  </a:moveTo>
                  <a:cubicBezTo>
                    <a:pt x="32" y="58"/>
                    <a:pt x="0" y="107"/>
                    <a:pt x="2" y="160"/>
                  </a:cubicBezTo>
                  <a:cubicBezTo>
                    <a:pt x="2" y="188"/>
                    <a:pt x="19" y="210"/>
                    <a:pt x="37" y="231"/>
                  </a:cubicBezTo>
                  <a:cubicBezTo>
                    <a:pt x="50" y="247"/>
                    <a:pt x="61" y="267"/>
                    <a:pt x="77" y="281"/>
                  </a:cubicBezTo>
                  <a:cubicBezTo>
                    <a:pt x="107" y="308"/>
                    <a:pt x="151" y="309"/>
                    <a:pt x="185" y="292"/>
                  </a:cubicBezTo>
                  <a:cubicBezTo>
                    <a:pt x="198" y="285"/>
                    <a:pt x="209" y="277"/>
                    <a:pt x="222" y="272"/>
                  </a:cubicBezTo>
                  <a:cubicBezTo>
                    <a:pt x="240" y="266"/>
                    <a:pt x="253" y="268"/>
                    <a:pt x="265" y="252"/>
                  </a:cubicBezTo>
                  <a:cubicBezTo>
                    <a:pt x="308" y="196"/>
                    <a:pt x="347" y="95"/>
                    <a:pt x="278" y="45"/>
                  </a:cubicBezTo>
                  <a:cubicBezTo>
                    <a:pt x="240" y="18"/>
                    <a:pt x="195" y="6"/>
                    <a:pt x="148" y="2"/>
                  </a:cubicBezTo>
                  <a:cubicBezTo>
                    <a:pt x="127" y="0"/>
                    <a:pt x="95" y="14"/>
                    <a:pt x="74" y="28"/>
                  </a:cubicBezTo>
                  <a:cubicBezTo>
                    <a:pt x="73" y="29"/>
                    <a:pt x="74" y="28"/>
                    <a:pt x="74" y="28"/>
                  </a:cubicBezTo>
                  <a:close/>
                </a:path>
              </a:pathLst>
            </a:custGeom>
            <a:solidFill>
              <a:srgbClr val="CCA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7" name="Freeform 114"/>
            <p:cNvSpPr>
              <a:spLocks/>
            </p:cNvSpPr>
            <p:nvPr/>
          </p:nvSpPr>
          <p:spPr bwMode="auto">
            <a:xfrm>
              <a:off x="795" y="1077"/>
              <a:ext cx="826" cy="942"/>
            </a:xfrm>
            <a:custGeom>
              <a:avLst/>
              <a:gdLst>
                <a:gd name="T0" fmla="*/ 345 w 330"/>
                <a:gd name="T1" fmla="*/ 2031 h 353"/>
                <a:gd name="T2" fmla="*/ 113 w 330"/>
                <a:gd name="T3" fmla="*/ 1324 h 353"/>
                <a:gd name="T4" fmla="*/ 208 w 330"/>
                <a:gd name="T5" fmla="*/ 777 h 353"/>
                <a:gd name="T6" fmla="*/ 433 w 330"/>
                <a:gd name="T7" fmla="*/ 440 h 353"/>
                <a:gd name="T8" fmla="*/ 701 w 330"/>
                <a:gd name="T9" fmla="*/ 115 h 353"/>
                <a:gd name="T10" fmla="*/ 996 w 330"/>
                <a:gd name="T11" fmla="*/ 56 h 353"/>
                <a:gd name="T12" fmla="*/ 989 w 330"/>
                <a:gd name="T13" fmla="*/ 56 h 353"/>
                <a:gd name="T14" fmla="*/ 2068 w 330"/>
                <a:gd name="T15" fmla="*/ 291 h 353"/>
                <a:gd name="T16" fmla="*/ 2035 w 330"/>
                <a:gd name="T17" fmla="*/ 270 h 353"/>
                <a:gd name="T18" fmla="*/ 884 w 330"/>
                <a:gd name="T19" fmla="*/ 0 h 353"/>
                <a:gd name="T20" fmla="*/ 896 w 330"/>
                <a:gd name="T21" fmla="*/ 0 h 353"/>
                <a:gd name="T22" fmla="*/ 601 w 330"/>
                <a:gd name="T23" fmla="*/ 64 h 353"/>
                <a:gd name="T24" fmla="*/ 333 w 330"/>
                <a:gd name="T25" fmla="*/ 392 h 353"/>
                <a:gd name="T26" fmla="*/ 100 w 330"/>
                <a:gd name="T27" fmla="*/ 726 h 353"/>
                <a:gd name="T28" fmla="*/ 13 w 330"/>
                <a:gd name="T29" fmla="*/ 1276 h 353"/>
                <a:gd name="T30" fmla="*/ 245 w 330"/>
                <a:gd name="T31" fmla="*/ 1980 h 353"/>
                <a:gd name="T32" fmla="*/ 826 w 330"/>
                <a:gd name="T33" fmla="*/ 2500 h 353"/>
                <a:gd name="T34" fmla="*/ 846 w 330"/>
                <a:gd name="T35" fmla="*/ 2514 h 353"/>
                <a:gd name="T36" fmla="*/ 345 w 330"/>
                <a:gd name="T37" fmla="*/ 2031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30" h="353">
                  <a:moveTo>
                    <a:pt x="55" y="285"/>
                  </a:moveTo>
                  <a:cubicBezTo>
                    <a:pt x="25" y="256"/>
                    <a:pt x="16" y="228"/>
                    <a:pt x="18" y="186"/>
                  </a:cubicBezTo>
                  <a:cubicBezTo>
                    <a:pt x="19" y="161"/>
                    <a:pt x="22" y="133"/>
                    <a:pt x="33" y="109"/>
                  </a:cubicBezTo>
                  <a:cubicBezTo>
                    <a:pt x="41" y="90"/>
                    <a:pt x="56" y="78"/>
                    <a:pt x="69" y="62"/>
                  </a:cubicBezTo>
                  <a:cubicBezTo>
                    <a:pt x="83" y="44"/>
                    <a:pt x="90" y="26"/>
                    <a:pt x="112" y="16"/>
                  </a:cubicBezTo>
                  <a:cubicBezTo>
                    <a:pt x="127" y="10"/>
                    <a:pt x="143" y="7"/>
                    <a:pt x="159" y="8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222" y="8"/>
                    <a:pt x="269" y="15"/>
                    <a:pt x="330" y="41"/>
                  </a:cubicBezTo>
                  <a:cubicBezTo>
                    <a:pt x="328" y="40"/>
                    <a:pt x="327" y="39"/>
                    <a:pt x="325" y="38"/>
                  </a:cubicBezTo>
                  <a:cubicBezTo>
                    <a:pt x="258" y="9"/>
                    <a:pt x="210" y="0"/>
                    <a:pt x="141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27" y="0"/>
                    <a:pt x="111" y="2"/>
                    <a:pt x="96" y="9"/>
                  </a:cubicBezTo>
                  <a:cubicBezTo>
                    <a:pt x="74" y="19"/>
                    <a:pt x="67" y="36"/>
                    <a:pt x="53" y="55"/>
                  </a:cubicBezTo>
                  <a:cubicBezTo>
                    <a:pt x="40" y="71"/>
                    <a:pt x="25" y="82"/>
                    <a:pt x="16" y="102"/>
                  </a:cubicBezTo>
                  <a:cubicBezTo>
                    <a:pt x="6" y="125"/>
                    <a:pt x="3" y="153"/>
                    <a:pt x="2" y="179"/>
                  </a:cubicBezTo>
                  <a:cubicBezTo>
                    <a:pt x="0" y="220"/>
                    <a:pt x="9" y="249"/>
                    <a:pt x="39" y="278"/>
                  </a:cubicBezTo>
                  <a:cubicBezTo>
                    <a:pt x="66" y="305"/>
                    <a:pt x="96" y="336"/>
                    <a:pt x="132" y="351"/>
                  </a:cubicBezTo>
                  <a:cubicBezTo>
                    <a:pt x="133" y="352"/>
                    <a:pt x="134" y="352"/>
                    <a:pt x="135" y="353"/>
                  </a:cubicBezTo>
                  <a:cubicBezTo>
                    <a:pt x="105" y="336"/>
                    <a:pt x="79" y="309"/>
                    <a:pt x="55" y="285"/>
                  </a:cubicBezTo>
                </a:path>
              </a:pathLst>
            </a:custGeom>
            <a:solidFill>
              <a:srgbClr val="EAF1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8" name="Freeform 115"/>
            <p:cNvSpPr>
              <a:spLocks/>
            </p:cNvSpPr>
            <p:nvPr/>
          </p:nvSpPr>
          <p:spPr bwMode="auto">
            <a:xfrm>
              <a:off x="978" y="1205"/>
              <a:ext cx="803" cy="851"/>
            </a:xfrm>
            <a:custGeom>
              <a:avLst/>
              <a:gdLst>
                <a:gd name="T0" fmla="*/ 1984 w 321"/>
                <a:gd name="T1" fmla="*/ 632 h 319"/>
                <a:gd name="T2" fmla="*/ 1651 w 321"/>
                <a:gd name="T3" fmla="*/ 0 h 319"/>
                <a:gd name="T4" fmla="*/ 1884 w 321"/>
                <a:gd name="T5" fmla="*/ 542 h 319"/>
                <a:gd name="T6" fmla="*/ 1601 w 321"/>
                <a:gd name="T7" fmla="*/ 1523 h 319"/>
                <a:gd name="T8" fmla="*/ 1046 w 321"/>
                <a:gd name="T9" fmla="*/ 2078 h 319"/>
                <a:gd name="T10" fmla="*/ 295 w 321"/>
                <a:gd name="T11" fmla="*/ 2049 h 319"/>
                <a:gd name="T12" fmla="*/ 0 w 321"/>
                <a:gd name="T13" fmla="*/ 1835 h 319"/>
                <a:gd name="T14" fmla="*/ 395 w 321"/>
                <a:gd name="T15" fmla="*/ 2142 h 319"/>
                <a:gd name="T16" fmla="*/ 1146 w 321"/>
                <a:gd name="T17" fmla="*/ 2177 h 319"/>
                <a:gd name="T18" fmla="*/ 1701 w 321"/>
                <a:gd name="T19" fmla="*/ 1622 h 319"/>
                <a:gd name="T20" fmla="*/ 1984 w 321"/>
                <a:gd name="T21" fmla="*/ 632 h 3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21" h="319">
                  <a:moveTo>
                    <a:pt x="317" y="89"/>
                  </a:moveTo>
                  <a:cubicBezTo>
                    <a:pt x="314" y="61"/>
                    <a:pt x="291" y="18"/>
                    <a:pt x="264" y="0"/>
                  </a:cubicBezTo>
                  <a:cubicBezTo>
                    <a:pt x="284" y="21"/>
                    <a:pt x="299" y="53"/>
                    <a:pt x="301" y="76"/>
                  </a:cubicBezTo>
                  <a:cubicBezTo>
                    <a:pt x="305" y="121"/>
                    <a:pt x="278" y="176"/>
                    <a:pt x="256" y="214"/>
                  </a:cubicBezTo>
                  <a:cubicBezTo>
                    <a:pt x="232" y="258"/>
                    <a:pt x="213" y="276"/>
                    <a:pt x="167" y="292"/>
                  </a:cubicBezTo>
                  <a:cubicBezTo>
                    <a:pt x="130" y="306"/>
                    <a:pt x="84" y="303"/>
                    <a:pt x="47" y="288"/>
                  </a:cubicBezTo>
                  <a:cubicBezTo>
                    <a:pt x="30" y="281"/>
                    <a:pt x="14" y="270"/>
                    <a:pt x="0" y="258"/>
                  </a:cubicBezTo>
                  <a:cubicBezTo>
                    <a:pt x="19" y="275"/>
                    <a:pt x="39" y="292"/>
                    <a:pt x="63" y="301"/>
                  </a:cubicBezTo>
                  <a:cubicBezTo>
                    <a:pt x="100" y="317"/>
                    <a:pt x="145" y="319"/>
                    <a:pt x="183" y="306"/>
                  </a:cubicBezTo>
                  <a:cubicBezTo>
                    <a:pt x="229" y="289"/>
                    <a:pt x="247" y="272"/>
                    <a:pt x="272" y="228"/>
                  </a:cubicBezTo>
                  <a:cubicBezTo>
                    <a:pt x="293" y="190"/>
                    <a:pt x="321" y="134"/>
                    <a:pt x="317" y="89"/>
                  </a:cubicBezTo>
                </a:path>
              </a:pathLst>
            </a:custGeom>
            <a:solidFill>
              <a:srgbClr val="8AB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9" name="Freeform 116"/>
            <p:cNvSpPr>
              <a:spLocks/>
            </p:cNvSpPr>
            <p:nvPr/>
          </p:nvSpPr>
          <p:spPr bwMode="auto">
            <a:xfrm>
              <a:off x="956" y="1216"/>
              <a:ext cx="680" cy="691"/>
            </a:xfrm>
            <a:custGeom>
              <a:avLst/>
              <a:gdLst>
                <a:gd name="T0" fmla="*/ 0 w 272"/>
                <a:gd name="T1" fmla="*/ 1225 h 259"/>
                <a:gd name="T2" fmla="*/ 570 w 272"/>
                <a:gd name="T3" fmla="*/ 1836 h 259"/>
                <a:gd name="T4" fmla="*/ 970 w 272"/>
                <a:gd name="T5" fmla="*/ 1686 h 259"/>
                <a:gd name="T6" fmla="*/ 1270 w 272"/>
                <a:gd name="T7" fmla="*/ 1566 h 259"/>
                <a:gd name="T8" fmla="*/ 1658 w 272"/>
                <a:gd name="T9" fmla="*/ 798 h 259"/>
                <a:gd name="T10" fmla="*/ 1400 w 272"/>
                <a:gd name="T11" fmla="*/ 56 h 259"/>
                <a:gd name="T12" fmla="*/ 1350 w 272"/>
                <a:gd name="T13" fmla="*/ 8 h 259"/>
                <a:gd name="T14" fmla="*/ 1438 w 272"/>
                <a:gd name="T15" fmla="*/ 824 h 259"/>
                <a:gd name="T16" fmla="*/ 1258 w 272"/>
                <a:gd name="T17" fmla="*/ 1147 h 259"/>
                <a:gd name="T18" fmla="*/ 988 w 272"/>
                <a:gd name="T19" fmla="*/ 1318 h 259"/>
                <a:gd name="T20" fmla="*/ 438 w 272"/>
                <a:gd name="T21" fmla="*/ 1467 h 259"/>
                <a:gd name="T22" fmla="*/ 25 w 272"/>
                <a:gd name="T23" fmla="*/ 1225 h 2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2" h="259">
                  <a:moveTo>
                    <a:pt x="0" y="172"/>
                  </a:moveTo>
                  <a:cubicBezTo>
                    <a:pt x="31" y="199"/>
                    <a:pt x="42" y="254"/>
                    <a:pt x="91" y="258"/>
                  </a:cubicBezTo>
                  <a:cubicBezTo>
                    <a:pt x="113" y="259"/>
                    <a:pt x="136" y="247"/>
                    <a:pt x="155" y="237"/>
                  </a:cubicBezTo>
                  <a:cubicBezTo>
                    <a:pt x="170" y="230"/>
                    <a:pt x="188" y="228"/>
                    <a:pt x="203" y="220"/>
                  </a:cubicBezTo>
                  <a:cubicBezTo>
                    <a:pt x="234" y="202"/>
                    <a:pt x="259" y="146"/>
                    <a:pt x="265" y="112"/>
                  </a:cubicBezTo>
                  <a:cubicBezTo>
                    <a:pt x="272" y="75"/>
                    <a:pt x="256" y="28"/>
                    <a:pt x="224" y="8"/>
                  </a:cubicBezTo>
                  <a:cubicBezTo>
                    <a:pt x="221" y="7"/>
                    <a:pt x="216" y="0"/>
                    <a:pt x="216" y="1"/>
                  </a:cubicBezTo>
                  <a:cubicBezTo>
                    <a:pt x="240" y="41"/>
                    <a:pt x="248" y="71"/>
                    <a:pt x="230" y="116"/>
                  </a:cubicBezTo>
                  <a:cubicBezTo>
                    <a:pt x="223" y="133"/>
                    <a:pt x="216" y="150"/>
                    <a:pt x="201" y="161"/>
                  </a:cubicBezTo>
                  <a:cubicBezTo>
                    <a:pt x="188" y="170"/>
                    <a:pt x="171" y="173"/>
                    <a:pt x="158" y="185"/>
                  </a:cubicBezTo>
                  <a:cubicBezTo>
                    <a:pt x="123" y="214"/>
                    <a:pt x="113" y="236"/>
                    <a:pt x="70" y="206"/>
                  </a:cubicBezTo>
                  <a:cubicBezTo>
                    <a:pt x="52" y="194"/>
                    <a:pt x="15" y="190"/>
                    <a:pt x="4" y="172"/>
                  </a:cubicBezTo>
                </a:path>
              </a:pathLst>
            </a:custGeom>
            <a:solidFill>
              <a:srgbClr val="BA9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0" name="Freeform 117"/>
            <p:cNvSpPr>
              <a:spLocks/>
            </p:cNvSpPr>
            <p:nvPr/>
          </p:nvSpPr>
          <p:spPr bwMode="auto">
            <a:xfrm>
              <a:off x="863" y="1149"/>
              <a:ext cx="495" cy="435"/>
            </a:xfrm>
            <a:custGeom>
              <a:avLst/>
              <a:gdLst>
                <a:gd name="T0" fmla="*/ 1175 w 198"/>
                <a:gd name="T1" fmla="*/ 64 h 163"/>
                <a:gd name="T2" fmla="*/ 400 w 198"/>
                <a:gd name="T3" fmla="*/ 363 h 163"/>
                <a:gd name="T4" fmla="*/ 150 w 198"/>
                <a:gd name="T5" fmla="*/ 1161 h 163"/>
                <a:gd name="T6" fmla="*/ 613 w 198"/>
                <a:gd name="T7" fmla="*/ 350 h 163"/>
                <a:gd name="T8" fmla="*/ 1238 w 198"/>
                <a:gd name="T9" fmla="*/ 77 h 1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" h="163">
                  <a:moveTo>
                    <a:pt x="188" y="9"/>
                  </a:moveTo>
                  <a:cubicBezTo>
                    <a:pt x="140" y="0"/>
                    <a:pt x="99" y="15"/>
                    <a:pt x="64" y="51"/>
                  </a:cubicBezTo>
                  <a:cubicBezTo>
                    <a:pt x="39" y="76"/>
                    <a:pt x="0" y="127"/>
                    <a:pt x="24" y="163"/>
                  </a:cubicBezTo>
                  <a:cubicBezTo>
                    <a:pt x="3" y="116"/>
                    <a:pt x="68" y="75"/>
                    <a:pt x="98" y="49"/>
                  </a:cubicBezTo>
                  <a:cubicBezTo>
                    <a:pt x="120" y="30"/>
                    <a:pt x="168" y="1"/>
                    <a:pt x="198" y="11"/>
                  </a:cubicBezTo>
                </a:path>
              </a:pathLst>
            </a:custGeom>
            <a:solidFill>
              <a:srgbClr val="E3D5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1" name="Freeform 118"/>
            <p:cNvSpPr>
              <a:spLocks/>
            </p:cNvSpPr>
            <p:nvPr/>
          </p:nvSpPr>
          <p:spPr bwMode="auto">
            <a:xfrm>
              <a:off x="1153" y="1448"/>
              <a:ext cx="475" cy="464"/>
            </a:xfrm>
            <a:custGeom>
              <a:avLst/>
              <a:gdLst>
                <a:gd name="T0" fmla="*/ 0 w 190"/>
                <a:gd name="T1" fmla="*/ 1195 h 174"/>
                <a:gd name="T2" fmla="*/ 425 w 190"/>
                <a:gd name="T3" fmla="*/ 1075 h 174"/>
                <a:gd name="T4" fmla="*/ 925 w 190"/>
                <a:gd name="T5" fmla="*/ 811 h 174"/>
                <a:gd name="T6" fmla="*/ 1170 w 190"/>
                <a:gd name="T7" fmla="*/ 0 h 174"/>
                <a:gd name="T8" fmla="*/ 888 w 190"/>
                <a:gd name="T9" fmla="*/ 712 h 174"/>
                <a:gd name="T10" fmla="*/ 533 w 190"/>
                <a:gd name="T11" fmla="*/ 917 h 174"/>
                <a:gd name="T12" fmla="*/ 0 w 190"/>
                <a:gd name="T13" fmla="*/ 1195 h 1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0" h="174">
                  <a:moveTo>
                    <a:pt x="0" y="168"/>
                  </a:moveTo>
                  <a:cubicBezTo>
                    <a:pt x="29" y="174"/>
                    <a:pt x="40" y="162"/>
                    <a:pt x="68" y="151"/>
                  </a:cubicBezTo>
                  <a:cubicBezTo>
                    <a:pt x="96" y="140"/>
                    <a:pt x="124" y="140"/>
                    <a:pt x="148" y="114"/>
                  </a:cubicBezTo>
                  <a:cubicBezTo>
                    <a:pt x="172" y="88"/>
                    <a:pt x="190" y="37"/>
                    <a:pt x="187" y="0"/>
                  </a:cubicBezTo>
                  <a:cubicBezTo>
                    <a:pt x="187" y="24"/>
                    <a:pt x="164" y="85"/>
                    <a:pt x="142" y="100"/>
                  </a:cubicBezTo>
                  <a:cubicBezTo>
                    <a:pt x="120" y="114"/>
                    <a:pt x="107" y="120"/>
                    <a:pt x="85" y="129"/>
                  </a:cubicBezTo>
                  <a:cubicBezTo>
                    <a:pt x="63" y="138"/>
                    <a:pt x="18" y="174"/>
                    <a:pt x="0" y="168"/>
                  </a:cubicBezTo>
                </a:path>
              </a:pathLst>
            </a:custGeom>
            <a:solidFill>
              <a:srgbClr val="AC7D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2" name="Freeform 119"/>
            <p:cNvSpPr>
              <a:spLocks/>
            </p:cNvSpPr>
            <p:nvPr/>
          </p:nvSpPr>
          <p:spPr bwMode="auto">
            <a:xfrm>
              <a:off x="1208" y="1443"/>
              <a:ext cx="578" cy="634"/>
            </a:xfrm>
            <a:custGeom>
              <a:avLst/>
              <a:gdLst>
                <a:gd name="T0" fmla="*/ 1409 w 231"/>
                <a:gd name="T1" fmla="*/ 0 h 238"/>
                <a:gd name="T2" fmla="*/ 638 w 231"/>
                <a:gd name="T3" fmla="*/ 1505 h 238"/>
                <a:gd name="T4" fmla="*/ 0 w 231"/>
                <a:gd name="T5" fmla="*/ 1582 h 238"/>
                <a:gd name="T6" fmla="*/ 726 w 231"/>
                <a:gd name="T7" fmla="*/ 1369 h 238"/>
                <a:gd name="T8" fmla="*/ 1409 w 231"/>
                <a:gd name="T9" fmla="*/ 0 h 2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1" h="238">
                  <a:moveTo>
                    <a:pt x="225" y="0"/>
                  </a:moveTo>
                  <a:cubicBezTo>
                    <a:pt x="231" y="26"/>
                    <a:pt x="181" y="185"/>
                    <a:pt x="102" y="212"/>
                  </a:cubicBezTo>
                  <a:cubicBezTo>
                    <a:pt x="23" y="238"/>
                    <a:pt x="0" y="223"/>
                    <a:pt x="0" y="223"/>
                  </a:cubicBezTo>
                  <a:cubicBezTo>
                    <a:pt x="33" y="226"/>
                    <a:pt x="87" y="212"/>
                    <a:pt x="116" y="193"/>
                  </a:cubicBezTo>
                  <a:cubicBezTo>
                    <a:pt x="146" y="175"/>
                    <a:pt x="204" y="93"/>
                    <a:pt x="225" y="0"/>
                  </a:cubicBezTo>
                </a:path>
              </a:pathLst>
            </a:custGeom>
            <a:solidFill>
              <a:srgbClr val="65AD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3" name="Freeform 120"/>
            <p:cNvSpPr>
              <a:spLocks/>
            </p:cNvSpPr>
            <p:nvPr/>
          </p:nvSpPr>
          <p:spPr bwMode="auto">
            <a:xfrm>
              <a:off x="865" y="1117"/>
              <a:ext cx="868" cy="824"/>
            </a:xfrm>
            <a:custGeom>
              <a:avLst/>
              <a:gdLst>
                <a:gd name="T0" fmla="*/ 463 w 347"/>
                <a:gd name="T1" fmla="*/ 200 h 309"/>
                <a:gd name="T2" fmla="*/ 13 w 347"/>
                <a:gd name="T3" fmla="*/ 1139 h 309"/>
                <a:gd name="T4" fmla="*/ 233 w 347"/>
                <a:gd name="T5" fmla="*/ 1643 h 309"/>
                <a:gd name="T6" fmla="*/ 483 w 347"/>
                <a:gd name="T7" fmla="*/ 1997 h 309"/>
                <a:gd name="T8" fmla="*/ 1158 w 347"/>
                <a:gd name="T9" fmla="*/ 2077 h 309"/>
                <a:gd name="T10" fmla="*/ 1388 w 347"/>
                <a:gd name="T11" fmla="*/ 1933 h 309"/>
                <a:gd name="T12" fmla="*/ 1658 w 347"/>
                <a:gd name="T13" fmla="*/ 1792 h 309"/>
                <a:gd name="T14" fmla="*/ 1739 w 347"/>
                <a:gd name="T15" fmla="*/ 320 h 309"/>
                <a:gd name="T16" fmla="*/ 926 w 347"/>
                <a:gd name="T17" fmla="*/ 13 h 309"/>
                <a:gd name="T18" fmla="*/ 463 w 347"/>
                <a:gd name="T19" fmla="*/ 200 h 309"/>
                <a:gd name="T20" fmla="*/ 463 w 347"/>
                <a:gd name="T21" fmla="*/ 200 h 3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7" h="309">
                  <a:moveTo>
                    <a:pt x="74" y="28"/>
                  </a:moveTo>
                  <a:cubicBezTo>
                    <a:pt x="32" y="58"/>
                    <a:pt x="0" y="107"/>
                    <a:pt x="2" y="160"/>
                  </a:cubicBezTo>
                  <a:cubicBezTo>
                    <a:pt x="2" y="188"/>
                    <a:pt x="19" y="210"/>
                    <a:pt x="37" y="231"/>
                  </a:cubicBezTo>
                  <a:cubicBezTo>
                    <a:pt x="50" y="247"/>
                    <a:pt x="61" y="267"/>
                    <a:pt x="77" y="281"/>
                  </a:cubicBezTo>
                  <a:cubicBezTo>
                    <a:pt x="107" y="308"/>
                    <a:pt x="151" y="309"/>
                    <a:pt x="185" y="292"/>
                  </a:cubicBezTo>
                  <a:cubicBezTo>
                    <a:pt x="198" y="285"/>
                    <a:pt x="209" y="277"/>
                    <a:pt x="222" y="272"/>
                  </a:cubicBezTo>
                  <a:cubicBezTo>
                    <a:pt x="240" y="266"/>
                    <a:pt x="253" y="268"/>
                    <a:pt x="265" y="252"/>
                  </a:cubicBezTo>
                  <a:cubicBezTo>
                    <a:pt x="308" y="196"/>
                    <a:pt x="347" y="95"/>
                    <a:pt x="278" y="45"/>
                  </a:cubicBezTo>
                  <a:cubicBezTo>
                    <a:pt x="240" y="18"/>
                    <a:pt x="195" y="6"/>
                    <a:pt x="148" y="2"/>
                  </a:cubicBezTo>
                  <a:cubicBezTo>
                    <a:pt x="127" y="0"/>
                    <a:pt x="95" y="14"/>
                    <a:pt x="74" y="28"/>
                  </a:cubicBezTo>
                  <a:cubicBezTo>
                    <a:pt x="73" y="29"/>
                    <a:pt x="74" y="28"/>
                    <a:pt x="74" y="28"/>
                  </a:cubicBezTo>
                  <a:close/>
                </a:path>
              </a:pathLst>
            </a:custGeom>
            <a:noFill/>
            <a:ln w="7938" cap="rnd">
              <a:solidFill>
                <a:srgbClr val="5857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4" name="Freeform 121"/>
            <p:cNvSpPr>
              <a:spLocks/>
            </p:cNvSpPr>
            <p:nvPr/>
          </p:nvSpPr>
          <p:spPr bwMode="auto">
            <a:xfrm>
              <a:off x="770" y="1056"/>
              <a:ext cx="1036" cy="1029"/>
            </a:xfrm>
            <a:custGeom>
              <a:avLst/>
              <a:gdLst>
                <a:gd name="T0" fmla="*/ 951 w 414"/>
                <a:gd name="T1" fmla="*/ 8 h 386"/>
                <a:gd name="T2" fmla="*/ 638 w 414"/>
                <a:gd name="T3" fmla="*/ 72 h 386"/>
                <a:gd name="T4" fmla="*/ 350 w 414"/>
                <a:gd name="T5" fmla="*/ 405 h 386"/>
                <a:gd name="T6" fmla="*/ 108 w 414"/>
                <a:gd name="T7" fmla="*/ 754 h 386"/>
                <a:gd name="T8" fmla="*/ 13 w 414"/>
                <a:gd name="T9" fmla="*/ 1330 h 386"/>
                <a:gd name="T10" fmla="*/ 258 w 414"/>
                <a:gd name="T11" fmla="*/ 2061 h 386"/>
                <a:gd name="T12" fmla="*/ 876 w 414"/>
                <a:gd name="T13" fmla="*/ 2607 h 386"/>
                <a:gd name="T14" fmla="*/ 1679 w 414"/>
                <a:gd name="T15" fmla="*/ 2636 h 386"/>
                <a:gd name="T16" fmla="*/ 2267 w 414"/>
                <a:gd name="T17" fmla="*/ 2047 h 386"/>
                <a:gd name="T18" fmla="*/ 2567 w 414"/>
                <a:gd name="T19" fmla="*/ 1002 h 386"/>
                <a:gd name="T20" fmla="*/ 2160 w 414"/>
                <a:gd name="T21" fmla="*/ 285 h 386"/>
                <a:gd name="T22" fmla="*/ 938 w 414"/>
                <a:gd name="T23" fmla="*/ 8 h 386"/>
                <a:gd name="T24" fmla="*/ 951 w 414"/>
                <a:gd name="T25" fmla="*/ 8 h 3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4" h="386">
                  <a:moveTo>
                    <a:pt x="152" y="1"/>
                  </a:moveTo>
                  <a:cubicBezTo>
                    <a:pt x="134" y="0"/>
                    <a:pt x="118" y="3"/>
                    <a:pt x="102" y="10"/>
                  </a:cubicBezTo>
                  <a:cubicBezTo>
                    <a:pt x="78" y="20"/>
                    <a:pt x="71" y="38"/>
                    <a:pt x="56" y="57"/>
                  </a:cubicBezTo>
                  <a:cubicBezTo>
                    <a:pt x="42" y="74"/>
                    <a:pt x="26" y="86"/>
                    <a:pt x="17" y="106"/>
                  </a:cubicBezTo>
                  <a:cubicBezTo>
                    <a:pt x="6" y="131"/>
                    <a:pt x="3" y="160"/>
                    <a:pt x="2" y="187"/>
                  </a:cubicBezTo>
                  <a:cubicBezTo>
                    <a:pt x="0" y="230"/>
                    <a:pt x="10" y="260"/>
                    <a:pt x="41" y="290"/>
                  </a:cubicBezTo>
                  <a:cubicBezTo>
                    <a:pt x="70" y="318"/>
                    <a:pt x="101" y="351"/>
                    <a:pt x="140" y="367"/>
                  </a:cubicBezTo>
                  <a:cubicBezTo>
                    <a:pt x="179" y="383"/>
                    <a:pt x="228" y="386"/>
                    <a:pt x="268" y="371"/>
                  </a:cubicBezTo>
                  <a:cubicBezTo>
                    <a:pt x="317" y="354"/>
                    <a:pt x="336" y="335"/>
                    <a:pt x="362" y="288"/>
                  </a:cubicBezTo>
                  <a:cubicBezTo>
                    <a:pt x="385" y="248"/>
                    <a:pt x="414" y="189"/>
                    <a:pt x="410" y="141"/>
                  </a:cubicBezTo>
                  <a:cubicBezTo>
                    <a:pt x="407" y="107"/>
                    <a:pt x="376" y="54"/>
                    <a:pt x="345" y="40"/>
                  </a:cubicBezTo>
                  <a:cubicBezTo>
                    <a:pt x="274" y="9"/>
                    <a:pt x="223" y="1"/>
                    <a:pt x="150" y="1"/>
                  </a:cubicBezTo>
                  <a:lnTo>
                    <a:pt x="152" y="1"/>
                  </a:lnTo>
                  <a:close/>
                </a:path>
              </a:pathLst>
            </a:custGeom>
            <a:noFill/>
            <a:ln w="7938" cap="rnd">
              <a:solidFill>
                <a:srgbClr val="5857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5" name="Oval 122"/>
            <p:cNvSpPr>
              <a:spLocks noChangeArrowheads="1"/>
            </p:cNvSpPr>
            <p:nvPr/>
          </p:nvSpPr>
          <p:spPr bwMode="auto">
            <a:xfrm>
              <a:off x="1003" y="1160"/>
              <a:ext cx="83" cy="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6" name="Oval 123"/>
            <p:cNvSpPr>
              <a:spLocks noChangeArrowheads="1"/>
            </p:cNvSpPr>
            <p:nvPr/>
          </p:nvSpPr>
          <p:spPr bwMode="auto">
            <a:xfrm>
              <a:off x="1086" y="1155"/>
              <a:ext cx="30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7" name="Oval 124"/>
            <p:cNvSpPr>
              <a:spLocks noChangeArrowheads="1"/>
            </p:cNvSpPr>
            <p:nvPr/>
          </p:nvSpPr>
          <p:spPr bwMode="auto">
            <a:xfrm>
              <a:off x="976" y="1221"/>
              <a:ext cx="30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7391" y="2054888"/>
            <a:ext cx="3667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 cell  recognizing </a:t>
            </a:r>
            <a:r>
              <a:rPr lang="en-US" sz="2000" dirty="0" err="1" smtClean="0"/>
              <a:t>microbiome</a:t>
            </a:r>
            <a:r>
              <a:rPr lang="en-US" sz="2000" dirty="0" smtClean="0"/>
              <a:t> derived peptide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014391" y="3360989"/>
            <a:ext cx="107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Pathogen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69435" y="2054888"/>
            <a:ext cx="3534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 cell recognizing p</a:t>
            </a:r>
            <a:r>
              <a:rPr lang="en-US" sz="2000" dirty="0" smtClean="0"/>
              <a:t>athogen </a:t>
            </a:r>
            <a:r>
              <a:rPr lang="en-US" sz="2000" dirty="0" smtClean="0"/>
              <a:t>peptide similar to microbiome  peptide</a:t>
            </a:r>
            <a:endParaRPr lang="en-US" sz="2000" dirty="0"/>
          </a:p>
        </p:txBody>
      </p:sp>
      <p:sp>
        <p:nvSpPr>
          <p:cNvPr id="2098" name="Rectangle 2097"/>
          <p:cNvSpPr/>
          <p:nvPr/>
        </p:nvSpPr>
        <p:spPr>
          <a:xfrm>
            <a:off x="7425983" y="3225265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T cell </a:t>
            </a:r>
          </a:p>
        </p:txBody>
      </p:sp>
      <p:sp>
        <p:nvSpPr>
          <p:cNvPr id="2099" name="Rectangle 2098"/>
          <p:cNvSpPr/>
          <p:nvPr/>
        </p:nvSpPr>
        <p:spPr>
          <a:xfrm>
            <a:off x="1498087" y="4828859"/>
            <a:ext cx="6789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APC </a:t>
            </a:r>
            <a:endParaRPr lang="en-US" sz="1600" b="1" dirty="0"/>
          </a:p>
        </p:txBody>
      </p:sp>
      <p:sp>
        <p:nvSpPr>
          <p:cNvPr id="2100" name="Rectangle 2099"/>
          <p:cNvSpPr/>
          <p:nvPr/>
        </p:nvSpPr>
        <p:spPr>
          <a:xfrm>
            <a:off x="6567936" y="4799876"/>
            <a:ext cx="6789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APC </a:t>
            </a:r>
            <a:endParaRPr lang="en-US" sz="1600" b="1" dirty="0"/>
          </a:p>
        </p:txBody>
      </p:sp>
      <p:sp>
        <p:nvSpPr>
          <p:cNvPr id="2101" name="Rectangle 2100"/>
          <p:cNvSpPr/>
          <p:nvPr/>
        </p:nvSpPr>
        <p:spPr>
          <a:xfrm rot="17177776">
            <a:off x="1999607" y="4270002"/>
            <a:ext cx="279652" cy="37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2" name="Rectangle 2101"/>
          <p:cNvSpPr/>
          <p:nvPr/>
        </p:nvSpPr>
        <p:spPr>
          <a:xfrm rot="17177776">
            <a:off x="2069521" y="4290554"/>
            <a:ext cx="279652" cy="37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20416830">
            <a:off x="1911325" y="3515677"/>
            <a:ext cx="531425" cy="625148"/>
            <a:chOff x="4341908" y="2888329"/>
            <a:chExt cx="531425" cy="625148"/>
          </a:xfrm>
        </p:grpSpPr>
        <p:sp>
          <p:nvSpPr>
            <p:cNvPr id="2103" name="Isosceles Triangle 2102"/>
            <p:cNvSpPr>
              <a:spLocks noChangeAspect="1"/>
            </p:cNvSpPr>
            <p:nvPr/>
          </p:nvSpPr>
          <p:spPr>
            <a:xfrm rot="2668299">
              <a:off x="4341908" y="3121887"/>
              <a:ext cx="268185" cy="18288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0" name="Rectangle 2109"/>
            <p:cNvSpPr/>
            <p:nvPr/>
          </p:nvSpPr>
          <p:spPr>
            <a:xfrm rot="18640392">
              <a:off x="4455147" y="3128795"/>
              <a:ext cx="555537" cy="74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1" name="Rectangle 2110"/>
            <p:cNvSpPr/>
            <p:nvPr/>
          </p:nvSpPr>
          <p:spPr>
            <a:xfrm rot="18640392">
              <a:off x="4558262" y="3198406"/>
              <a:ext cx="555537" cy="74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3" name="Isosceles Triangle 2112"/>
            <p:cNvSpPr>
              <a:spLocks noChangeAspect="1"/>
            </p:cNvSpPr>
            <p:nvPr/>
          </p:nvSpPr>
          <p:spPr>
            <a:xfrm rot="2668299">
              <a:off x="4494308" y="3274287"/>
              <a:ext cx="268185" cy="18288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182166" y="2957397"/>
            <a:ext cx="750493" cy="795338"/>
            <a:chOff x="2249523" y="2574279"/>
            <a:chExt cx="750493" cy="795338"/>
          </a:xfrm>
        </p:grpSpPr>
        <p:grpSp>
          <p:nvGrpSpPr>
            <p:cNvPr id="2056" name="Group 111"/>
            <p:cNvGrpSpPr>
              <a:grpSpLocks/>
            </p:cNvGrpSpPr>
            <p:nvPr/>
          </p:nvGrpSpPr>
          <p:grpSpPr bwMode="auto">
            <a:xfrm>
              <a:off x="2249523" y="2574279"/>
              <a:ext cx="750493" cy="795338"/>
              <a:chOff x="770" y="1056"/>
              <a:chExt cx="1036" cy="1029"/>
            </a:xfrm>
          </p:grpSpPr>
          <p:sp>
            <p:nvSpPr>
              <p:cNvPr id="2057" name="Freeform 112"/>
              <p:cNvSpPr>
                <a:spLocks/>
              </p:cNvSpPr>
              <p:nvPr/>
            </p:nvSpPr>
            <p:spPr bwMode="auto">
              <a:xfrm>
                <a:off x="770" y="1059"/>
                <a:ext cx="1036" cy="1026"/>
              </a:xfrm>
              <a:custGeom>
                <a:avLst/>
                <a:gdLst>
                  <a:gd name="T0" fmla="*/ 951 w 414"/>
                  <a:gd name="T1" fmla="*/ 0 h 385"/>
                  <a:gd name="T2" fmla="*/ 638 w 414"/>
                  <a:gd name="T3" fmla="*/ 64 h 385"/>
                  <a:gd name="T4" fmla="*/ 350 w 414"/>
                  <a:gd name="T5" fmla="*/ 405 h 385"/>
                  <a:gd name="T6" fmla="*/ 108 w 414"/>
                  <a:gd name="T7" fmla="*/ 752 h 385"/>
                  <a:gd name="T8" fmla="*/ 13 w 414"/>
                  <a:gd name="T9" fmla="*/ 1322 h 385"/>
                  <a:gd name="T10" fmla="*/ 258 w 414"/>
                  <a:gd name="T11" fmla="*/ 2052 h 385"/>
                  <a:gd name="T12" fmla="*/ 876 w 414"/>
                  <a:gd name="T13" fmla="*/ 2598 h 385"/>
                  <a:gd name="T14" fmla="*/ 1679 w 414"/>
                  <a:gd name="T15" fmla="*/ 2636 h 385"/>
                  <a:gd name="T16" fmla="*/ 2267 w 414"/>
                  <a:gd name="T17" fmla="*/ 2047 h 385"/>
                  <a:gd name="T18" fmla="*/ 2567 w 414"/>
                  <a:gd name="T19" fmla="*/ 994 h 385"/>
                  <a:gd name="T20" fmla="*/ 2160 w 414"/>
                  <a:gd name="T21" fmla="*/ 285 h 385"/>
                  <a:gd name="T22" fmla="*/ 938 w 414"/>
                  <a:gd name="T23" fmla="*/ 0 h 385"/>
                  <a:gd name="T24" fmla="*/ 951 w 414"/>
                  <a:gd name="T25" fmla="*/ 0 h 38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14" h="385">
                    <a:moveTo>
                      <a:pt x="152" y="0"/>
                    </a:moveTo>
                    <a:cubicBezTo>
                      <a:pt x="134" y="0"/>
                      <a:pt x="118" y="2"/>
                      <a:pt x="102" y="9"/>
                    </a:cubicBezTo>
                    <a:cubicBezTo>
                      <a:pt x="78" y="20"/>
                      <a:pt x="71" y="38"/>
                      <a:pt x="56" y="57"/>
                    </a:cubicBezTo>
                    <a:cubicBezTo>
                      <a:pt x="43" y="73"/>
                      <a:pt x="26" y="86"/>
                      <a:pt x="17" y="106"/>
                    </a:cubicBezTo>
                    <a:cubicBezTo>
                      <a:pt x="6" y="130"/>
                      <a:pt x="3" y="160"/>
                      <a:pt x="2" y="186"/>
                    </a:cubicBezTo>
                    <a:cubicBezTo>
                      <a:pt x="0" y="229"/>
                      <a:pt x="10" y="259"/>
                      <a:pt x="41" y="289"/>
                    </a:cubicBezTo>
                    <a:cubicBezTo>
                      <a:pt x="70" y="318"/>
                      <a:pt x="101" y="350"/>
                      <a:pt x="140" y="366"/>
                    </a:cubicBezTo>
                    <a:cubicBezTo>
                      <a:pt x="179" y="382"/>
                      <a:pt x="228" y="385"/>
                      <a:pt x="268" y="371"/>
                    </a:cubicBezTo>
                    <a:cubicBezTo>
                      <a:pt x="317" y="353"/>
                      <a:pt x="336" y="335"/>
                      <a:pt x="362" y="288"/>
                    </a:cubicBezTo>
                    <a:cubicBezTo>
                      <a:pt x="385" y="247"/>
                      <a:pt x="414" y="188"/>
                      <a:pt x="410" y="140"/>
                    </a:cubicBezTo>
                    <a:cubicBezTo>
                      <a:pt x="407" y="107"/>
                      <a:pt x="376" y="54"/>
                      <a:pt x="345" y="40"/>
                    </a:cubicBezTo>
                    <a:cubicBezTo>
                      <a:pt x="274" y="9"/>
                      <a:pt x="223" y="0"/>
                      <a:pt x="150" y="0"/>
                    </a:cubicBez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ABD4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8" name="Freeform 113"/>
              <p:cNvSpPr>
                <a:spLocks/>
              </p:cNvSpPr>
              <p:nvPr/>
            </p:nvSpPr>
            <p:spPr bwMode="auto">
              <a:xfrm>
                <a:off x="865" y="1117"/>
                <a:ext cx="868" cy="824"/>
              </a:xfrm>
              <a:custGeom>
                <a:avLst/>
                <a:gdLst>
                  <a:gd name="T0" fmla="*/ 463 w 347"/>
                  <a:gd name="T1" fmla="*/ 200 h 309"/>
                  <a:gd name="T2" fmla="*/ 13 w 347"/>
                  <a:gd name="T3" fmla="*/ 1139 h 309"/>
                  <a:gd name="T4" fmla="*/ 233 w 347"/>
                  <a:gd name="T5" fmla="*/ 1643 h 309"/>
                  <a:gd name="T6" fmla="*/ 483 w 347"/>
                  <a:gd name="T7" fmla="*/ 1997 h 309"/>
                  <a:gd name="T8" fmla="*/ 1158 w 347"/>
                  <a:gd name="T9" fmla="*/ 2077 h 309"/>
                  <a:gd name="T10" fmla="*/ 1388 w 347"/>
                  <a:gd name="T11" fmla="*/ 1933 h 309"/>
                  <a:gd name="T12" fmla="*/ 1658 w 347"/>
                  <a:gd name="T13" fmla="*/ 1792 h 309"/>
                  <a:gd name="T14" fmla="*/ 1739 w 347"/>
                  <a:gd name="T15" fmla="*/ 320 h 309"/>
                  <a:gd name="T16" fmla="*/ 926 w 347"/>
                  <a:gd name="T17" fmla="*/ 13 h 309"/>
                  <a:gd name="T18" fmla="*/ 463 w 347"/>
                  <a:gd name="T19" fmla="*/ 200 h 309"/>
                  <a:gd name="T20" fmla="*/ 463 w 347"/>
                  <a:gd name="T21" fmla="*/ 200 h 30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47" h="309">
                    <a:moveTo>
                      <a:pt x="74" y="28"/>
                    </a:moveTo>
                    <a:cubicBezTo>
                      <a:pt x="32" y="58"/>
                      <a:pt x="0" y="107"/>
                      <a:pt x="2" y="160"/>
                    </a:cubicBezTo>
                    <a:cubicBezTo>
                      <a:pt x="2" y="188"/>
                      <a:pt x="19" y="210"/>
                      <a:pt x="37" y="231"/>
                    </a:cubicBezTo>
                    <a:cubicBezTo>
                      <a:pt x="50" y="247"/>
                      <a:pt x="61" y="267"/>
                      <a:pt x="77" y="281"/>
                    </a:cubicBezTo>
                    <a:cubicBezTo>
                      <a:pt x="107" y="308"/>
                      <a:pt x="151" y="309"/>
                      <a:pt x="185" y="292"/>
                    </a:cubicBezTo>
                    <a:cubicBezTo>
                      <a:pt x="198" y="285"/>
                      <a:pt x="209" y="277"/>
                      <a:pt x="222" y="272"/>
                    </a:cubicBezTo>
                    <a:cubicBezTo>
                      <a:pt x="240" y="266"/>
                      <a:pt x="253" y="268"/>
                      <a:pt x="265" y="252"/>
                    </a:cubicBezTo>
                    <a:cubicBezTo>
                      <a:pt x="308" y="196"/>
                      <a:pt x="347" y="95"/>
                      <a:pt x="278" y="45"/>
                    </a:cubicBezTo>
                    <a:cubicBezTo>
                      <a:pt x="240" y="18"/>
                      <a:pt x="195" y="6"/>
                      <a:pt x="148" y="2"/>
                    </a:cubicBezTo>
                    <a:cubicBezTo>
                      <a:pt x="127" y="0"/>
                      <a:pt x="95" y="14"/>
                      <a:pt x="74" y="28"/>
                    </a:cubicBezTo>
                    <a:cubicBezTo>
                      <a:pt x="73" y="29"/>
                      <a:pt x="74" y="28"/>
                      <a:pt x="74" y="28"/>
                    </a:cubicBezTo>
                    <a:close/>
                  </a:path>
                </a:pathLst>
              </a:custGeom>
              <a:solidFill>
                <a:srgbClr val="CC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9" name="Freeform 114"/>
              <p:cNvSpPr>
                <a:spLocks/>
              </p:cNvSpPr>
              <p:nvPr/>
            </p:nvSpPr>
            <p:spPr bwMode="auto">
              <a:xfrm>
                <a:off x="795" y="1077"/>
                <a:ext cx="826" cy="942"/>
              </a:xfrm>
              <a:custGeom>
                <a:avLst/>
                <a:gdLst>
                  <a:gd name="T0" fmla="*/ 345 w 330"/>
                  <a:gd name="T1" fmla="*/ 2031 h 353"/>
                  <a:gd name="T2" fmla="*/ 113 w 330"/>
                  <a:gd name="T3" fmla="*/ 1324 h 353"/>
                  <a:gd name="T4" fmla="*/ 208 w 330"/>
                  <a:gd name="T5" fmla="*/ 777 h 353"/>
                  <a:gd name="T6" fmla="*/ 433 w 330"/>
                  <a:gd name="T7" fmla="*/ 440 h 353"/>
                  <a:gd name="T8" fmla="*/ 701 w 330"/>
                  <a:gd name="T9" fmla="*/ 115 h 353"/>
                  <a:gd name="T10" fmla="*/ 996 w 330"/>
                  <a:gd name="T11" fmla="*/ 56 h 353"/>
                  <a:gd name="T12" fmla="*/ 989 w 330"/>
                  <a:gd name="T13" fmla="*/ 56 h 353"/>
                  <a:gd name="T14" fmla="*/ 2068 w 330"/>
                  <a:gd name="T15" fmla="*/ 291 h 353"/>
                  <a:gd name="T16" fmla="*/ 2035 w 330"/>
                  <a:gd name="T17" fmla="*/ 270 h 353"/>
                  <a:gd name="T18" fmla="*/ 884 w 330"/>
                  <a:gd name="T19" fmla="*/ 0 h 353"/>
                  <a:gd name="T20" fmla="*/ 896 w 330"/>
                  <a:gd name="T21" fmla="*/ 0 h 353"/>
                  <a:gd name="T22" fmla="*/ 601 w 330"/>
                  <a:gd name="T23" fmla="*/ 64 h 353"/>
                  <a:gd name="T24" fmla="*/ 333 w 330"/>
                  <a:gd name="T25" fmla="*/ 392 h 353"/>
                  <a:gd name="T26" fmla="*/ 100 w 330"/>
                  <a:gd name="T27" fmla="*/ 726 h 353"/>
                  <a:gd name="T28" fmla="*/ 13 w 330"/>
                  <a:gd name="T29" fmla="*/ 1276 h 353"/>
                  <a:gd name="T30" fmla="*/ 245 w 330"/>
                  <a:gd name="T31" fmla="*/ 1980 h 353"/>
                  <a:gd name="T32" fmla="*/ 826 w 330"/>
                  <a:gd name="T33" fmla="*/ 2500 h 353"/>
                  <a:gd name="T34" fmla="*/ 846 w 330"/>
                  <a:gd name="T35" fmla="*/ 2514 h 353"/>
                  <a:gd name="T36" fmla="*/ 345 w 330"/>
                  <a:gd name="T37" fmla="*/ 2031 h 35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30" h="353">
                    <a:moveTo>
                      <a:pt x="55" y="285"/>
                    </a:moveTo>
                    <a:cubicBezTo>
                      <a:pt x="25" y="256"/>
                      <a:pt x="16" y="228"/>
                      <a:pt x="18" y="186"/>
                    </a:cubicBezTo>
                    <a:cubicBezTo>
                      <a:pt x="19" y="161"/>
                      <a:pt x="22" y="133"/>
                      <a:pt x="33" y="109"/>
                    </a:cubicBezTo>
                    <a:cubicBezTo>
                      <a:pt x="41" y="90"/>
                      <a:pt x="56" y="78"/>
                      <a:pt x="69" y="62"/>
                    </a:cubicBezTo>
                    <a:cubicBezTo>
                      <a:pt x="83" y="44"/>
                      <a:pt x="90" y="26"/>
                      <a:pt x="112" y="16"/>
                    </a:cubicBezTo>
                    <a:cubicBezTo>
                      <a:pt x="127" y="10"/>
                      <a:pt x="143" y="7"/>
                      <a:pt x="159" y="8"/>
                    </a:cubicBezTo>
                    <a:cubicBezTo>
                      <a:pt x="158" y="8"/>
                      <a:pt x="158" y="8"/>
                      <a:pt x="158" y="8"/>
                    </a:cubicBezTo>
                    <a:cubicBezTo>
                      <a:pt x="222" y="8"/>
                      <a:pt x="269" y="15"/>
                      <a:pt x="330" y="41"/>
                    </a:cubicBezTo>
                    <a:cubicBezTo>
                      <a:pt x="328" y="40"/>
                      <a:pt x="327" y="39"/>
                      <a:pt x="325" y="38"/>
                    </a:cubicBezTo>
                    <a:cubicBezTo>
                      <a:pt x="258" y="9"/>
                      <a:pt x="210" y="0"/>
                      <a:pt x="141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27" y="0"/>
                      <a:pt x="111" y="2"/>
                      <a:pt x="96" y="9"/>
                    </a:cubicBezTo>
                    <a:cubicBezTo>
                      <a:pt x="74" y="19"/>
                      <a:pt x="67" y="36"/>
                      <a:pt x="53" y="55"/>
                    </a:cubicBezTo>
                    <a:cubicBezTo>
                      <a:pt x="40" y="71"/>
                      <a:pt x="25" y="82"/>
                      <a:pt x="16" y="102"/>
                    </a:cubicBezTo>
                    <a:cubicBezTo>
                      <a:pt x="6" y="125"/>
                      <a:pt x="3" y="153"/>
                      <a:pt x="2" y="179"/>
                    </a:cubicBezTo>
                    <a:cubicBezTo>
                      <a:pt x="0" y="220"/>
                      <a:pt x="9" y="249"/>
                      <a:pt x="39" y="278"/>
                    </a:cubicBezTo>
                    <a:cubicBezTo>
                      <a:pt x="66" y="305"/>
                      <a:pt x="96" y="336"/>
                      <a:pt x="132" y="351"/>
                    </a:cubicBezTo>
                    <a:cubicBezTo>
                      <a:pt x="133" y="352"/>
                      <a:pt x="134" y="352"/>
                      <a:pt x="135" y="353"/>
                    </a:cubicBezTo>
                    <a:cubicBezTo>
                      <a:pt x="105" y="336"/>
                      <a:pt x="79" y="309"/>
                      <a:pt x="55" y="285"/>
                    </a:cubicBezTo>
                  </a:path>
                </a:pathLst>
              </a:custGeom>
              <a:solidFill>
                <a:srgbClr val="EAF1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0" name="Freeform 115"/>
              <p:cNvSpPr>
                <a:spLocks/>
              </p:cNvSpPr>
              <p:nvPr/>
            </p:nvSpPr>
            <p:spPr bwMode="auto">
              <a:xfrm>
                <a:off x="978" y="1205"/>
                <a:ext cx="803" cy="851"/>
              </a:xfrm>
              <a:custGeom>
                <a:avLst/>
                <a:gdLst>
                  <a:gd name="T0" fmla="*/ 1984 w 321"/>
                  <a:gd name="T1" fmla="*/ 632 h 319"/>
                  <a:gd name="T2" fmla="*/ 1651 w 321"/>
                  <a:gd name="T3" fmla="*/ 0 h 319"/>
                  <a:gd name="T4" fmla="*/ 1884 w 321"/>
                  <a:gd name="T5" fmla="*/ 542 h 319"/>
                  <a:gd name="T6" fmla="*/ 1601 w 321"/>
                  <a:gd name="T7" fmla="*/ 1523 h 319"/>
                  <a:gd name="T8" fmla="*/ 1046 w 321"/>
                  <a:gd name="T9" fmla="*/ 2078 h 319"/>
                  <a:gd name="T10" fmla="*/ 295 w 321"/>
                  <a:gd name="T11" fmla="*/ 2049 h 319"/>
                  <a:gd name="T12" fmla="*/ 0 w 321"/>
                  <a:gd name="T13" fmla="*/ 1835 h 319"/>
                  <a:gd name="T14" fmla="*/ 395 w 321"/>
                  <a:gd name="T15" fmla="*/ 2142 h 319"/>
                  <a:gd name="T16" fmla="*/ 1146 w 321"/>
                  <a:gd name="T17" fmla="*/ 2177 h 319"/>
                  <a:gd name="T18" fmla="*/ 1701 w 321"/>
                  <a:gd name="T19" fmla="*/ 1622 h 319"/>
                  <a:gd name="T20" fmla="*/ 1984 w 321"/>
                  <a:gd name="T21" fmla="*/ 632 h 31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21" h="319">
                    <a:moveTo>
                      <a:pt x="317" y="89"/>
                    </a:moveTo>
                    <a:cubicBezTo>
                      <a:pt x="314" y="61"/>
                      <a:pt x="291" y="18"/>
                      <a:pt x="264" y="0"/>
                    </a:cubicBezTo>
                    <a:cubicBezTo>
                      <a:pt x="284" y="21"/>
                      <a:pt x="299" y="53"/>
                      <a:pt x="301" y="76"/>
                    </a:cubicBezTo>
                    <a:cubicBezTo>
                      <a:pt x="305" y="121"/>
                      <a:pt x="278" y="176"/>
                      <a:pt x="256" y="214"/>
                    </a:cubicBezTo>
                    <a:cubicBezTo>
                      <a:pt x="232" y="258"/>
                      <a:pt x="213" y="276"/>
                      <a:pt x="167" y="292"/>
                    </a:cubicBezTo>
                    <a:cubicBezTo>
                      <a:pt x="130" y="306"/>
                      <a:pt x="84" y="303"/>
                      <a:pt x="47" y="288"/>
                    </a:cubicBezTo>
                    <a:cubicBezTo>
                      <a:pt x="30" y="281"/>
                      <a:pt x="14" y="270"/>
                      <a:pt x="0" y="258"/>
                    </a:cubicBezTo>
                    <a:cubicBezTo>
                      <a:pt x="19" y="275"/>
                      <a:pt x="39" y="292"/>
                      <a:pt x="63" y="301"/>
                    </a:cubicBezTo>
                    <a:cubicBezTo>
                      <a:pt x="100" y="317"/>
                      <a:pt x="145" y="319"/>
                      <a:pt x="183" y="306"/>
                    </a:cubicBezTo>
                    <a:cubicBezTo>
                      <a:pt x="229" y="289"/>
                      <a:pt x="247" y="272"/>
                      <a:pt x="272" y="228"/>
                    </a:cubicBezTo>
                    <a:cubicBezTo>
                      <a:pt x="293" y="190"/>
                      <a:pt x="321" y="134"/>
                      <a:pt x="317" y="89"/>
                    </a:cubicBezTo>
                  </a:path>
                </a:pathLst>
              </a:custGeom>
              <a:solidFill>
                <a:srgbClr val="8ABD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1" name="Freeform 116"/>
              <p:cNvSpPr>
                <a:spLocks/>
              </p:cNvSpPr>
              <p:nvPr/>
            </p:nvSpPr>
            <p:spPr bwMode="auto">
              <a:xfrm>
                <a:off x="956" y="1216"/>
                <a:ext cx="680" cy="691"/>
              </a:xfrm>
              <a:custGeom>
                <a:avLst/>
                <a:gdLst>
                  <a:gd name="T0" fmla="*/ 0 w 272"/>
                  <a:gd name="T1" fmla="*/ 1225 h 259"/>
                  <a:gd name="T2" fmla="*/ 570 w 272"/>
                  <a:gd name="T3" fmla="*/ 1836 h 259"/>
                  <a:gd name="T4" fmla="*/ 970 w 272"/>
                  <a:gd name="T5" fmla="*/ 1686 h 259"/>
                  <a:gd name="T6" fmla="*/ 1270 w 272"/>
                  <a:gd name="T7" fmla="*/ 1566 h 259"/>
                  <a:gd name="T8" fmla="*/ 1658 w 272"/>
                  <a:gd name="T9" fmla="*/ 798 h 259"/>
                  <a:gd name="T10" fmla="*/ 1400 w 272"/>
                  <a:gd name="T11" fmla="*/ 56 h 259"/>
                  <a:gd name="T12" fmla="*/ 1350 w 272"/>
                  <a:gd name="T13" fmla="*/ 8 h 259"/>
                  <a:gd name="T14" fmla="*/ 1438 w 272"/>
                  <a:gd name="T15" fmla="*/ 824 h 259"/>
                  <a:gd name="T16" fmla="*/ 1258 w 272"/>
                  <a:gd name="T17" fmla="*/ 1147 h 259"/>
                  <a:gd name="T18" fmla="*/ 988 w 272"/>
                  <a:gd name="T19" fmla="*/ 1318 h 259"/>
                  <a:gd name="T20" fmla="*/ 438 w 272"/>
                  <a:gd name="T21" fmla="*/ 1467 h 259"/>
                  <a:gd name="T22" fmla="*/ 25 w 272"/>
                  <a:gd name="T23" fmla="*/ 1225 h 2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2" h="259">
                    <a:moveTo>
                      <a:pt x="0" y="172"/>
                    </a:moveTo>
                    <a:cubicBezTo>
                      <a:pt x="31" y="199"/>
                      <a:pt x="42" y="254"/>
                      <a:pt x="91" y="258"/>
                    </a:cubicBezTo>
                    <a:cubicBezTo>
                      <a:pt x="113" y="259"/>
                      <a:pt x="136" y="247"/>
                      <a:pt x="155" y="237"/>
                    </a:cubicBezTo>
                    <a:cubicBezTo>
                      <a:pt x="170" y="230"/>
                      <a:pt x="188" y="228"/>
                      <a:pt x="203" y="220"/>
                    </a:cubicBezTo>
                    <a:cubicBezTo>
                      <a:pt x="234" y="202"/>
                      <a:pt x="259" y="146"/>
                      <a:pt x="265" y="112"/>
                    </a:cubicBezTo>
                    <a:cubicBezTo>
                      <a:pt x="272" y="75"/>
                      <a:pt x="256" y="28"/>
                      <a:pt x="224" y="8"/>
                    </a:cubicBezTo>
                    <a:cubicBezTo>
                      <a:pt x="221" y="7"/>
                      <a:pt x="216" y="0"/>
                      <a:pt x="216" y="1"/>
                    </a:cubicBezTo>
                    <a:cubicBezTo>
                      <a:pt x="240" y="41"/>
                      <a:pt x="248" y="71"/>
                      <a:pt x="230" y="116"/>
                    </a:cubicBezTo>
                    <a:cubicBezTo>
                      <a:pt x="223" y="133"/>
                      <a:pt x="216" y="150"/>
                      <a:pt x="201" y="161"/>
                    </a:cubicBezTo>
                    <a:cubicBezTo>
                      <a:pt x="188" y="170"/>
                      <a:pt x="171" y="173"/>
                      <a:pt x="158" y="185"/>
                    </a:cubicBezTo>
                    <a:cubicBezTo>
                      <a:pt x="123" y="214"/>
                      <a:pt x="113" y="236"/>
                      <a:pt x="70" y="206"/>
                    </a:cubicBezTo>
                    <a:cubicBezTo>
                      <a:pt x="52" y="194"/>
                      <a:pt x="15" y="190"/>
                      <a:pt x="4" y="172"/>
                    </a:cubicBezTo>
                  </a:path>
                </a:pathLst>
              </a:custGeom>
              <a:solidFill>
                <a:srgbClr val="BA94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2" name="Freeform 117"/>
              <p:cNvSpPr>
                <a:spLocks/>
              </p:cNvSpPr>
              <p:nvPr/>
            </p:nvSpPr>
            <p:spPr bwMode="auto">
              <a:xfrm>
                <a:off x="863" y="1149"/>
                <a:ext cx="495" cy="435"/>
              </a:xfrm>
              <a:custGeom>
                <a:avLst/>
                <a:gdLst>
                  <a:gd name="T0" fmla="*/ 1175 w 198"/>
                  <a:gd name="T1" fmla="*/ 64 h 163"/>
                  <a:gd name="T2" fmla="*/ 400 w 198"/>
                  <a:gd name="T3" fmla="*/ 363 h 163"/>
                  <a:gd name="T4" fmla="*/ 150 w 198"/>
                  <a:gd name="T5" fmla="*/ 1161 h 163"/>
                  <a:gd name="T6" fmla="*/ 613 w 198"/>
                  <a:gd name="T7" fmla="*/ 350 h 163"/>
                  <a:gd name="T8" fmla="*/ 1238 w 198"/>
                  <a:gd name="T9" fmla="*/ 77 h 1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8" h="163">
                    <a:moveTo>
                      <a:pt x="188" y="9"/>
                    </a:moveTo>
                    <a:cubicBezTo>
                      <a:pt x="140" y="0"/>
                      <a:pt x="99" y="15"/>
                      <a:pt x="64" y="51"/>
                    </a:cubicBezTo>
                    <a:cubicBezTo>
                      <a:pt x="39" y="76"/>
                      <a:pt x="0" y="127"/>
                      <a:pt x="24" y="163"/>
                    </a:cubicBezTo>
                    <a:cubicBezTo>
                      <a:pt x="3" y="116"/>
                      <a:pt x="68" y="75"/>
                      <a:pt x="98" y="49"/>
                    </a:cubicBezTo>
                    <a:cubicBezTo>
                      <a:pt x="120" y="30"/>
                      <a:pt x="168" y="1"/>
                      <a:pt x="198" y="11"/>
                    </a:cubicBezTo>
                  </a:path>
                </a:pathLst>
              </a:custGeom>
              <a:solidFill>
                <a:srgbClr val="E3D5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3" name="Freeform 118"/>
              <p:cNvSpPr>
                <a:spLocks/>
              </p:cNvSpPr>
              <p:nvPr/>
            </p:nvSpPr>
            <p:spPr bwMode="auto">
              <a:xfrm>
                <a:off x="1153" y="1448"/>
                <a:ext cx="475" cy="464"/>
              </a:xfrm>
              <a:custGeom>
                <a:avLst/>
                <a:gdLst>
                  <a:gd name="T0" fmla="*/ 0 w 190"/>
                  <a:gd name="T1" fmla="*/ 1195 h 174"/>
                  <a:gd name="T2" fmla="*/ 425 w 190"/>
                  <a:gd name="T3" fmla="*/ 1075 h 174"/>
                  <a:gd name="T4" fmla="*/ 925 w 190"/>
                  <a:gd name="T5" fmla="*/ 811 h 174"/>
                  <a:gd name="T6" fmla="*/ 1170 w 190"/>
                  <a:gd name="T7" fmla="*/ 0 h 174"/>
                  <a:gd name="T8" fmla="*/ 888 w 190"/>
                  <a:gd name="T9" fmla="*/ 712 h 174"/>
                  <a:gd name="T10" fmla="*/ 533 w 190"/>
                  <a:gd name="T11" fmla="*/ 917 h 174"/>
                  <a:gd name="T12" fmla="*/ 0 w 190"/>
                  <a:gd name="T13" fmla="*/ 1195 h 17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90" h="174">
                    <a:moveTo>
                      <a:pt x="0" y="168"/>
                    </a:moveTo>
                    <a:cubicBezTo>
                      <a:pt x="29" y="174"/>
                      <a:pt x="40" y="162"/>
                      <a:pt x="68" y="151"/>
                    </a:cubicBezTo>
                    <a:cubicBezTo>
                      <a:pt x="96" y="140"/>
                      <a:pt x="124" y="140"/>
                      <a:pt x="148" y="114"/>
                    </a:cubicBezTo>
                    <a:cubicBezTo>
                      <a:pt x="172" y="88"/>
                      <a:pt x="190" y="37"/>
                      <a:pt x="187" y="0"/>
                    </a:cubicBezTo>
                    <a:cubicBezTo>
                      <a:pt x="187" y="24"/>
                      <a:pt x="164" y="85"/>
                      <a:pt x="142" y="100"/>
                    </a:cubicBezTo>
                    <a:cubicBezTo>
                      <a:pt x="120" y="114"/>
                      <a:pt x="107" y="120"/>
                      <a:pt x="85" y="129"/>
                    </a:cubicBezTo>
                    <a:cubicBezTo>
                      <a:pt x="63" y="138"/>
                      <a:pt x="18" y="174"/>
                      <a:pt x="0" y="168"/>
                    </a:cubicBezTo>
                  </a:path>
                </a:pathLst>
              </a:custGeom>
              <a:solidFill>
                <a:srgbClr val="AC7D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4" name="Freeform 119"/>
              <p:cNvSpPr>
                <a:spLocks/>
              </p:cNvSpPr>
              <p:nvPr/>
            </p:nvSpPr>
            <p:spPr bwMode="auto">
              <a:xfrm>
                <a:off x="1208" y="1443"/>
                <a:ext cx="578" cy="634"/>
              </a:xfrm>
              <a:custGeom>
                <a:avLst/>
                <a:gdLst>
                  <a:gd name="T0" fmla="*/ 1409 w 231"/>
                  <a:gd name="T1" fmla="*/ 0 h 238"/>
                  <a:gd name="T2" fmla="*/ 638 w 231"/>
                  <a:gd name="T3" fmla="*/ 1505 h 238"/>
                  <a:gd name="T4" fmla="*/ 0 w 231"/>
                  <a:gd name="T5" fmla="*/ 1582 h 238"/>
                  <a:gd name="T6" fmla="*/ 726 w 231"/>
                  <a:gd name="T7" fmla="*/ 1369 h 238"/>
                  <a:gd name="T8" fmla="*/ 1409 w 231"/>
                  <a:gd name="T9" fmla="*/ 0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1" h="238">
                    <a:moveTo>
                      <a:pt x="225" y="0"/>
                    </a:moveTo>
                    <a:cubicBezTo>
                      <a:pt x="231" y="26"/>
                      <a:pt x="181" y="185"/>
                      <a:pt x="102" y="212"/>
                    </a:cubicBezTo>
                    <a:cubicBezTo>
                      <a:pt x="23" y="238"/>
                      <a:pt x="0" y="223"/>
                      <a:pt x="0" y="223"/>
                    </a:cubicBezTo>
                    <a:cubicBezTo>
                      <a:pt x="33" y="226"/>
                      <a:pt x="87" y="212"/>
                      <a:pt x="116" y="193"/>
                    </a:cubicBezTo>
                    <a:cubicBezTo>
                      <a:pt x="146" y="175"/>
                      <a:pt x="204" y="93"/>
                      <a:pt x="225" y="0"/>
                    </a:cubicBezTo>
                  </a:path>
                </a:pathLst>
              </a:custGeom>
              <a:solidFill>
                <a:srgbClr val="65AD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5" name="Freeform 120"/>
              <p:cNvSpPr>
                <a:spLocks/>
              </p:cNvSpPr>
              <p:nvPr/>
            </p:nvSpPr>
            <p:spPr bwMode="auto">
              <a:xfrm>
                <a:off x="865" y="1117"/>
                <a:ext cx="868" cy="824"/>
              </a:xfrm>
              <a:custGeom>
                <a:avLst/>
                <a:gdLst>
                  <a:gd name="T0" fmla="*/ 463 w 347"/>
                  <a:gd name="T1" fmla="*/ 200 h 309"/>
                  <a:gd name="T2" fmla="*/ 13 w 347"/>
                  <a:gd name="T3" fmla="*/ 1139 h 309"/>
                  <a:gd name="T4" fmla="*/ 233 w 347"/>
                  <a:gd name="T5" fmla="*/ 1643 h 309"/>
                  <a:gd name="T6" fmla="*/ 483 w 347"/>
                  <a:gd name="T7" fmla="*/ 1997 h 309"/>
                  <a:gd name="T8" fmla="*/ 1158 w 347"/>
                  <a:gd name="T9" fmla="*/ 2077 h 309"/>
                  <a:gd name="T10" fmla="*/ 1388 w 347"/>
                  <a:gd name="T11" fmla="*/ 1933 h 309"/>
                  <a:gd name="T12" fmla="*/ 1658 w 347"/>
                  <a:gd name="T13" fmla="*/ 1792 h 309"/>
                  <a:gd name="T14" fmla="*/ 1739 w 347"/>
                  <a:gd name="T15" fmla="*/ 320 h 309"/>
                  <a:gd name="T16" fmla="*/ 926 w 347"/>
                  <a:gd name="T17" fmla="*/ 13 h 309"/>
                  <a:gd name="T18" fmla="*/ 463 w 347"/>
                  <a:gd name="T19" fmla="*/ 200 h 309"/>
                  <a:gd name="T20" fmla="*/ 463 w 347"/>
                  <a:gd name="T21" fmla="*/ 200 h 30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47" h="309">
                    <a:moveTo>
                      <a:pt x="74" y="28"/>
                    </a:moveTo>
                    <a:cubicBezTo>
                      <a:pt x="32" y="58"/>
                      <a:pt x="0" y="107"/>
                      <a:pt x="2" y="160"/>
                    </a:cubicBezTo>
                    <a:cubicBezTo>
                      <a:pt x="2" y="188"/>
                      <a:pt x="19" y="210"/>
                      <a:pt x="37" y="231"/>
                    </a:cubicBezTo>
                    <a:cubicBezTo>
                      <a:pt x="50" y="247"/>
                      <a:pt x="61" y="267"/>
                      <a:pt x="77" y="281"/>
                    </a:cubicBezTo>
                    <a:cubicBezTo>
                      <a:pt x="107" y="308"/>
                      <a:pt x="151" y="309"/>
                      <a:pt x="185" y="292"/>
                    </a:cubicBezTo>
                    <a:cubicBezTo>
                      <a:pt x="198" y="285"/>
                      <a:pt x="209" y="277"/>
                      <a:pt x="222" y="272"/>
                    </a:cubicBezTo>
                    <a:cubicBezTo>
                      <a:pt x="240" y="266"/>
                      <a:pt x="253" y="268"/>
                      <a:pt x="265" y="252"/>
                    </a:cubicBezTo>
                    <a:cubicBezTo>
                      <a:pt x="308" y="196"/>
                      <a:pt x="347" y="95"/>
                      <a:pt x="278" y="45"/>
                    </a:cubicBezTo>
                    <a:cubicBezTo>
                      <a:pt x="240" y="18"/>
                      <a:pt x="195" y="6"/>
                      <a:pt x="148" y="2"/>
                    </a:cubicBezTo>
                    <a:cubicBezTo>
                      <a:pt x="127" y="0"/>
                      <a:pt x="95" y="14"/>
                      <a:pt x="74" y="28"/>
                    </a:cubicBezTo>
                    <a:cubicBezTo>
                      <a:pt x="73" y="29"/>
                      <a:pt x="74" y="28"/>
                      <a:pt x="74" y="28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5857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6" name="Freeform 121"/>
              <p:cNvSpPr>
                <a:spLocks/>
              </p:cNvSpPr>
              <p:nvPr/>
            </p:nvSpPr>
            <p:spPr bwMode="auto">
              <a:xfrm>
                <a:off x="770" y="1056"/>
                <a:ext cx="1036" cy="1029"/>
              </a:xfrm>
              <a:custGeom>
                <a:avLst/>
                <a:gdLst>
                  <a:gd name="T0" fmla="*/ 951 w 414"/>
                  <a:gd name="T1" fmla="*/ 8 h 386"/>
                  <a:gd name="T2" fmla="*/ 638 w 414"/>
                  <a:gd name="T3" fmla="*/ 72 h 386"/>
                  <a:gd name="T4" fmla="*/ 350 w 414"/>
                  <a:gd name="T5" fmla="*/ 405 h 386"/>
                  <a:gd name="T6" fmla="*/ 108 w 414"/>
                  <a:gd name="T7" fmla="*/ 754 h 386"/>
                  <a:gd name="T8" fmla="*/ 13 w 414"/>
                  <a:gd name="T9" fmla="*/ 1330 h 386"/>
                  <a:gd name="T10" fmla="*/ 258 w 414"/>
                  <a:gd name="T11" fmla="*/ 2061 h 386"/>
                  <a:gd name="T12" fmla="*/ 876 w 414"/>
                  <a:gd name="T13" fmla="*/ 2607 h 386"/>
                  <a:gd name="T14" fmla="*/ 1679 w 414"/>
                  <a:gd name="T15" fmla="*/ 2636 h 386"/>
                  <a:gd name="T16" fmla="*/ 2267 w 414"/>
                  <a:gd name="T17" fmla="*/ 2047 h 386"/>
                  <a:gd name="T18" fmla="*/ 2567 w 414"/>
                  <a:gd name="T19" fmla="*/ 1002 h 386"/>
                  <a:gd name="T20" fmla="*/ 2160 w 414"/>
                  <a:gd name="T21" fmla="*/ 285 h 386"/>
                  <a:gd name="T22" fmla="*/ 938 w 414"/>
                  <a:gd name="T23" fmla="*/ 8 h 386"/>
                  <a:gd name="T24" fmla="*/ 951 w 414"/>
                  <a:gd name="T25" fmla="*/ 8 h 3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14" h="386">
                    <a:moveTo>
                      <a:pt x="152" y="1"/>
                    </a:moveTo>
                    <a:cubicBezTo>
                      <a:pt x="134" y="0"/>
                      <a:pt x="118" y="3"/>
                      <a:pt x="102" y="10"/>
                    </a:cubicBezTo>
                    <a:cubicBezTo>
                      <a:pt x="78" y="20"/>
                      <a:pt x="71" y="38"/>
                      <a:pt x="56" y="57"/>
                    </a:cubicBezTo>
                    <a:cubicBezTo>
                      <a:pt x="42" y="74"/>
                      <a:pt x="26" y="86"/>
                      <a:pt x="17" y="106"/>
                    </a:cubicBezTo>
                    <a:cubicBezTo>
                      <a:pt x="6" y="131"/>
                      <a:pt x="3" y="160"/>
                      <a:pt x="2" y="187"/>
                    </a:cubicBezTo>
                    <a:cubicBezTo>
                      <a:pt x="0" y="230"/>
                      <a:pt x="10" y="260"/>
                      <a:pt x="41" y="290"/>
                    </a:cubicBezTo>
                    <a:cubicBezTo>
                      <a:pt x="70" y="318"/>
                      <a:pt x="101" y="351"/>
                      <a:pt x="140" y="367"/>
                    </a:cubicBezTo>
                    <a:cubicBezTo>
                      <a:pt x="179" y="383"/>
                      <a:pt x="228" y="386"/>
                      <a:pt x="268" y="371"/>
                    </a:cubicBezTo>
                    <a:cubicBezTo>
                      <a:pt x="317" y="354"/>
                      <a:pt x="336" y="335"/>
                      <a:pt x="362" y="288"/>
                    </a:cubicBezTo>
                    <a:cubicBezTo>
                      <a:pt x="385" y="248"/>
                      <a:pt x="414" y="189"/>
                      <a:pt x="410" y="141"/>
                    </a:cubicBezTo>
                    <a:cubicBezTo>
                      <a:pt x="407" y="107"/>
                      <a:pt x="376" y="54"/>
                      <a:pt x="345" y="40"/>
                    </a:cubicBezTo>
                    <a:cubicBezTo>
                      <a:pt x="274" y="9"/>
                      <a:pt x="223" y="1"/>
                      <a:pt x="150" y="1"/>
                    </a:cubicBezTo>
                    <a:lnTo>
                      <a:pt x="152" y="1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5857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7" name="Oval 122"/>
              <p:cNvSpPr>
                <a:spLocks noChangeArrowheads="1"/>
              </p:cNvSpPr>
              <p:nvPr/>
            </p:nvSpPr>
            <p:spPr bwMode="auto">
              <a:xfrm>
                <a:off x="1003" y="1160"/>
                <a:ext cx="83" cy="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8" name="Oval 123"/>
              <p:cNvSpPr>
                <a:spLocks noChangeArrowheads="1"/>
              </p:cNvSpPr>
              <p:nvPr/>
            </p:nvSpPr>
            <p:spPr bwMode="auto">
              <a:xfrm>
                <a:off x="1086" y="1155"/>
                <a:ext cx="30" cy="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9" name="Oval 124"/>
              <p:cNvSpPr>
                <a:spLocks noChangeArrowheads="1"/>
              </p:cNvSpPr>
              <p:nvPr/>
            </p:nvSpPr>
            <p:spPr bwMode="auto">
              <a:xfrm>
                <a:off x="976" y="1221"/>
                <a:ext cx="30" cy="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308390" y="2732889"/>
              <a:ext cx="66717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T cell </a:t>
              </a:r>
            </a:p>
          </p:txBody>
        </p:sp>
      </p:grpSp>
      <p:grpSp>
        <p:nvGrpSpPr>
          <p:cNvPr id="2070" name="Group 1317"/>
          <p:cNvGrpSpPr>
            <a:grpSpLocks/>
          </p:cNvGrpSpPr>
          <p:nvPr/>
        </p:nvGrpSpPr>
        <p:grpSpPr bwMode="auto">
          <a:xfrm rot="11674158">
            <a:off x="2022840" y="3979535"/>
            <a:ext cx="441488" cy="244537"/>
            <a:chOff x="1076" y="1308"/>
            <a:chExt cx="343" cy="181"/>
          </a:xfrm>
          <a:solidFill>
            <a:srgbClr val="FFFF00"/>
          </a:solidFill>
        </p:grpSpPr>
        <p:sp>
          <p:nvSpPr>
            <p:cNvPr id="2072" name="Freeform 1319"/>
            <p:cNvSpPr>
              <a:spLocks/>
            </p:cNvSpPr>
            <p:nvPr/>
          </p:nvSpPr>
          <p:spPr bwMode="auto">
            <a:xfrm>
              <a:off x="1099" y="1316"/>
              <a:ext cx="280" cy="115"/>
            </a:xfrm>
            <a:custGeom>
              <a:avLst/>
              <a:gdLst>
                <a:gd name="T0" fmla="*/ 263 w 112"/>
                <a:gd name="T1" fmla="*/ 308 h 43"/>
                <a:gd name="T2" fmla="*/ 13 w 112"/>
                <a:gd name="T3" fmla="*/ 21 h 43"/>
                <a:gd name="T4" fmla="*/ 20 w 112"/>
                <a:gd name="T5" fmla="*/ 0 h 43"/>
                <a:gd name="T6" fmla="*/ 700 w 112"/>
                <a:gd name="T7" fmla="*/ 0 h 43"/>
                <a:gd name="T8" fmla="*/ 125 w 112"/>
                <a:gd name="T9" fmla="*/ 21 h 43"/>
                <a:gd name="T10" fmla="*/ 120 w 112"/>
                <a:gd name="T11" fmla="*/ 115 h 43"/>
                <a:gd name="T12" fmla="*/ 263 w 112"/>
                <a:gd name="T13" fmla="*/ 308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2" h="43">
                  <a:moveTo>
                    <a:pt x="42" y="43"/>
                  </a:moveTo>
                  <a:cubicBezTo>
                    <a:pt x="42" y="43"/>
                    <a:pt x="4" y="5"/>
                    <a:pt x="2" y="3"/>
                  </a:cubicBezTo>
                  <a:cubicBezTo>
                    <a:pt x="0" y="0"/>
                    <a:pt x="0" y="0"/>
                    <a:pt x="3" y="0"/>
                  </a:cubicBezTo>
                  <a:cubicBezTo>
                    <a:pt x="8" y="0"/>
                    <a:pt x="112" y="0"/>
                    <a:pt x="112" y="0"/>
                  </a:cubicBezTo>
                  <a:cubicBezTo>
                    <a:pt x="112" y="0"/>
                    <a:pt x="29" y="2"/>
                    <a:pt x="20" y="3"/>
                  </a:cubicBezTo>
                  <a:cubicBezTo>
                    <a:pt x="11" y="4"/>
                    <a:pt x="10" y="7"/>
                    <a:pt x="19" y="16"/>
                  </a:cubicBezTo>
                  <a:cubicBezTo>
                    <a:pt x="25" y="22"/>
                    <a:pt x="42" y="43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3" name="Freeform 1320"/>
            <p:cNvSpPr>
              <a:spLocks/>
            </p:cNvSpPr>
            <p:nvPr/>
          </p:nvSpPr>
          <p:spPr bwMode="auto">
            <a:xfrm>
              <a:off x="1124" y="1319"/>
              <a:ext cx="132" cy="50"/>
            </a:xfrm>
            <a:custGeom>
              <a:avLst/>
              <a:gdLst>
                <a:gd name="T0" fmla="*/ 80 w 53"/>
                <a:gd name="T1" fmla="*/ 132 h 19"/>
                <a:gd name="T2" fmla="*/ 55 w 53"/>
                <a:gd name="T3" fmla="*/ 103 h 19"/>
                <a:gd name="T4" fmla="*/ 62 w 53"/>
                <a:gd name="T5" fmla="*/ 13 h 19"/>
                <a:gd name="T6" fmla="*/ 329 w 53"/>
                <a:gd name="T7" fmla="*/ 0 h 19"/>
                <a:gd name="T8" fmla="*/ 30 w 53"/>
                <a:gd name="T9" fmla="*/ 34 h 19"/>
                <a:gd name="T10" fmla="*/ 80 w 53"/>
                <a:gd name="T11" fmla="*/ 132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3" h="19">
                  <a:moveTo>
                    <a:pt x="13" y="19"/>
                  </a:moveTo>
                  <a:cubicBezTo>
                    <a:pt x="12" y="17"/>
                    <a:pt x="10" y="16"/>
                    <a:pt x="9" y="15"/>
                  </a:cubicBezTo>
                  <a:cubicBezTo>
                    <a:pt x="0" y="6"/>
                    <a:pt x="1" y="3"/>
                    <a:pt x="10" y="2"/>
                  </a:cubicBezTo>
                  <a:cubicBezTo>
                    <a:pt x="14" y="2"/>
                    <a:pt x="33" y="1"/>
                    <a:pt x="53" y="0"/>
                  </a:cubicBezTo>
                  <a:cubicBezTo>
                    <a:pt x="38" y="2"/>
                    <a:pt x="8" y="1"/>
                    <a:pt x="5" y="5"/>
                  </a:cubicBezTo>
                  <a:cubicBezTo>
                    <a:pt x="3" y="9"/>
                    <a:pt x="11" y="16"/>
                    <a:pt x="1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4" name="Freeform 1321"/>
            <p:cNvSpPr>
              <a:spLocks/>
            </p:cNvSpPr>
            <p:nvPr/>
          </p:nvSpPr>
          <p:spPr bwMode="auto">
            <a:xfrm>
              <a:off x="1231" y="1324"/>
              <a:ext cx="160" cy="152"/>
            </a:xfrm>
            <a:custGeom>
              <a:avLst/>
              <a:gdLst>
                <a:gd name="T0" fmla="*/ 400 w 64"/>
                <a:gd name="T1" fmla="*/ 0 h 57"/>
                <a:gd name="T2" fmla="*/ 45 w 64"/>
                <a:gd name="T3" fmla="*/ 405 h 57"/>
                <a:gd name="T4" fmla="*/ 0 w 64"/>
                <a:gd name="T5" fmla="*/ 363 h 57"/>
                <a:gd name="T6" fmla="*/ 100 w 64"/>
                <a:gd name="T7" fmla="*/ 312 h 57"/>
                <a:gd name="T8" fmla="*/ 400 w 64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57">
                  <a:moveTo>
                    <a:pt x="64" y="0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3" y="51"/>
                    <a:pt x="9" y="49"/>
                    <a:pt x="16" y="44"/>
                  </a:cubicBezTo>
                  <a:cubicBezTo>
                    <a:pt x="20" y="41"/>
                    <a:pt x="64" y="0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5" name="Freeform 1322"/>
            <p:cNvSpPr>
              <a:spLocks/>
            </p:cNvSpPr>
            <p:nvPr/>
          </p:nvSpPr>
          <p:spPr bwMode="auto">
            <a:xfrm>
              <a:off x="1076" y="1308"/>
              <a:ext cx="343" cy="181"/>
            </a:xfrm>
            <a:custGeom>
              <a:avLst/>
              <a:gdLst>
                <a:gd name="T0" fmla="*/ 343 w 343"/>
                <a:gd name="T1" fmla="*/ 0 h 181"/>
                <a:gd name="T2" fmla="*/ 173 w 343"/>
                <a:gd name="T3" fmla="*/ 181 h 181"/>
                <a:gd name="T4" fmla="*/ 0 w 343"/>
                <a:gd name="T5" fmla="*/ 0 h 181"/>
                <a:gd name="T6" fmla="*/ 343 w 343"/>
                <a:gd name="T7" fmla="*/ 0 h 1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3" h="181">
                  <a:moveTo>
                    <a:pt x="343" y="0"/>
                  </a:moveTo>
                  <a:lnTo>
                    <a:pt x="173" y="181"/>
                  </a:lnTo>
                  <a:lnTo>
                    <a:pt x="0" y="0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7938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1" name="Freeform 1318"/>
            <p:cNvSpPr>
              <a:spLocks/>
            </p:cNvSpPr>
            <p:nvPr/>
          </p:nvSpPr>
          <p:spPr bwMode="auto">
            <a:xfrm>
              <a:off x="1076" y="1308"/>
              <a:ext cx="343" cy="181"/>
            </a:xfrm>
            <a:custGeom>
              <a:avLst/>
              <a:gdLst>
                <a:gd name="T0" fmla="*/ 343 w 343"/>
                <a:gd name="T1" fmla="*/ 0 h 181"/>
                <a:gd name="T2" fmla="*/ 173 w 343"/>
                <a:gd name="T3" fmla="*/ 181 h 181"/>
                <a:gd name="T4" fmla="*/ 0 w 343"/>
                <a:gd name="T5" fmla="*/ 0 h 181"/>
                <a:gd name="T6" fmla="*/ 343 w 343"/>
                <a:gd name="T7" fmla="*/ 0 h 1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3" h="181">
                  <a:moveTo>
                    <a:pt x="343" y="0"/>
                  </a:moveTo>
                  <a:lnTo>
                    <a:pt x="173" y="181"/>
                  </a:lnTo>
                  <a:lnTo>
                    <a:pt x="0" y="0"/>
                  </a:lnTo>
                  <a:lnTo>
                    <a:pt x="3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17" name="Rectangle 2116"/>
          <p:cNvSpPr/>
          <p:nvPr/>
        </p:nvSpPr>
        <p:spPr>
          <a:xfrm rot="17177776">
            <a:off x="7010814" y="4241615"/>
            <a:ext cx="279652" cy="37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8" name="Rectangle 2117"/>
          <p:cNvSpPr/>
          <p:nvPr/>
        </p:nvSpPr>
        <p:spPr>
          <a:xfrm rot="17177776">
            <a:off x="7080728" y="4262167"/>
            <a:ext cx="279652" cy="37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2" name="Freeform 1318"/>
          <p:cNvSpPr>
            <a:spLocks/>
          </p:cNvSpPr>
          <p:nvPr/>
        </p:nvSpPr>
        <p:spPr bwMode="auto">
          <a:xfrm rot="11781854">
            <a:off x="7022205" y="3970245"/>
            <a:ext cx="441488" cy="238454"/>
          </a:xfrm>
          <a:custGeom>
            <a:avLst/>
            <a:gdLst>
              <a:gd name="T0" fmla="*/ 343 w 343"/>
              <a:gd name="T1" fmla="*/ 0 h 181"/>
              <a:gd name="T2" fmla="*/ 173 w 343"/>
              <a:gd name="T3" fmla="*/ 181 h 181"/>
              <a:gd name="T4" fmla="*/ 0 w 343"/>
              <a:gd name="T5" fmla="*/ 0 h 181"/>
              <a:gd name="T6" fmla="*/ 343 w 343"/>
              <a:gd name="T7" fmla="*/ 0 h 18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43" h="181">
                <a:moveTo>
                  <a:pt x="343" y="0"/>
                </a:moveTo>
                <a:lnTo>
                  <a:pt x="173" y="181"/>
                </a:lnTo>
                <a:lnTo>
                  <a:pt x="0" y="0"/>
                </a:lnTo>
                <a:lnTo>
                  <a:pt x="343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19" name="Freeform 2118"/>
          <p:cNvSpPr/>
          <p:nvPr/>
        </p:nvSpPr>
        <p:spPr>
          <a:xfrm>
            <a:off x="1315257" y="4592133"/>
            <a:ext cx="163684" cy="174804"/>
          </a:xfrm>
          <a:custGeom>
            <a:avLst/>
            <a:gdLst>
              <a:gd name="connsiteX0" fmla="*/ 0 w 249382"/>
              <a:gd name="connsiteY0" fmla="*/ 95002 h 273132"/>
              <a:gd name="connsiteX1" fmla="*/ 95002 w 249382"/>
              <a:gd name="connsiteY1" fmla="*/ 11875 h 273132"/>
              <a:gd name="connsiteX2" fmla="*/ 130628 w 249382"/>
              <a:gd name="connsiteY2" fmla="*/ 0 h 273132"/>
              <a:gd name="connsiteX3" fmla="*/ 166254 w 249382"/>
              <a:gd name="connsiteY3" fmla="*/ 23750 h 273132"/>
              <a:gd name="connsiteX4" fmla="*/ 190005 w 249382"/>
              <a:gd name="connsiteY4" fmla="*/ 142504 h 273132"/>
              <a:gd name="connsiteX5" fmla="*/ 154379 w 249382"/>
              <a:gd name="connsiteY5" fmla="*/ 166254 h 273132"/>
              <a:gd name="connsiteX6" fmla="*/ 142504 w 249382"/>
              <a:gd name="connsiteY6" fmla="*/ 201880 h 273132"/>
              <a:gd name="connsiteX7" fmla="*/ 201880 w 249382"/>
              <a:gd name="connsiteY7" fmla="*/ 273132 h 273132"/>
              <a:gd name="connsiteX8" fmla="*/ 249382 w 249382"/>
              <a:gd name="connsiteY8" fmla="*/ 237506 h 27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82" h="273132">
                <a:moveTo>
                  <a:pt x="0" y="95002"/>
                </a:moveTo>
                <a:cubicBezTo>
                  <a:pt x="30953" y="64049"/>
                  <a:pt x="55726" y="31513"/>
                  <a:pt x="95002" y="11875"/>
                </a:cubicBezTo>
                <a:cubicBezTo>
                  <a:pt x="106198" y="6277"/>
                  <a:pt x="118753" y="3958"/>
                  <a:pt x="130628" y="0"/>
                </a:cubicBezTo>
                <a:cubicBezTo>
                  <a:pt x="142503" y="7917"/>
                  <a:pt x="160765" y="10576"/>
                  <a:pt x="166254" y="23750"/>
                </a:cubicBezTo>
                <a:cubicBezTo>
                  <a:pt x="181780" y="61013"/>
                  <a:pt x="190005" y="142504"/>
                  <a:pt x="190005" y="142504"/>
                </a:cubicBezTo>
                <a:cubicBezTo>
                  <a:pt x="178130" y="150421"/>
                  <a:pt x="163295" y="155109"/>
                  <a:pt x="154379" y="166254"/>
                </a:cubicBezTo>
                <a:cubicBezTo>
                  <a:pt x="146559" y="176029"/>
                  <a:pt x="140446" y="189533"/>
                  <a:pt x="142504" y="201880"/>
                </a:cubicBezTo>
                <a:cubicBezTo>
                  <a:pt x="145811" y="221721"/>
                  <a:pt x="191179" y="262431"/>
                  <a:pt x="201880" y="273132"/>
                </a:cubicBezTo>
                <a:cubicBezTo>
                  <a:pt x="245903" y="258458"/>
                  <a:pt x="231908" y="272453"/>
                  <a:pt x="249382" y="237506"/>
                </a:cubicBezTo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0" name="Freeform 2119"/>
          <p:cNvSpPr/>
          <p:nvPr/>
        </p:nvSpPr>
        <p:spPr>
          <a:xfrm>
            <a:off x="1659051" y="4574405"/>
            <a:ext cx="163684" cy="174804"/>
          </a:xfrm>
          <a:custGeom>
            <a:avLst/>
            <a:gdLst>
              <a:gd name="connsiteX0" fmla="*/ 0 w 249382"/>
              <a:gd name="connsiteY0" fmla="*/ 95002 h 273132"/>
              <a:gd name="connsiteX1" fmla="*/ 95002 w 249382"/>
              <a:gd name="connsiteY1" fmla="*/ 11875 h 273132"/>
              <a:gd name="connsiteX2" fmla="*/ 130628 w 249382"/>
              <a:gd name="connsiteY2" fmla="*/ 0 h 273132"/>
              <a:gd name="connsiteX3" fmla="*/ 166254 w 249382"/>
              <a:gd name="connsiteY3" fmla="*/ 23750 h 273132"/>
              <a:gd name="connsiteX4" fmla="*/ 190005 w 249382"/>
              <a:gd name="connsiteY4" fmla="*/ 142504 h 273132"/>
              <a:gd name="connsiteX5" fmla="*/ 154379 w 249382"/>
              <a:gd name="connsiteY5" fmla="*/ 166254 h 273132"/>
              <a:gd name="connsiteX6" fmla="*/ 142504 w 249382"/>
              <a:gd name="connsiteY6" fmla="*/ 201880 h 273132"/>
              <a:gd name="connsiteX7" fmla="*/ 201880 w 249382"/>
              <a:gd name="connsiteY7" fmla="*/ 273132 h 273132"/>
              <a:gd name="connsiteX8" fmla="*/ 249382 w 249382"/>
              <a:gd name="connsiteY8" fmla="*/ 237506 h 27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82" h="273132">
                <a:moveTo>
                  <a:pt x="0" y="95002"/>
                </a:moveTo>
                <a:cubicBezTo>
                  <a:pt x="30953" y="64049"/>
                  <a:pt x="55726" y="31513"/>
                  <a:pt x="95002" y="11875"/>
                </a:cubicBezTo>
                <a:cubicBezTo>
                  <a:pt x="106198" y="6277"/>
                  <a:pt x="118753" y="3958"/>
                  <a:pt x="130628" y="0"/>
                </a:cubicBezTo>
                <a:cubicBezTo>
                  <a:pt x="142503" y="7917"/>
                  <a:pt x="160765" y="10576"/>
                  <a:pt x="166254" y="23750"/>
                </a:cubicBezTo>
                <a:cubicBezTo>
                  <a:pt x="181780" y="61013"/>
                  <a:pt x="190005" y="142504"/>
                  <a:pt x="190005" y="142504"/>
                </a:cubicBezTo>
                <a:cubicBezTo>
                  <a:pt x="178130" y="150421"/>
                  <a:pt x="163295" y="155109"/>
                  <a:pt x="154379" y="166254"/>
                </a:cubicBezTo>
                <a:cubicBezTo>
                  <a:pt x="146559" y="176029"/>
                  <a:pt x="140446" y="189533"/>
                  <a:pt x="142504" y="201880"/>
                </a:cubicBezTo>
                <a:cubicBezTo>
                  <a:pt x="145811" y="221721"/>
                  <a:pt x="191179" y="262431"/>
                  <a:pt x="201880" y="273132"/>
                </a:cubicBezTo>
                <a:cubicBezTo>
                  <a:pt x="245903" y="258458"/>
                  <a:pt x="231908" y="272453"/>
                  <a:pt x="249382" y="237506"/>
                </a:cubicBezTo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1" name="Freeform 2120"/>
          <p:cNvSpPr/>
          <p:nvPr/>
        </p:nvSpPr>
        <p:spPr>
          <a:xfrm>
            <a:off x="6580130" y="4571147"/>
            <a:ext cx="163684" cy="174804"/>
          </a:xfrm>
          <a:custGeom>
            <a:avLst/>
            <a:gdLst>
              <a:gd name="connsiteX0" fmla="*/ 0 w 249382"/>
              <a:gd name="connsiteY0" fmla="*/ 95002 h 273132"/>
              <a:gd name="connsiteX1" fmla="*/ 95002 w 249382"/>
              <a:gd name="connsiteY1" fmla="*/ 11875 h 273132"/>
              <a:gd name="connsiteX2" fmla="*/ 130628 w 249382"/>
              <a:gd name="connsiteY2" fmla="*/ 0 h 273132"/>
              <a:gd name="connsiteX3" fmla="*/ 166254 w 249382"/>
              <a:gd name="connsiteY3" fmla="*/ 23750 h 273132"/>
              <a:gd name="connsiteX4" fmla="*/ 190005 w 249382"/>
              <a:gd name="connsiteY4" fmla="*/ 142504 h 273132"/>
              <a:gd name="connsiteX5" fmla="*/ 154379 w 249382"/>
              <a:gd name="connsiteY5" fmla="*/ 166254 h 273132"/>
              <a:gd name="connsiteX6" fmla="*/ 142504 w 249382"/>
              <a:gd name="connsiteY6" fmla="*/ 201880 h 273132"/>
              <a:gd name="connsiteX7" fmla="*/ 201880 w 249382"/>
              <a:gd name="connsiteY7" fmla="*/ 273132 h 273132"/>
              <a:gd name="connsiteX8" fmla="*/ 249382 w 249382"/>
              <a:gd name="connsiteY8" fmla="*/ 237506 h 27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82" h="273132">
                <a:moveTo>
                  <a:pt x="0" y="95002"/>
                </a:moveTo>
                <a:cubicBezTo>
                  <a:pt x="30953" y="64049"/>
                  <a:pt x="55726" y="31513"/>
                  <a:pt x="95002" y="11875"/>
                </a:cubicBezTo>
                <a:cubicBezTo>
                  <a:pt x="106198" y="6277"/>
                  <a:pt x="118753" y="3958"/>
                  <a:pt x="130628" y="0"/>
                </a:cubicBezTo>
                <a:cubicBezTo>
                  <a:pt x="142503" y="7917"/>
                  <a:pt x="160765" y="10576"/>
                  <a:pt x="166254" y="23750"/>
                </a:cubicBezTo>
                <a:cubicBezTo>
                  <a:pt x="181780" y="61013"/>
                  <a:pt x="190005" y="142504"/>
                  <a:pt x="190005" y="142504"/>
                </a:cubicBezTo>
                <a:cubicBezTo>
                  <a:pt x="178130" y="150421"/>
                  <a:pt x="163295" y="155109"/>
                  <a:pt x="154379" y="166254"/>
                </a:cubicBezTo>
                <a:cubicBezTo>
                  <a:pt x="146559" y="176029"/>
                  <a:pt x="140446" y="189533"/>
                  <a:pt x="142504" y="201880"/>
                </a:cubicBezTo>
                <a:cubicBezTo>
                  <a:pt x="145811" y="221721"/>
                  <a:pt x="191179" y="262431"/>
                  <a:pt x="201880" y="273132"/>
                </a:cubicBezTo>
                <a:cubicBezTo>
                  <a:pt x="245903" y="258458"/>
                  <a:pt x="231908" y="272453"/>
                  <a:pt x="249382" y="237506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2" name="Freeform 2121"/>
          <p:cNvSpPr/>
          <p:nvPr/>
        </p:nvSpPr>
        <p:spPr>
          <a:xfrm>
            <a:off x="6923924" y="4553419"/>
            <a:ext cx="163684" cy="174804"/>
          </a:xfrm>
          <a:custGeom>
            <a:avLst/>
            <a:gdLst>
              <a:gd name="connsiteX0" fmla="*/ 0 w 249382"/>
              <a:gd name="connsiteY0" fmla="*/ 95002 h 273132"/>
              <a:gd name="connsiteX1" fmla="*/ 95002 w 249382"/>
              <a:gd name="connsiteY1" fmla="*/ 11875 h 273132"/>
              <a:gd name="connsiteX2" fmla="*/ 130628 w 249382"/>
              <a:gd name="connsiteY2" fmla="*/ 0 h 273132"/>
              <a:gd name="connsiteX3" fmla="*/ 166254 w 249382"/>
              <a:gd name="connsiteY3" fmla="*/ 23750 h 273132"/>
              <a:gd name="connsiteX4" fmla="*/ 190005 w 249382"/>
              <a:gd name="connsiteY4" fmla="*/ 142504 h 273132"/>
              <a:gd name="connsiteX5" fmla="*/ 154379 w 249382"/>
              <a:gd name="connsiteY5" fmla="*/ 166254 h 273132"/>
              <a:gd name="connsiteX6" fmla="*/ 142504 w 249382"/>
              <a:gd name="connsiteY6" fmla="*/ 201880 h 273132"/>
              <a:gd name="connsiteX7" fmla="*/ 201880 w 249382"/>
              <a:gd name="connsiteY7" fmla="*/ 273132 h 273132"/>
              <a:gd name="connsiteX8" fmla="*/ 249382 w 249382"/>
              <a:gd name="connsiteY8" fmla="*/ 237506 h 27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82" h="273132">
                <a:moveTo>
                  <a:pt x="0" y="95002"/>
                </a:moveTo>
                <a:cubicBezTo>
                  <a:pt x="30953" y="64049"/>
                  <a:pt x="55726" y="31513"/>
                  <a:pt x="95002" y="11875"/>
                </a:cubicBezTo>
                <a:cubicBezTo>
                  <a:pt x="106198" y="6277"/>
                  <a:pt x="118753" y="3958"/>
                  <a:pt x="130628" y="0"/>
                </a:cubicBezTo>
                <a:cubicBezTo>
                  <a:pt x="142503" y="7917"/>
                  <a:pt x="160765" y="10576"/>
                  <a:pt x="166254" y="23750"/>
                </a:cubicBezTo>
                <a:cubicBezTo>
                  <a:pt x="181780" y="61013"/>
                  <a:pt x="190005" y="142504"/>
                  <a:pt x="190005" y="142504"/>
                </a:cubicBezTo>
                <a:cubicBezTo>
                  <a:pt x="178130" y="150421"/>
                  <a:pt x="163295" y="155109"/>
                  <a:pt x="154379" y="166254"/>
                </a:cubicBezTo>
                <a:cubicBezTo>
                  <a:pt x="146559" y="176029"/>
                  <a:pt x="140446" y="189533"/>
                  <a:pt x="142504" y="201880"/>
                </a:cubicBezTo>
                <a:cubicBezTo>
                  <a:pt x="145811" y="221721"/>
                  <a:pt x="191179" y="262431"/>
                  <a:pt x="201880" y="273132"/>
                </a:cubicBezTo>
                <a:cubicBezTo>
                  <a:pt x="245903" y="258458"/>
                  <a:pt x="231908" y="272453"/>
                  <a:pt x="249382" y="237506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roup 264"/>
          <p:cNvGrpSpPr/>
          <p:nvPr/>
        </p:nvGrpSpPr>
        <p:grpSpPr>
          <a:xfrm rot="5400000">
            <a:off x="3555794" y="5539794"/>
            <a:ext cx="379025" cy="625148"/>
            <a:chOff x="4646708" y="3838204"/>
            <a:chExt cx="379025" cy="625148"/>
          </a:xfrm>
        </p:grpSpPr>
        <p:sp>
          <p:nvSpPr>
            <p:cNvPr id="266" name="Rectangle 265"/>
            <p:cNvSpPr/>
            <p:nvPr/>
          </p:nvSpPr>
          <p:spPr>
            <a:xfrm rot="18640392">
              <a:off x="4607547" y="4078670"/>
              <a:ext cx="555537" cy="74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 rot="18640392">
              <a:off x="4710662" y="4148281"/>
              <a:ext cx="555537" cy="74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Isosceles Triangle 267"/>
            <p:cNvSpPr>
              <a:spLocks noChangeAspect="1"/>
            </p:cNvSpPr>
            <p:nvPr/>
          </p:nvSpPr>
          <p:spPr>
            <a:xfrm rot="2668299">
              <a:off x="4646708" y="4224162"/>
              <a:ext cx="268185" cy="18288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AutoShape 4" descr="data:image/jpeg;base64,/9j/4AAQSkZJRgABAQAAAQABAAD/2wCEAAkGBxQTEhUSExQWFhUXGB0bFxgYGBwcHhwfHx8cHB8cIB0YHiggHR0qHR0fIjEhJSksLjAuGh8zODMsNygtLisBCgoKDg0OGxAQGy8kICY1LCwyLS80NSw2LCwsNCwsLCwsNDQvLCwvLDQsLDQ0LCwsLTQsLCwsLCwsLCwsLCwsLP/AABEIAK0BGAMBIgACEQEDEQH/xAAcAAEAAgMBAQEAAAAAAAAAAAAABAUDBgcCAQj/xAA7EAACAQIFAgUDAQcDBAIDAAABAgMAEQQFEiExQVEGEyJhcTKBkRQHI0KhscHRUuHwFTNy8UPCYoKS/8QAGwEBAAMBAQEBAAAAAAAAAAAAAAMEBQIBBgf/xAAtEQACAgEDAgUCBwEBAAAAAAAAAQIDEQQhMRJBBRMiUWFx8DKBkaGxwdHxFf/aAAwDAQACEQMRAD8A7jSlKAUpSgFKUoBSlKAUpSgFKUoBSlKAUpSgFK17xzm0mGwpki2Ysq6iL6b/AMVq5bN4vxnmB/1DErwNgp+VHN6t0aOd0epNY4OXJI7nVL4mz04QI3ll0OsuQbaVRGftYk2sLkc1Z4LFLLGsiEMrAEEe9fMwxaRRtJKQEUXYnt/f4qrjfB0a3D40LOw/SYjQFBD6b6iSBYDrze997jvUvKPFa4howkMwEgYhyo0+m38V7G/tVOv7TcPrC+VKEJsXOmw97Xvat3S1ha1uluK6nXOG0lg8TyU+RZ1JO5V4GitGr3JvuXkQr9I3GgH/APYfe6pSuD0UpSgFKUoBSsWIxKRgF2VQSACxAuTwN+tDiU1ada6rXtcXt3t2oDLSvmod6x4fEo4JRlYAlTYg2I5Bt19qAy0pSgFKUoBSlKAUpSgFKUoBSlKAUqlz/wARxYawN3c/wLyB3Y/wj55rV8z8WzTMscP7kE+pgdRt2uRYUBY4rM5282ZJdCxuVRLAg2NvV1N7fzrZcqzBZ41kQ88j/SeoPvXPZ8yw6xaEcllPqIuV/wD64vXrJPFPlF2ji1q+nk6dxe5GxJvcduKA6ZStKPj8WuMNJYckso+fkVZYDxPdwsyCNW+lg2oX7NsLfNAbHSo2YY6OGNpZWCovJP8Azn2qDkXiXDYu/kyAleVIs3zY9Pevel4yDX/2r49UwqxX9Ujiw9l3J/Nh964/13Fb/wDtWzPDyvEsbB5U1BypuoBttfgm46cb1o0U1g11BuLb9PcVveG1+hMimzNlmYzQXMMjxgnfSSAT79Caus38V4vFReVIV0DdtK2v2v8AHtU+HQMKEK3FhYWvud/zesD5I6xHSxVWtqQbn/3WRHxvRu6XnR6cN4fP6/f59yTy5Y2KnM51kjTSArAaTve/ua7jkmNE2HilAsHQG3buPzXDs0yswsLHWhFw1v5Vu37M8+jiikhlexDakXc3BG4H36e9W9VdXqqY31PKOYpxeGdJpWtS+KSvqaEiO+51eoDva38r1nzbPymoRR6yuxYn0j8bn+VZh2X1Kpsjzgyq+sC6WJ03sQb9+ux61GwXiTUy+YqojcHVx2vcfzriVkYtJvk6UW1lGwk23rDhsYkl9Dq1ubG9VOcYzzR5MXrB+tl3AHbbkmqz9cIsQrIPT9LDuO/yDvUUtQozUTuNTcckzxfmuCj8uPFS6DqDoBudrjUQAfT81ByfwPgjFHJGzS/ugqy676l72Hp32uLW23rTP2gZrFHmAmiaOfXDpkTZtGnbnoTf7WNa94e8Wy4C/wCnIZZL3ie5VT0YWN79+9ePUdNnSzOlqum3oktjsWXeCsPEyuNbMshdSWO3Nhbra/J396vMHhFjBC39TMxub7sbmtZ/Z74wOYRya0CyRFQ2k+k6r2IB3HB2NbdVhNNZRbjJSWUKUpXp6KUpQClKUApSlAKUpQCufZ1nGKbESLFL5aRtpAABvYC53roNczzHIsSXdURy7SElrek3N76ugtQGHM5WWOWQsGdjdmt1O3ToB/SqSdbAMoLqCAxLc36VteYZDiJIhGsJXSRrOpTr+BfcfNqocWPKvFpIJHqj02YHowHSh43jkxYZnkYyCBvLtY25/HapEGlDp0shb6dQ5+K+5Rmc0TON0VrGzbXNt/teo2LkMkiGRrqp2Ud6BPKySs/hQRxpEWMrfV/f7VGjxLoBGbvqGk6uh/xXufEImJ1gMAEsAepvwKlT4WUlZXWwLXA726X70PTB4mgxbRKs8xeJCp8sIASo63G7GtHzQoJD5JYJ0PB/lXXhiYnjCKCz2+kqQy+/uK0jxBkhMgjBABJZQF3F7ava19/ua1dFqq4wddmPfP8ARxKLzlGq4FCzBACxPFulX2W5Ur3SS/mbWXgD5qzw2SCFPOP1Ip4Fhv37mjRFdCrKbyH1WAve1+3FR+Ja+xro0rwvfjf/AAQiuZFgcskTSrOgRd9hye5NXU2ISDDXX1sdrcm9VmCWAEiVna1tr1MxUGFKEiQqRuu/Hb71+f6qEo2+XZvj2XPctx4yiKEBhEZALkbg1Gyjw+6h2ug+QN/z/asPirNZI7OYLALGAVB3Zg2oX+nawFufVUeHxHjmgVzhiEQkbKeCQAWJ3v1sO+197fS6fSwqrcec7v5/Ihcssmq0jC3mDe4I5t0681YansY43JB+onljWuwtiPKkIiYONJCSD6r/AFadA2I9jWGDHy6mWZTEdR9MZOogGwJPQH2qytkcm++HkljjkCuAOWuATfjY/HQ3qlzLCCPSEYsW2te9VmR52QJUtI7CxS/bfZr9L9fY1l/TyMhm84iYKSONINuLHYCjSfJ6m1wWsGPlwq3ICg7C5F/sOTWkeKPFpaQhHKBOo2LMeRfoBx+aoMthDsWZ3jIHre7ar9iebn3rJIUY+VHby9VwXsD9zWTO2GdovJmX+JyknBJr3IeDn0P5hs1+R0r3iplOILoulSCQvNTM4wkehpIzoC2ABP1e46WqojiJKE/Ua5g1L1FGtqfqf0O5fswwv6eLy2UB5v31x2Kiy/Zbfk1vdc3/AGT5gX1wTAmaJBoY8eWdrf8AkDYfFveukVp0PNaN2uUHBOHApSlTHYpSlAKUpQClKUApSlAQs1zJYFDMCSTZVA3J5qrfxYgt+6kt1Nht9r71I8VYTXAWF9UfrFutuR+L1qGJlSQxxlxY8kdqA2vF+LcMgBDmQnhUBJ+/b71pWJEUmInnErBiw0qdja3b5r7jcMkDN5XrI43vUnD5ThZILs95Dvq63+RxXcFvkral+lIwywLNNFHMPRY/nbmpkOTwwyOgW9/oI/ya8ZXhRHIA5Lqep5FePEuJLSJh1YKB/GOw/ua6kskFFnS8diq8XLoTUzKSCOo235vW2ZVjjLCp9DINlW4BJ9u5+K1nMPCkbL5esytKCuzXIvyRtYfiqvMPDYwrqCzu4fWqhgAp5GwFri/PNRF9PPBs2cYkRxeY4QEn0kGzLb43FayJGkYSanudgdSk778Nv0PzY1RY/JFP1sxLEDSHvpA5PuT8W9r1saZYcO8c8ijSxQ2FrHQGC8jprP8AKh6SMXPijhihQFCw3PLAEGw6Am29YiXxEsRhgKmMbj/UbW2/rW2w4MSA62sCpZVBrXIcMdDyJJZgbWvz/tQEXAFlmKzRlb9D1ParrE4fDhdSXDgXU24NVHiHEMVjZ7DSRuo35/nUvMs4RkWOJQGOxbn7mqtukrssVjzlez5+p0pNLBDw+CxWJLXX0r6rXsD9uTWdElXbdVqRDhcThSsqM0inva/2I2+xr7m2bPjNMaxspX6za1h1+/xVo5JGYYpYoCTZna2m3N+1YcpjhSMechMrb9r1W5pEfL1KQCpBAPU34rJjcbLrhM4Gm3Cn1AfccUBExqyRYgFF2kFvxvf+dMdl4jIMjOdXC3IBPx1qfNjJp5kaGzOp9IPX5r7iMsxWJkWSWQKwPoAHpv735/lQGreNcLHDGJFZ0lkFnTSNJ02sRwQfzf2qgy/Al0+oLYdTz8e9Xn7RoJVmRpirC+glQQdu4N6oMznEjhcOrAbAdSWO1h8mszURbnhLBj6qDdmEsZ7nnDwzzsYVUuIwDYe/H/qtqw/gMIwGKaVZR6rIRpK+xKnfvWbw0UwgRWRtZN5CQd27E1f4/NXxM5Yj0ovpA9zb+gqfyFGGTR02ljBrKMfh+IYUu+HJDONJZzqNugHbfetn8KZg/n+W7lgym2o33Ha/teqrGmMBNK6Tbf3qHc3BFx2tz/KlM8pY4NqNFfktRSTN3xHimCOSSOQsvlsFLFTpJ0h7XG2wI571gw/jfBuiv5hAbgFGB5I4t7E/AJqXleWq6RyTRKZRvqZfVwQCb9dO1TJcqgYANFGQLWGkdDcfz3q4ZrWHggv4qwvlNMJAyK6xkjjUxAFibA88jsa+VbfpksRpWxNyLDc9/mlDwy0pXiaZUUszBVHJJAA+SaA90rH567DUvq43G/x35H5r2GHegPtY8ROqKWdlVRyzEAD7navEuMRQ7F1tGLvuPTtffttXKM9zuXHyBGUJEgLBATck8FjwSAOBxc81BffGqOWS1VOx4R1tJAwuCCD2N65djmwUWIxAkYpZ7KI1ZgNuNhZd+R3vVCHZWVMMzRyd0JuB9v6VcT4RVwpDWMhf1X+rvf7nmqM/E8JYjv8A0WVo992PIj0GXzL2Owv+KvfD2BuqhozqJJf2B4FahkoSOdS99HUdj7A7VtWN8YWBTDpcnknfap4+I1Yy8ohnopN4xk+Z46QSAxsCpIB7Csk+EaSbbQ+pd7dK17DSrKyKz2LahKj2AA5BF+enFSVcQ7xEj/yvv+a0q7FOOUY91XlzawecxiMbBojpdffasUGEnxUgMg0rf1Nvc+w7fNesmw6TRyTTbudx7dgKk5fnOIlRY4UAUn6iK6wjhTklhMy57g0hPk4aEMxFyew73+aoJ8e7QaWRh01Hhf8AerfLcVPFiXDsolIspK7FfbfernMcH5SJE2khtyffuT96ik9y/VFqO5reIw0axpodyx6Bjc1lGGkiWxj9JFzvv/PmpWAy6OHE6bBx00/2qxz7NVw6OklmciwPUe1eEhUSxRaEkL332BPFWGPlwzRoqsuvrxv71WeHfD6yoZZhdb30g/SO/uamNhsGmtUX1HqTew7XNATsJmk8cR0gFV6kXFQcowE7rLKH0sRfSO1Q8jdm82EtZRYX6E2vU/E54YokgiW0rGxJHPbftQFbgcCrxSJIW84tYduah5hlrRteXVqH5Iq4xjSYcLCyjzWJIbuTvf7dKrZ5m1qsoa7H1ydD/pA7D+9Aesnxhw8+qxUmwGoW++/Q1sWZuQovKh3uFU8X6+1RvNjt5eKVJQEtA5UXW38J7jixt0NVr4QSD92FVl46X62PzQETx9k7hY5b+bHqDMRyRb+u9Vnh/JxLP5jo0MSkMikbnsd97DmtjKvJpiIZY+WDWF/a1W2eLZYiVAvwRVXUUKSc874I40QldGyW+Oxr+KQB3A9SX5PWpehQi6EC3O7X5v3qdHiIXCoVsB9Xc1X4pbFggPlA7b7iqMLpY6TW4RMmQ6ghIO23tath8E4ZWVpSLuG0jsLAcf5rX8nwXmzKpdrP1W19hfr/AFroeDwqRKERQqjpV3SxeMle6bS6UZ6UpVsqilKUAqJm2XriInhe4VxY2tfkHqCOnapdKA1RfAcBcSO8rOHkZTr0geZzYDYEDYEb/wAre4vBEAJJkmIJBA1kWtp222O69rC/ptW0UoCixnhtCmK0Eh8TYsWNxdRYWHQd65jj10OwPokQ6XW//Ljsa7XWhftPwUDiMkqJydIt9RWx5t0Hc97dapayiM11vt/BZ09ri+n3NRyuGbV+ow6ajYat+ObGp+HzmMiRcQuiS1xfv/cV6weIxMCxuIRpTbUCLGvgi82YTTxKIydl5HO/tWDJRbzJGim+x5kyuKbygrbt9RB4/FR8qmMMrpHZgvDMP7GrHOYkwE6TQj925uFAJA6ggduRVG0vmNrUEXa5PFSW0yg3BvK7PseQmprJkzTdowLBtV71YeI2KxpDJeyjfb1E9BcdTUbw9lcmKaQh1G5tcXNh/pPSpWPMkQHmdCCGbqBxfvW14fVKqCy9n2MzXSVjeFuSsDl6Q4YMNRk6g1k8My4gRFokBUXvsDbc9KxZfmkuJcqiLtbY3HPXir3K2OXnRKRpfdiOh52/NaU+NjL0+VP1GveIMT5jLK3pK9RtapmXTrNGdTkngHmsOIT9SXY2WItx1b49qy4xooWj8vZTa+3BqIvGCeQR3VBuN9XWqzBQl8RrnOra9ieP96svEk4MgddkYjVVVm2MVWBXcDt1Pa9eN43Z1CDm+mK3L3OcfG4VMOCrHZgOLd/xUPMsSiDygLk82G//ALqBlecMdRCItv4iTt/mrHLcK0l5lXVa5JO1z7CieVlHtlbrk4y5RVJmP6cAMhGpvR1vfpc9rV4wueRyTCV5EGgFlTuNvUT+LD32vV7FHFIGDAED1Wfod99+DVEnh2P9NrjQWYWHUqLWUFjubDqa9ODJivEJx+Ij0vECCVQX5v2sf51gWbzrhGLMHsQAd7E32bjjrX1JEWKOKHC6Z9RKtbqed+vt+Ks/+nJELaH1kNr6Ek237fagJC4QSm7G7X2CnYD7dTVnmeQiJAwOm53tzVZhM+SSSPypI9S/UFIuLCx27XqVnGbmUqrMLA726/NetNcggYzDorAI1jze/wDWs2JnllCBwNKnpU/CYQJeRlJVr9OB8djUyLKE2Ys2g8qNgfvyPtWRfqHByjF7P72LMHB4clwSMyy+ExB4wAwW9h1Fa3hMO8mtvpBG3v71tmByiB5WXTqUAG4Zhb/8TY7g+/Y1GTIcQP3IC6L7SX6dNub+1RxosceqO+f2JYWx4ZT5XipMM48uPzGY2OzNpQK7NYKdiWCC+/NXGH8T41iG/QP5ZjDDfcsbG3xYnkA7Vd5RkSwtr1M72tc7WHWwHeratWmMowSlyVbJJyyjXstz6eV0U4R0RndWcsLLp24tc3N9+Ntidqs8nxEjx6pV0sS22ll2ubXDbg2qdSpSMUpSgFKUoBSlKAiZpj1giaV+FHA5J6Ae5NcjzSdpNUzD1s12Pb2HsBtXXM2w8ckLpKbIR6je1rb3v0tzXJ4MM7BowpYMxCNa2oX2Nulxvas3xCTXT7FzSpbljgsxdVFxrj7NuPxWHMMRoIiH7wt6gqm4F/6VGnDxN5SEPp57Vc+E8Cg8yac7nYAf2+KzKKFZYovv9/wW7LOmPUigzFJSY0xFlS113/Auf+bVjy3HRrHNDJdm/wDjI/zW05zgI3jZZLswtpYHgf5qlHhzRGssYYsT6R/q7jterk9DNRff6EEdTF/BF8NYtsPIiyC6tfrbevebrLN+9aNmjO0TH6T3N7/YVM8QwpOgljFiB6ltbSw7joDXmbNhJGsbNZeR7e1u9WtBd1xcXyiHUww1Jdxl+lQvkAiYfUoB3Hvbj2NWmdYuOSCNdVpC4DauRuOQeK++HMcIXAiCuzkAi3qPsDfbvvV9mGTy+dJMqRy6xaxsCoGw52PWtFSwsFCVSlJSNRxeLMSnUhJHBG4/2+K8fpmkiLFxxcjtWTx3laYeCABgJ2Y6tLHdbE8HoCQL7VTQZ1G0WgITIVte+wPwOailZGPJfq0dtqXQs5z+x4m8x4i0pOlfpFrX9yarGxeq4YDUQALbWtWN52b0Hpz/AM715AKMJALgbVVsn17G5o9LHT5lz847exny6dlbQN9TC3ydq6LluM/SqYpIrnja5vVL4HyFZYzi1GqdJCPLNrACxFuzW3FXebYmSVyQui2zXHH271Zqz07mJrpQdz6FgqM0g8wM6oAbbgmxI5I7fmueyeM5oyVw5KQMbhWUHV0vvuB1AFdRzvJEfCPZtLMrAN13HNcczTw9i4Y1edNMYbSh1KdXX0gHUR14HIrV8PhU23N79ltv+pRnkk/rpJpIyhKsu66dXp63AHFRsxzrESMQ07uSNN9R3FYMLHISxi1elSWtsQOp+KkHKlbDCdZFLA2aP+IdiB1FfS2xjYsdK+/YhWxExOGMOn1WcdFO4+4rb/BOaST4uKCZw2q4RmAuGAuBccjbreteyHKP1DlWcLtsWNq3H9l2UKZZ35licLHKDdQLblehN+tuCO9U/FK6/Kk5R3wkvdfJ6pY3OsYDJLXMx1seBc2H4teseb5esUEskUbSMiMyRXJDMBsLDfc1PyvGF9StbUhANuDfg/1qdXyKpgtsIsKWdzT4/EcwZUiwTMPMCSMoKqBbdt1vcbbe43FZV8WzEsBgZyygEjbbVxe/Tn324tvW10qQFdgcbK880bxMiIEKOeG1A33vyDtb/NWNKUApSlAKUpQHkODwR+a9Vp8ngfUHT9TKsbDhCQbl5HY3JI31gbAfQKznwm+tCMXOFUEEBt+FAI6Dg8g7W+SBtBYcX3PFfap8JkQQwN5rsYVdbsblg1r3Jv2H4G9JfEsCsVLNsbFgpK/kVzKcY/ieAWOPwoljeJr2cEG3O9aZm+BxMLRgyBlJsrABSCBwft/SrweJNRJjhd0GwcFRf4B6e9V8+M/UyDzAY0jvZSdyT1Nuw4+TWVr79NKD3TkuCemU4PY1rH5U8RZz61a2og8fccfavURAu6DSU3ZD1A/qex61cz51FpeAjUDsLCqaPK5ZizEhVVbW4LD3NVtFroVQbtW/b/D21ymy3x0fmgmMAbert9qolzB1srMQFO2xsD81mxcxSLSsgFzZgNyB1NY5MAHYQ4Q6yyksCbgADkk33vt7k1XouvdnLbb+8nLSwe8Xg5mYvCdXmbupYC/uCxA+1YMmwaspRlUEueen3FeGnRU/fsYwBsSbXtseOvtzVVhsfFIyhJQBqsEvpYj4O9fQxorjY5rZsOVkoYxsibNmceCxfWRo2DBQLjcWI1dDbeupZDncWLiE0JJF7EEWKkcgjvXEvEuXvE7Tqj+SWsWNyFY9CffpUHKs3xOH1thpXj1fXaxB7bMCL+9Ha4yxLgv16CF1KlU8y7mfNJZpJm88sZrkSX5BH8NuAOwG1e5FVdKr9XUioqYl5JTIWZ3bdmY3JPAqYySRMshXk7X696rTeWbemh5dfzxt/R8xShSAu56/7Vh8wsQoFgvNSZYRHKDLsCNVlIOx6VilKqCyvYnoRzXPBM11Ln/h1T9mMMQwrMhvIz/vfYjgW7ad/vUzOsqfXqjBKv8AWotse+/Q1of7OZphil8q+h/+8LemwBsSbcgnb5Ndgq9W8xPlNbDpubznO/6mnY6F3QR2INtgRY1qXjLK5cSISFAbD6hpY+lw2m49j6eTXQGxAfEsTYCIad+p5NRGVZWaxAq1TOVclOHKM2VmG0z8/thJjMY1jfzDe6KpvbrsOlX2H8BYt49amMEoXMer1ADoSBpBPa9djycmOcXsQ/pPF9twb/8AOlTM0VRIENo0O5IFtZ7G3btV+fitz2jsFjpycCwHhXHyK3l4d7Kd9VkJPYayNR9hXRf2bZNNgiVnsGkOopcNptYbkbXPt2FbyZ4zbS1ivF6qs3jZWEpsD/aor9dbdHolwRtkrBPpxQ0khXve/B6gfP8AvWzVrSS6jAqkE6gft1/lWy1RlyTVP0ilKVySilKUApSlAKUpQChpWLFuAjk8BST+KApcTm7y6lw9tIG8h/8AqOvzWq4zDgRtHGjEgWv7/PerTLs2jigCSEAhR/SqnK/EkS+be9idiQbfmvlrbdRqJdeG0uyyTpJErC+J44oljiXU/Gnrt37VVwYuaUyNrVWBtpsDf87/AIqHFjI/N8xASADqIUm5J4v/AM5rPh8SkTs8if8Ad4U8/jv7Vq6PQ1eWnOOW889iOUnnYg5l4oSNQgjIb7Hfrv8A5qPB45LKIpCYEJ3ltrt8hd/62qvx3h6ebFFokv5hFhcf8AHetfzDDGKYxSC+hirAdwbVFLQ0wl+Hb5N3SaKi2rLlmXw+M/BuPizNIMPFFDhHhxE8t2aUG4jAsABY7sST9XbccVYfs28b4WGOYYwrFOpHrAY+au+wVQbEHkAdQfjmGKwfq1J6a8RwMr+rmrEZRi+qKRM/CoKHlyTzn8XwbJnWYR4qWWUs92lZkB2VUv6bL0a1r+96ppYz9Q6V8vpJJ5PAFSmw8mi5Fl6muOp56jUjVBV+Ulx7ftky4PEsyhWZ2Um+nUbH3sTa9bJlWV4nGRtFhIUVFPrdjYX7arEk+wFRh4LxUWGhxGnzFlF9KAlkB3W/e47cV0j9lWAmiwr+apUPIWQNsdOlRe3IuQeanjW3P1GVdrY16ZOprq4Iq/sxiEMapIUmUetwCQ576SdvtaqHOfB2MiIJH6mJeCnIH/gd/wAXrrtKsSqizHq8Qvr4eV7M0fwR4RRYTJioQ0jnZZAG0r0FjsCeT14rYcv8MYSFi0cCKx62vb41X0j2Fqt6V3GCSwiC3UWWScpPk8ogHAA+K9UpXRCUucZGJD5iel+u5Ab5t1qkGWOJNLDQQP4TyK3WqZsReR3NiF9IHXbr+a6RFYlyVGJwnlspXUx9yfyO1Y81eVks7EqOAbc972vU/EYh3lUKu5/G3U1KxOVSMLakN+SQdvjv/KvXgjipdiNDhFMZ3AtUaLKJZPXcFeF1347gAcVYf9MlCmIaSp/jJ3t8W5q7RbAAcDavGzqFfua3lccEcrAyx6otmUbWJF7Enk6Tew7irmDNoHUOs0ZU8EMLc2799qgY7wphpZDI6ElmLMNTWYlQlyL/AOlRxbisL+CsGVVRFpC2tZm4HTc9QSD1sa5JkkuC5lx8ai5dbagnP8R2C7cG9SarIPD+HRSiR6VMgkIBYDUCCDseLi9uKs6HopSlAKUpQClKUAqB/wBXgLmLzU1DYqT+Rvt9qnEVzmF0i1YeaIOYzYsOu3I+ed6ArvFmFjEzQ4cXUlSxBuE7i5/p715zuJEhVYje4Gx/mKt8NmOGXUsYvdbW22Pf2rVpFkeZrD6eF59/sK4hXGGen6hsk5XjmiQwGPk7MePmvs0ix4lZJhrj02AAPpP+/f2qzOO8+LR5YDLybWNSfDccbF1kQvbi3IrsFZmniuIFWSyso2VBv9+33rnkGqV3kkO2olz13NbX4zyKUSnEpCxw306l3NxySBvbpf2NQ8m/Z9isZ+8QCCFj9TlgSOpVLXP3tVO1SnLpPotBKjT0K7O75Wf0NbkXU2mMFiT6VAJY/YV9wWXTzTCNY3aU7eXYgj51Wt8mwr9E5H4ZwuE/7EKI2kKXCjUbdzzvyatQgvewv3rqOmS5ZFd43Kb9Mdvr39zkeVfsnlaNnmlEc/8A8aj1KP8AyPW/tx71Lh/ZjiXGmbFRhL7rGpJt1sWsAfsa6nSpfIh7FL/1NUs4lyU2aNLh44Ew0epVYIwsTpjCt23vcKL781UYfxBj2s/6H0GIMLtY6jY233G1+RfatwpUpnmu5bneKkdQ2EKIXdWcv9IXYbWubnrwbbHirTJ5pXQmdAjh3AA4KhiFb7rY/ep1KAUpSgFKUoBULG5ar7j0v/qH9x1qbSh41krsFgWD63YEgWAXjfrVjSlAkksIUpSh6KUpQClKUApSlAKUpQClKUAqnzPw5DM+ttSsbatLW1W7/wCRvVxSgNWzPwNA51RfuWttoAtfof8APetJwePeKQShQW02kHxcX97b11+tbx/gyCSQyBnQm5IUgC555G3xXiSXANHzWVonBjdTrF2072HU78HpXrLZnkYphnYM+zLz9yeg+a3jIvCUWHbXfWw4uoFvew5Puav0iUXIABPNhzXoMeDwixRrGgsqiw6/nuaz0pQClKUApSlAKUpQClKUApSlAKUpQClKUApSlAKUpQClKUApSlAKUpQClKUApSlAf//Z"/>
          <p:cNvSpPr>
            <a:spLocks noChangeAspect="1" noChangeArrowheads="1"/>
          </p:cNvSpPr>
          <p:nvPr/>
        </p:nvSpPr>
        <p:spPr bwMode="auto">
          <a:xfrm>
            <a:off x="155575" y="-990600"/>
            <a:ext cx="333375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data:image/jpeg;base64,/9j/4AAQSkZJRgABAQAAAQABAAD/2wCEAAkGBxQTEhUSExQWFhUXGB0bFxgYGBwcHhwfHx8cHB8cIB0YHiggHR0qHR0fIjEhJSksLjAuGh8zODMsNygtLisBCgoKDg0OGxAQGy8kICY1LCwyLS80NSw2LCwsNCwsLCwsNDQvLCwvLDQsLDQ0LCwsLTQsLCwsLCwsLCwsLCwsLP/AABEIAK0BGAMBIgACEQEDEQH/xAAcAAEAAgMBAQEAAAAAAAAAAAAABAUDBgcCAQj/xAA7EAACAQIFAgUDAQcDBAIDAAABAgMAEQQFEiExQVEGEyJhcTKBkRQHI0KhscHRUuHwFTNy8UPCYoKS/8QAGwEBAAMBAQEBAAAAAAAAAAAAAAMEBQIBBgf/xAAtEQACAgEDAgUCBwEBAAAAAAAAAQIDEQQhMRJBBRMiUWFx8DKBkaGxwdHxFf/aAAwDAQACEQMRAD8A7jSlKAUpSgFKUoBSlKAUpSgFKUoBSlKAUpSgFK17xzm0mGwpki2Ysq6iL6b/AMVq5bN4vxnmB/1DErwNgp+VHN6t0aOd0epNY4OXJI7nVL4mz04QI3ll0OsuQbaVRGftYk2sLkc1Z4LFLLGsiEMrAEEe9fMwxaRRtJKQEUXYnt/f4qrjfB0a3D40LOw/SYjQFBD6b6iSBYDrze997jvUvKPFa4howkMwEgYhyo0+m38V7G/tVOv7TcPrC+VKEJsXOmw97Xvat3S1ha1uluK6nXOG0lg8TyU+RZ1JO5V4GitGr3JvuXkQr9I3GgH/APYfe6pSuD0UpSgFKUoBSsWIxKRgF2VQSACxAuTwN+tDiU1ada6rXtcXt3t2oDLSvmod6x4fEo4JRlYAlTYg2I5Bt19qAy0pSgFKUoBSlKAUpSgFKUoBSlKAUqlz/wARxYawN3c/wLyB3Y/wj55rV8z8WzTMscP7kE+pgdRt2uRYUBY4rM5282ZJdCxuVRLAg2NvV1N7fzrZcqzBZ41kQ88j/SeoPvXPZ8yw6xaEcllPqIuV/wD64vXrJPFPlF2ji1q+nk6dxe5GxJvcduKA6ZStKPj8WuMNJYckso+fkVZYDxPdwsyCNW+lg2oX7NsLfNAbHSo2YY6OGNpZWCovJP8Azn2qDkXiXDYu/kyAleVIs3zY9Pevel4yDX/2r49UwqxX9Ujiw9l3J/Nh964/13Fb/wDtWzPDyvEsbB5U1BypuoBttfgm46cb1o0U1g11BuLb9PcVveG1+hMimzNlmYzQXMMjxgnfSSAT79Caus38V4vFReVIV0DdtK2v2v8AHtU+HQMKEK3FhYWvud/zesD5I6xHSxVWtqQbn/3WRHxvRu6XnR6cN4fP6/f59yTy5Y2KnM51kjTSArAaTve/ua7jkmNE2HilAsHQG3buPzXDs0yswsLHWhFw1v5Vu37M8+jiikhlexDakXc3BG4H36e9W9VdXqqY31PKOYpxeGdJpWtS+KSvqaEiO+51eoDva38r1nzbPymoRR6yuxYn0j8bn+VZh2X1Kpsjzgyq+sC6WJ03sQb9+ux61GwXiTUy+YqojcHVx2vcfzriVkYtJvk6UW1lGwk23rDhsYkl9Dq1ubG9VOcYzzR5MXrB+tl3AHbbkmqz9cIsQrIPT9LDuO/yDvUUtQozUTuNTcckzxfmuCj8uPFS6DqDoBudrjUQAfT81ByfwPgjFHJGzS/ugqy676l72Hp32uLW23rTP2gZrFHmAmiaOfXDpkTZtGnbnoTf7WNa94e8Wy4C/wCnIZZL3ie5VT0YWN79+9ePUdNnSzOlqum3oktjsWXeCsPEyuNbMshdSWO3Nhbra/J396vMHhFjBC39TMxub7sbmtZ/Z74wOYRya0CyRFQ2k+k6r2IB3HB2NbdVhNNZRbjJSWUKUpXp6KUpQClKUApSlAKUpQCufZ1nGKbESLFL5aRtpAABvYC53roNczzHIsSXdURy7SElrek3N76ugtQGHM5WWOWQsGdjdmt1O3ToB/SqSdbAMoLqCAxLc36VteYZDiJIhGsJXSRrOpTr+BfcfNqocWPKvFpIJHqj02YHowHSh43jkxYZnkYyCBvLtY25/HapEGlDp0shb6dQ5+K+5Rmc0TON0VrGzbXNt/teo2LkMkiGRrqp2Ud6BPKySs/hQRxpEWMrfV/f7VGjxLoBGbvqGk6uh/xXufEImJ1gMAEsAepvwKlT4WUlZXWwLXA726X70PTB4mgxbRKs8xeJCp8sIASo63G7GtHzQoJD5JYJ0PB/lXXhiYnjCKCz2+kqQy+/uK0jxBkhMgjBABJZQF3F7ava19/ua1dFqq4wddmPfP8ARxKLzlGq4FCzBACxPFulX2W5Ur3SS/mbWXgD5qzw2SCFPOP1Ip4Fhv37mjRFdCrKbyH1WAve1+3FR+Ja+xro0rwvfjf/AAQiuZFgcskTSrOgRd9hye5NXU2ISDDXX1sdrcm9VmCWAEiVna1tr1MxUGFKEiQqRuu/Hb71+f6qEo2+XZvj2XPctx4yiKEBhEZALkbg1Gyjw+6h2ug+QN/z/asPirNZI7OYLALGAVB3Zg2oX+nawFufVUeHxHjmgVzhiEQkbKeCQAWJ3v1sO+197fS6fSwqrcec7v5/Ihcssmq0jC3mDe4I5t0681YansY43JB+onljWuwtiPKkIiYONJCSD6r/AFadA2I9jWGDHy6mWZTEdR9MZOogGwJPQH2qytkcm++HkljjkCuAOWuATfjY/HQ3qlzLCCPSEYsW2te9VmR52QJUtI7CxS/bfZr9L9fY1l/TyMhm84iYKSONINuLHYCjSfJ6m1wWsGPlwq3ICg7C5F/sOTWkeKPFpaQhHKBOo2LMeRfoBx+aoMthDsWZ3jIHre7ar9iebn3rJIUY+VHby9VwXsD9zWTO2GdovJmX+JyknBJr3IeDn0P5hs1+R0r3iplOILoulSCQvNTM4wkehpIzoC2ABP1e46WqojiJKE/Ua5g1L1FGtqfqf0O5fswwv6eLy2UB5v31x2Kiy/Zbfk1vdc3/AGT5gX1wTAmaJBoY8eWdrf8AkDYfFveukVp0PNaN2uUHBOHApSlTHYpSlAKUpQClKUApSlAQs1zJYFDMCSTZVA3J5qrfxYgt+6kt1Nht9r71I8VYTXAWF9UfrFutuR+L1qGJlSQxxlxY8kdqA2vF+LcMgBDmQnhUBJ+/b71pWJEUmInnErBiw0qdja3b5r7jcMkDN5XrI43vUnD5ThZILs95Dvq63+RxXcFvkral+lIwywLNNFHMPRY/nbmpkOTwwyOgW9/oI/ya8ZXhRHIA5Lqep5FePEuJLSJh1YKB/GOw/ua6kskFFnS8diq8XLoTUzKSCOo235vW2ZVjjLCp9DINlW4BJ9u5+K1nMPCkbL5esytKCuzXIvyRtYfiqvMPDYwrqCzu4fWqhgAp5GwFri/PNRF9PPBs2cYkRxeY4QEn0kGzLb43FayJGkYSanudgdSk778Nv0PzY1RY/JFP1sxLEDSHvpA5PuT8W9r1saZYcO8c8ijSxQ2FrHQGC8jprP8AKh6SMXPijhihQFCw3PLAEGw6Am29YiXxEsRhgKmMbj/UbW2/rW2w4MSA62sCpZVBrXIcMdDyJJZgbWvz/tQEXAFlmKzRlb9D1ParrE4fDhdSXDgXU24NVHiHEMVjZ7DSRuo35/nUvMs4RkWOJQGOxbn7mqtukrssVjzlez5+p0pNLBDw+CxWJLXX0r6rXsD9uTWdElXbdVqRDhcThSsqM0inva/2I2+xr7m2bPjNMaxspX6za1h1+/xVo5JGYYpYoCTZna2m3N+1YcpjhSMechMrb9r1W5pEfL1KQCpBAPU34rJjcbLrhM4Gm3Cn1AfccUBExqyRYgFF2kFvxvf+dMdl4jIMjOdXC3IBPx1qfNjJp5kaGzOp9IPX5r7iMsxWJkWSWQKwPoAHpv735/lQGreNcLHDGJFZ0lkFnTSNJ02sRwQfzf2qgy/Al0+oLYdTz8e9Xn7RoJVmRpirC+glQQdu4N6oMznEjhcOrAbAdSWO1h8mszURbnhLBj6qDdmEsZ7nnDwzzsYVUuIwDYe/H/qtqw/gMIwGKaVZR6rIRpK+xKnfvWbw0UwgRWRtZN5CQd27E1f4/NXxM5Yj0ovpA9zb+gqfyFGGTR02ljBrKMfh+IYUu+HJDONJZzqNugHbfetn8KZg/n+W7lgym2o33Ha/teqrGmMBNK6Tbf3qHc3BFx2tz/KlM8pY4NqNFfktRSTN3xHimCOSSOQsvlsFLFTpJ0h7XG2wI571gw/jfBuiv5hAbgFGB5I4t7E/AJqXleWq6RyTRKZRvqZfVwQCb9dO1TJcqgYANFGQLWGkdDcfz3q4ZrWHggv4qwvlNMJAyK6xkjjUxAFibA88jsa+VbfpksRpWxNyLDc9/mlDwy0pXiaZUUszBVHJJAA+SaA90rH567DUvq43G/x35H5r2GHegPtY8ROqKWdlVRyzEAD7navEuMRQ7F1tGLvuPTtffttXKM9zuXHyBGUJEgLBATck8FjwSAOBxc81BffGqOWS1VOx4R1tJAwuCCD2N65djmwUWIxAkYpZ7KI1ZgNuNhZd+R3vVCHZWVMMzRyd0JuB9v6VcT4RVwpDWMhf1X+rvf7nmqM/E8JYjv8A0WVo992PIj0GXzL2Owv+KvfD2BuqhozqJJf2B4FahkoSOdS99HUdj7A7VtWN8YWBTDpcnknfap4+I1Yy8ohnopN4xk+Z46QSAxsCpIB7Csk+EaSbbQ+pd7dK17DSrKyKz2LahKj2AA5BF+enFSVcQ7xEj/yvv+a0q7FOOUY91XlzawecxiMbBojpdffasUGEnxUgMg0rf1Nvc+w7fNesmw6TRyTTbudx7dgKk5fnOIlRY4UAUn6iK6wjhTklhMy57g0hPk4aEMxFyew73+aoJ8e7QaWRh01Hhf8AerfLcVPFiXDsolIspK7FfbfernMcH5SJE2khtyffuT96ik9y/VFqO5reIw0axpodyx6Bjc1lGGkiWxj9JFzvv/PmpWAy6OHE6bBx00/2qxz7NVw6OklmciwPUe1eEhUSxRaEkL332BPFWGPlwzRoqsuvrxv71WeHfD6yoZZhdb30g/SO/uamNhsGmtUX1HqTew7XNATsJmk8cR0gFV6kXFQcowE7rLKH0sRfSO1Q8jdm82EtZRYX6E2vU/E54YokgiW0rGxJHPbftQFbgcCrxSJIW84tYduah5hlrRteXVqH5Iq4xjSYcLCyjzWJIbuTvf7dKrZ5m1qsoa7H1ydD/pA7D+9Aesnxhw8+qxUmwGoW++/Q1sWZuQovKh3uFU8X6+1RvNjt5eKVJQEtA5UXW38J7jixt0NVr4QSD92FVl46X62PzQETx9k7hY5b+bHqDMRyRb+u9Vnh/JxLP5jo0MSkMikbnsd97DmtjKvJpiIZY+WDWF/a1W2eLZYiVAvwRVXUUKSc874I40QldGyW+Oxr+KQB3A9SX5PWpehQi6EC3O7X5v3qdHiIXCoVsB9Xc1X4pbFggPlA7b7iqMLpY6TW4RMmQ6ghIO23tath8E4ZWVpSLuG0jsLAcf5rX8nwXmzKpdrP1W19hfr/AFroeDwqRKERQqjpV3SxeMle6bS6UZ6UpVsqilKUAqJm2XriInhe4VxY2tfkHqCOnapdKA1RfAcBcSO8rOHkZTr0geZzYDYEDYEb/wAre4vBEAJJkmIJBA1kWtp222O69rC/ptW0UoCixnhtCmK0Eh8TYsWNxdRYWHQd65jj10OwPokQ6XW//Ljsa7XWhftPwUDiMkqJydIt9RWx5t0Hc97dapayiM11vt/BZ09ri+n3NRyuGbV+ow6ajYat+ObGp+HzmMiRcQuiS1xfv/cV6weIxMCxuIRpTbUCLGvgi82YTTxKIydl5HO/tWDJRbzJGim+x5kyuKbygrbt9RB4/FR8qmMMrpHZgvDMP7GrHOYkwE6TQj925uFAJA6ggduRVG0vmNrUEXa5PFSW0yg3BvK7PseQmprJkzTdowLBtV71YeI2KxpDJeyjfb1E9BcdTUbw9lcmKaQh1G5tcXNh/pPSpWPMkQHmdCCGbqBxfvW14fVKqCy9n2MzXSVjeFuSsDl6Q4YMNRk6g1k8My4gRFokBUXvsDbc9KxZfmkuJcqiLtbY3HPXir3K2OXnRKRpfdiOh52/NaU+NjL0+VP1GveIMT5jLK3pK9RtapmXTrNGdTkngHmsOIT9SXY2WItx1b49qy4xooWj8vZTa+3BqIvGCeQR3VBuN9XWqzBQl8RrnOra9ieP96svEk4MgddkYjVVVm2MVWBXcDt1Pa9eN43Z1CDm+mK3L3OcfG4VMOCrHZgOLd/xUPMsSiDygLk82G//ALqBlecMdRCItv4iTt/mrHLcK0l5lXVa5JO1z7CieVlHtlbrk4y5RVJmP6cAMhGpvR1vfpc9rV4wueRyTCV5EGgFlTuNvUT+LD32vV7FHFIGDAED1Wfod99+DVEnh2P9NrjQWYWHUqLWUFjubDqa9ODJivEJx+Ij0vECCVQX5v2sf51gWbzrhGLMHsQAd7E32bjjrX1JEWKOKHC6Z9RKtbqed+vt+Ks/+nJELaH1kNr6Ek237fagJC4QSm7G7X2CnYD7dTVnmeQiJAwOm53tzVZhM+SSSPypI9S/UFIuLCx27XqVnGbmUqrMLA726/NetNcggYzDorAI1jze/wDWs2JnllCBwNKnpU/CYQJeRlJVr9OB8djUyLKE2Ys2g8qNgfvyPtWRfqHByjF7P72LMHB4clwSMyy+ExB4wAwW9h1Fa3hMO8mtvpBG3v71tmByiB5WXTqUAG4Zhb/8TY7g+/Y1GTIcQP3IC6L7SX6dNub+1RxosceqO+f2JYWx4ZT5XipMM48uPzGY2OzNpQK7NYKdiWCC+/NXGH8T41iG/QP5ZjDDfcsbG3xYnkA7Vd5RkSwtr1M72tc7WHWwHeratWmMowSlyVbJJyyjXstz6eV0U4R0RndWcsLLp24tc3N9+Ntidqs8nxEjx6pV0sS22ll2ubXDbg2qdSpSMUpSgFKUoBSlKAiZpj1giaV+FHA5J6Ae5NcjzSdpNUzD1s12Pb2HsBtXXM2w8ckLpKbIR6je1rb3v0tzXJ4MM7BowpYMxCNa2oX2Nulxvas3xCTXT7FzSpbljgsxdVFxrj7NuPxWHMMRoIiH7wt6gqm4F/6VGnDxN5SEPp57Vc+E8Cg8yac7nYAf2+KzKKFZYovv9/wW7LOmPUigzFJSY0xFlS113/Auf+bVjy3HRrHNDJdm/wDjI/zW05zgI3jZZLswtpYHgf5qlHhzRGssYYsT6R/q7jterk9DNRff6EEdTF/BF8NYtsPIiyC6tfrbevebrLN+9aNmjO0TH6T3N7/YVM8QwpOgljFiB6ltbSw7joDXmbNhJGsbNZeR7e1u9WtBd1xcXyiHUww1Jdxl+lQvkAiYfUoB3Hvbj2NWmdYuOSCNdVpC4DauRuOQeK++HMcIXAiCuzkAi3qPsDfbvvV9mGTy+dJMqRy6xaxsCoGw52PWtFSwsFCVSlJSNRxeLMSnUhJHBG4/2+K8fpmkiLFxxcjtWTx3laYeCABgJ2Y6tLHdbE8HoCQL7VTQZ1G0WgITIVte+wPwOailZGPJfq0dtqXQs5z+x4m8x4i0pOlfpFrX9yarGxeq4YDUQALbWtWN52b0Hpz/AM715AKMJALgbVVsn17G5o9LHT5lz847exny6dlbQN9TC3ydq6LluM/SqYpIrnja5vVL4HyFZYzi1GqdJCPLNrACxFuzW3FXebYmSVyQui2zXHH271Zqz07mJrpQdz6FgqM0g8wM6oAbbgmxI5I7fmueyeM5oyVw5KQMbhWUHV0vvuB1AFdRzvJEfCPZtLMrAN13HNcczTw9i4Y1edNMYbSh1KdXX0gHUR14HIrV8PhU23N79ltv+pRnkk/rpJpIyhKsu66dXp63AHFRsxzrESMQ07uSNN9R3FYMLHISxi1elSWtsQOp+KkHKlbDCdZFLA2aP+IdiB1FfS2xjYsdK+/YhWxExOGMOn1WcdFO4+4rb/BOaST4uKCZw2q4RmAuGAuBccjbreteyHKP1DlWcLtsWNq3H9l2UKZZ35licLHKDdQLblehN+tuCO9U/FK6/Kk5R3wkvdfJ6pY3OsYDJLXMx1seBc2H4teseb5esUEskUbSMiMyRXJDMBsLDfc1PyvGF9StbUhANuDfg/1qdXyKpgtsIsKWdzT4/EcwZUiwTMPMCSMoKqBbdt1vcbbe43FZV8WzEsBgZyygEjbbVxe/Tn324tvW10qQFdgcbK880bxMiIEKOeG1A33vyDtb/NWNKUApSlAKUpQHkODwR+a9Vp8ngfUHT9TKsbDhCQbl5HY3JI31gbAfQKznwm+tCMXOFUEEBt+FAI6Dg8g7W+SBtBYcX3PFfap8JkQQwN5rsYVdbsblg1r3Jv2H4G9JfEsCsVLNsbFgpK/kVzKcY/ieAWOPwoljeJr2cEG3O9aZm+BxMLRgyBlJsrABSCBwft/SrweJNRJjhd0GwcFRf4B6e9V8+M/UyDzAY0jvZSdyT1Nuw4+TWVr79NKD3TkuCemU4PY1rH5U8RZz61a2og8fccfavURAu6DSU3ZD1A/qex61cz51FpeAjUDsLCqaPK5ZizEhVVbW4LD3NVtFroVQbtW/b/D21ymy3x0fmgmMAbert9qolzB1srMQFO2xsD81mxcxSLSsgFzZgNyB1NY5MAHYQ4Q6yyksCbgADkk33vt7k1XouvdnLbb+8nLSwe8Xg5mYvCdXmbupYC/uCxA+1YMmwaspRlUEueen3FeGnRU/fsYwBsSbXtseOvtzVVhsfFIyhJQBqsEvpYj4O9fQxorjY5rZsOVkoYxsibNmceCxfWRo2DBQLjcWI1dDbeupZDncWLiE0JJF7EEWKkcgjvXEvEuXvE7Tqj+SWsWNyFY9CffpUHKs3xOH1thpXj1fXaxB7bMCL+9Ha4yxLgv16CF1KlU8y7mfNJZpJm88sZrkSX5BH8NuAOwG1e5FVdKr9XUioqYl5JTIWZ3bdmY3JPAqYySRMshXk7X696rTeWbemh5dfzxt/R8xShSAu56/7Vh8wsQoFgvNSZYRHKDLsCNVlIOx6VilKqCyvYnoRzXPBM11Ln/h1T9mMMQwrMhvIz/vfYjgW7ad/vUzOsqfXqjBKv8AWotse+/Q1of7OZphil8q+h/+8LemwBsSbcgnb5Ndgq9W8xPlNbDpubznO/6mnY6F3QR2INtgRY1qXjLK5cSISFAbD6hpY+lw2m49j6eTXQGxAfEsTYCIad+p5NRGVZWaxAq1TOVclOHKM2VmG0z8/thJjMY1jfzDe6KpvbrsOlX2H8BYt49amMEoXMer1ADoSBpBPa9djycmOcXsQ/pPF9twb/8AOlTM0VRIENo0O5IFtZ7G3btV+fitz2jsFjpycCwHhXHyK3l4d7Kd9VkJPYayNR9hXRf2bZNNgiVnsGkOopcNptYbkbXPt2FbyZ4zbS1ivF6qs3jZWEpsD/aor9dbdHolwRtkrBPpxQ0khXve/B6gfP8AvWzVrSS6jAqkE6gft1/lWy1RlyTVP0ilKVySilKUApSlAKUpQChpWLFuAjk8BST+KApcTm7y6lw9tIG8h/8AqOvzWq4zDgRtHGjEgWv7/PerTLs2jigCSEAhR/SqnK/EkS+be9idiQbfmvlrbdRqJdeG0uyyTpJErC+J44oljiXU/Gnrt37VVwYuaUyNrVWBtpsDf87/AIqHFjI/N8xASADqIUm5J4v/AM5rPh8SkTs8if8Ad4U8/jv7Vq6PQ1eWnOOW889iOUnnYg5l4oSNQgjIb7Hfrv8A5qPB45LKIpCYEJ3ltrt8hd/62qvx3h6ebFFokv5hFhcf8AHetfzDDGKYxSC+hirAdwbVFLQ0wl+Hb5N3SaKi2rLlmXw+M/BuPizNIMPFFDhHhxE8t2aUG4jAsABY7sST9XbccVYfs28b4WGOYYwrFOpHrAY+au+wVQbEHkAdQfjmGKwfq1J6a8RwMr+rmrEZRi+qKRM/CoKHlyTzn8XwbJnWYR4qWWUs92lZkB2VUv6bL0a1r+96ppYz9Q6V8vpJJ5PAFSmw8mi5Fl6muOp56jUjVBV+Ulx7ftky4PEsyhWZ2Um+nUbH3sTa9bJlWV4nGRtFhIUVFPrdjYX7arEk+wFRh4LxUWGhxGnzFlF9KAlkB3W/e47cV0j9lWAmiwr+apUPIWQNsdOlRe3IuQeanjW3P1GVdrY16ZOprq4Iq/sxiEMapIUmUetwCQ576SdvtaqHOfB2MiIJH6mJeCnIH/gd/wAXrrtKsSqizHq8Qvr4eV7M0fwR4RRYTJioQ0jnZZAG0r0FjsCeT14rYcv8MYSFi0cCKx62vb41X0j2Fqt6V3GCSwiC3UWWScpPk8ogHAA+K9UpXRCUucZGJD5iel+u5Ab5t1qkGWOJNLDQQP4TyK3WqZsReR3NiF9IHXbr+a6RFYlyVGJwnlspXUx9yfyO1Y81eVks7EqOAbc972vU/EYh3lUKu5/G3U1KxOVSMLakN+SQdvjv/KvXgjipdiNDhFMZ3AtUaLKJZPXcFeF1347gAcVYf9MlCmIaSp/jJ3t8W5q7RbAAcDavGzqFfua3lccEcrAyx6otmUbWJF7Enk6Tew7irmDNoHUOs0ZU8EMLc2799qgY7wphpZDI6ElmLMNTWYlQlyL/AOlRxbisL+CsGVVRFpC2tZm4HTc9QSD1sa5JkkuC5lx8ai5dbagnP8R2C7cG9SarIPD+HRSiR6VMgkIBYDUCCDseLi9uKs6HopSlAKUpQClKUAqB/wBXgLmLzU1DYqT+Rvt9qnEVzmF0i1YeaIOYzYsOu3I+ed6ArvFmFjEzQ4cXUlSxBuE7i5/p715zuJEhVYje4Gx/mKt8NmOGXUsYvdbW22Pf2rVpFkeZrD6eF59/sK4hXGGen6hsk5XjmiQwGPk7MePmvs0ix4lZJhrj02AAPpP+/f2qzOO8+LR5YDLybWNSfDccbF1kQvbi3IrsFZmniuIFWSyso2VBv9+33rnkGqV3kkO2olz13NbX4zyKUSnEpCxw306l3NxySBvbpf2NQ8m/Z9isZ+8QCCFj9TlgSOpVLXP3tVO1SnLpPotBKjT0K7O75Wf0NbkXU2mMFiT6VAJY/YV9wWXTzTCNY3aU7eXYgj51Wt8mwr9E5H4ZwuE/7EKI2kKXCjUbdzzvyatQgvewv3rqOmS5ZFd43Kb9Mdvr39zkeVfsnlaNnmlEc/8A8aj1KP8AyPW/tx71Lh/ZjiXGmbFRhL7rGpJt1sWsAfsa6nSpfIh7FL/1NUs4lyU2aNLh44Ew0epVYIwsTpjCt23vcKL781UYfxBj2s/6H0GIMLtY6jY233G1+RfatwpUpnmu5bneKkdQ2EKIXdWcv9IXYbWubnrwbbHirTJ5pXQmdAjh3AA4KhiFb7rY/ep1KAUpSgFKUoBULG5ar7j0v/qH9x1qbSh41krsFgWD63YEgWAXjfrVjSlAkksIUpSh6KUpQClKUApSlAKUpQClKUAqnzPw5DM+ttSsbatLW1W7/wCRvVxSgNWzPwNA51RfuWttoAtfof8APetJwePeKQShQW02kHxcX97b11+tbx/gyCSQyBnQm5IUgC555G3xXiSXANHzWVonBjdTrF2072HU78HpXrLZnkYphnYM+zLz9yeg+a3jIvCUWHbXfWw4uoFvew5Puav0iUXIABPNhzXoMeDwixRrGgsqiw6/nuaz0pQClKUApSlAKUpQClKUApSlAKUpQClKUApSlAKUpQClKUApSlAKUpQClKUApSlAf//Z"/>
          <p:cNvSpPr>
            <a:spLocks noChangeAspect="1" noChangeArrowheads="1"/>
          </p:cNvSpPr>
          <p:nvPr/>
        </p:nvSpPr>
        <p:spPr bwMode="auto">
          <a:xfrm>
            <a:off x="307975" y="-838200"/>
            <a:ext cx="333375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47700" y="7620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+mn-lt"/>
                <a:ea typeface="+mn-ea"/>
                <a:cs typeface="+mn-cs"/>
              </a:rPr>
              <a:t>What is an epitope?</a:t>
            </a:r>
            <a:endParaRPr lang="en-US" sz="3600" b="1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52400" y="3505200"/>
            <a:ext cx="4609606" cy="1832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dirty="0" smtClean="0">
              <a:solidFill>
                <a:srgbClr val="385D8A"/>
              </a:solidFill>
              <a:cs typeface="MS PGothic" pitchFamily="32" charset="0"/>
              <a:sym typeface="Wingding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400" y="762000"/>
            <a:ext cx="8686800" cy="2554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sz="3000" b="1" dirty="0">
                <a:solidFill>
                  <a:srgbClr val="385D8A"/>
                </a:solidFill>
                <a:cs typeface="MS PGothic" pitchFamily="32" charset="0"/>
                <a:sym typeface="Wingdings" charset="0"/>
              </a:rPr>
              <a:t>The portion of a pathogen, allergen, or autoantigen that the immune system </a:t>
            </a:r>
            <a:r>
              <a:rPr lang="en-US" sz="3000" b="1" dirty="0" smtClean="0">
                <a:solidFill>
                  <a:srgbClr val="385D8A"/>
                </a:solidFill>
                <a:cs typeface="MS PGothic" pitchFamily="32" charset="0"/>
                <a:sym typeface="Wingdings" charset="0"/>
              </a:rPr>
              <a:t>recognizes is the epitope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sz="1400" b="1" dirty="0" smtClean="0">
              <a:solidFill>
                <a:srgbClr val="385D8A"/>
              </a:solidFill>
              <a:cs typeface="MS PGothic" pitchFamily="32" charset="0"/>
              <a:sym typeface="Wingdings" charset="0"/>
            </a:endParaRPr>
          </a:p>
          <a:p>
            <a:pPr>
              <a:spcBef>
                <a:spcPct val="20000"/>
              </a:spcBef>
            </a:pPr>
            <a:r>
              <a:rPr lang="en-US" sz="3000" b="1" dirty="0" smtClean="0">
                <a:solidFill>
                  <a:srgbClr val="385D8A"/>
                </a:solidFill>
                <a:cs typeface="MS PGothic" pitchFamily="32" charset="0"/>
                <a:sym typeface="Wingdings" charset="0"/>
              </a:rPr>
              <a:t>T </a:t>
            </a:r>
            <a:r>
              <a:rPr lang="en-US" sz="3000" b="1" dirty="0">
                <a:solidFill>
                  <a:srgbClr val="385D8A"/>
                </a:solidFill>
                <a:cs typeface="MS PGothic" pitchFamily="32" charset="0"/>
                <a:sym typeface="Wingdings" charset="0"/>
              </a:rPr>
              <a:t>cells bind to epitopes to trigger </a:t>
            </a:r>
            <a:r>
              <a:rPr lang="en-US" sz="3000" b="1" dirty="0" smtClean="0">
                <a:solidFill>
                  <a:srgbClr val="385D8A"/>
                </a:solidFill>
                <a:cs typeface="MS PGothic" pitchFamily="32" charset="0"/>
                <a:sym typeface="Wingdings" charset="0"/>
              </a:rPr>
              <a:t>an immune response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sz="3000" b="1" dirty="0">
              <a:solidFill>
                <a:srgbClr val="385D8A"/>
              </a:solidFill>
              <a:cs typeface="MS PGothic" pitchFamily="32" charset="0"/>
              <a:sym typeface="Wingding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F9D0-76B4-4B0E-A235-706B09781036}" type="slidenum">
              <a:rPr lang="en-US" smtClean="0"/>
              <a:t>5</a:t>
            </a:fld>
            <a:endParaRPr lang="en-US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376051" y="3223079"/>
            <a:ext cx="8555297" cy="22701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defRPr sz="3200" b="1">
                <a:solidFill>
                  <a:srgbClr val="385D8A"/>
                </a:solidFill>
                <a:cs typeface="MS PGothic" pitchFamily="3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sz="2200" dirty="0"/>
              <a:t>T cells recognize  epitopes (typically peptides) presented by MHC </a:t>
            </a:r>
            <a:r>
              <a:rPr lang="en-US" sz="2200" dirty="0" smtClean="0"/>
              <a:t>molecules</a:t>
            </a:r>
            <a:endParaRPr lang="en-US" sz="2200" dirty="0"/>
          </a:p>
        </p:txBody>
      </p:sp>
      <p:grpSp>
        <p:nvGrpSpPr>
          <p:cNvPr id="29" name="Group 3"/>
          <p:cNvGrpSpPr>
            <a:grpSpLocks/>
          </p:cNvGrpSpPr>
          <p:nvPr/>
        </p:nvGrpSpPr>
        <p:grpSpPr bwMode="auto">
          <a:xfrm>
            <a:off x="404643" y="3725654"/>
            <a:ext cx="4116665" cy="3148388"/>
            <a:chOff x="2519" y="1135"/>
            <a:chExt cx="2419" cy="2370"/>
          </a:xfrm>
        </p:grpSpPr>
        <p:sp>
          <p:nvSpPr>
            <p:cNvPr id="30" name="Freeform 4"/>
            <p:cNvSpPr>
              <a:spLocks/>
            </p:cNvSpPr>
            <p:nvPr/>
          </p:nvSpPr>
          <p:spPr bwMode="auto">
            <a:xfrm>
              <a:off x="2519" y="1135"/>
              <a:ext cx="2419" cy="2370"/>
            </a:xfrm>
            <a:custGeom>
              <a:avLst/>
              <a:gdLst>
                <a:gd name="T0" fmla="*/ 1389 w 1696"/>
                <a:gd name="T1" fmla="*/ 358 h 1662"/>
                <a:gd name="T2" fmla="*/ 1436 w 1696"/>
                <a:gd name="T3" fmla="*/ 955 h 1662"/>
                <a:gd name="T4" fmla="*/ 1335 w 1696"/>
                <a:gd name="T5" fmla="*/ 639 h 1662"/>
                <a:gd name="T6" fmla="*/ 1257 w 1696"/>
                <a:gd name="T7" fmla="*/ 483 h 1662"/>
                <a:gd name="T8" fmla="*/ 1257 w 1696"/>
                <a:gd name="T9" fmla="*/ 1050 h 1662"/>
                <a:gd name="T10" fmla="*/ 1087 w 1696"/>
                <a:gd name="T11" fmla="*/ 874 h 1662"/>
                <a:gd name="T12" fmla="*/ 973 w 1696"/>
                <a:gd name="T13" fmla="*/ 1278 h 1662"/>
                <a:gd name="T14" fmla="*/ 452 w 1696"/>
                <a:gd name="T15" fmla="*/ 1232 h 1662"/>
                <a:gd name="T16" fmla="*/ 310 w 1696"/>
                <a:gd name="T17" fmla="*/ 1185 h 1662"/>
                <a:gd name="T18" fmla="*/ 692 w 1696"/>
                <a:gd name="T19" fmla="*/ 1543 h 1662"/>
                <a:gd name="T20" fmla="*/ 745 w 1696"/>
                <a:gd name="T21" fmla="*/ 1724 h 1662"/>
                <a:gd name="T22" fmla="*/ 496 w 1696"/>
                <a:gd name="T23" fmla="*/ 1734 h 1662"/>
                <a:gd name="T24" fmla="*/ 720 w 1696"/>
                <a:gd name="T25" fmla="*/ 1801 h 1662"/>
                <a:gd name="T26" fmla="*/ 911 w 1696"/>
                <a:gd name="T27" fmla="*/ 1904 h 1662"/>
                <a:gd name="T28" fmla="*/ 944 w 1696"/>
                <a:gd name="T29" fmla="*/ 2145 h 1662"/>
                <a:gd name="T30" fmla="*/ 1007 w 1696"/>
                <a:gd name="T31" fmla="*/ 2239 h 1662"/>
                <a:gd name="T32" fmla="*/ 1016 w 1696"/>
                <a:gd name="T33" fmla="*/ 2343 h 1662"/>
                <a:gd name="T34" fmla="*/ 700 w 1696"/>
                <a:gd name="T35" fmla="*/ 2761 h 1662"/>
                <a:gd name="T36" fmla="*/ 1054 w 1696"/>
                <a:gd name="T37" fmla="*/ 2493 h 1662"/>
                <a:gd name="T38" fmla="*/ 1381 w 1696"/>
                <a:gd name="T39" fmla="*/ 2300 h 1662"/>
                <a:gd name="T40" fmla="*/ 1526 w 1696"/>
                <a:gd name="T41" fmla="*/ 2300 h 1662"/>
                <a:gd name="T42" fmla="*/ 1633 w 1696"/>
                <a:gd name="T43" fmla="*/ 2292 h 1662"/>
                <a:gd name="T44" fmla="*/ 1767 w 1696"/>
                <a:gd name="T45" fmla="*/ 2247 h 1662"/>
                <a:gd name="T46" fmla="*/ 2132 w 1696"/>
                <a:gd name="T47" fmla="*/ 3254 h 1662"/>
                <a:gd name="T48" fmla="*/ 2125 w 1696"/>
                <a:gd name="T49" fmla="*/ 2497 h 1662"/>
                <a:gd name="T50" fmla="*/ 2158 w 1696"/>
                <a:gd name="T51" fmla="*/ 2109 h 1662"/>
                <a:gd name="T52" fmla="*/ 2342 w 1696"/>
                <a:gd name="T53" fmla="*/ 2226 h 1662"/>
                <a:gd name="T54" fmla="*/ 2211 w 1696"/>
                <a:gd name="T55" fmla="*/ 1956 h 1662"/>
                <a:gd name="T56" fmla="*/ 2824 w 1696"/>
                <a:gd name="T57" fmla="*/ 1794 h 1662"/>
                <a:gd name="T58" fmla="*/ 3426 w 1696"/>
                <a:gd name="T59" fmla="*/ 1956 h 1662"/>
                <a:gd name="T60" fmla="*/ 2955 w 1696"/>
                <a:gd name="T61" fmla="*/ 1656 h 1662"/>
                <a:gd name="T62" fmla="*/ 2700 w 1696"/>
                <a:gd name="T63" fmla="*/ 1617 h 1662"/>
                <a:gd name="T64" fmla="*/ 2650 w 1696"/>
                <a:gd name="T65" fmla="*/ 1403 h 1662"/>
                <a:gd name="T66" fmla="*/ 2305 w 1696"/>
                <a:gd name="T67" fmla="*/ 1383 h 1662"/>
                <a:gd name="T68" fmla="*/ 2758 w 1696"/>
                <a:gd name="T69" fmla="*/ 970 h 1662"/>
                <a:gd name="T70" fmla="*/ 2476 w 1696"/>
                <a:gd name="T71" fmla="*/ 1156 h 1662"/>
                <a:gd name="T72" fmla="*/ 2185 w 1696"/>
                <a:gd name="T73" fmla="*/ 1228 h 1662"/>
                <a:gd name="T74" fmla="*/ 2679 w 1696"/>
                <a:gd name="T75" fmla="*/ 619 h 1662"/>
                <a:gd name="T76" fmla="*/ 2535 w 1696"/>
                <a:gd name="T77" fmla="*/ 548 h 1662"/>
                <a:gd name="T78" fmla="*/ 2024 w 1696"/>
                <a:gd name="T79" fmla="*/ 1045 h 1662"/>
                <a:gd name="T80" fmla="*/ 2001 w 1696"/>
                <a:gd name="T81" fmla="*/ 864 h 1662"/>
                <a:gd name="T82" fmla="*/ 1615 w 1696"/>
                <a:gd name="T83" fmla="*/ 756 h 1662"/>
                <a:gd name="T84" fmla="*/ 1627 w 1696"/>
                <a:gd name="T85" fmla="*/ 34 h 166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696" h="1662">
                  <a:moveTo>
                    <a:pt x="800" y="17"/>
                  </a:moveTo>
                  <a:cubicBezTo>
                    <a:pt x="784" y="0"/>
                    <a:pt x="667" y="38"/>
                    <a:pt x="683" y="176"/>
                  </a:cubicBezTo>
                  <a:cubicBezTo>
                    <a:pt x="699" y="313"/>
                    <a:pt x="731" y="285"/>
                    <a:pt x="732" y="371"/>
                  </a:cubicBezTo>
                  <a:cubicBezTo>
                    <a:pt x="732" y="458"/>
                    <a:pt x="733" y="468"/>
                    <a:pt x="706" y="470"/>
                  </a:cubicBezTo>
                  <a:cubicBezTo>
                    <a:pt x="679" y="471"/>
                    <a:pt x="669" y="414"/>
                    <a:pt x="672" y="383"/>
                  </a:cubicBezTo>
                  <a:cubicBezTo>
                    <a:pt x="675" y="352"/>
                    <a:pt x="666" y="328"/>
                    <a:pt x="656" y="314"/>
                  </a:cubicBezTo>
                  <a:cubicBezTo>
                    <a:pt x="646" y="301"/>
                    <a:pt x="644" y="281"/>
                    <a:pt x="649" y="264"/>
                  </a:cubicBezTo>
                  <a:cubicBezTo>
                    <a:pt x="655" y="247"/>
                    <a:pt x="646" y="213"/>
                    <a:pt x="618" y="238"/>
                  </a:cubicBezTo>
                  <a:cubicBezTo>
                    <a:pt x="590" y="263"/>
                    <a:pt x="592" y="323"/>
                    <a:pt x="614" y="360"/>
                  </a:cubicBezTo>
                  <a:cubicBezTo>
                    <a:pt x="637" y="397"/>
                    <a:pt x="679" y="476"/>
                    <a:pt x="618" y="516"/>
                  </a:cubicBezTo>
                  <a:cubicBezTo>
                    <a:pt x="593" y="531"/>
                    <a:pt x="581" y="503"/>
                    <a:pt x="570" y="474"/>
                  </a:cubicBezTo>
                  <a:cubicBezTo>
                    <a:pt x="560" y="449"/>
                    <a:pt x="551" y="424"/>
                    <a:pt x="534" y="430"/>
                  </a:cubicBezTo>
                  <a:cubicBezTo>
                    <a:pt x="498" y="441"/>
                    <a:pt x="553" y="555"/>
                    <a:pt x="522" y="578"/>
                  </a:cubicBezTo>
                  <a:cubicBezTo>
                    <a:pt x="492" y="601"/>
                    <a:pt x="493" y="607"/>
                    <a:pt x="478" y="628"/>
                  </a:cubicBezTo>
                  <a:cubicBezTo>
                    <a:pt x="463" y="650"/>
                    <a:pt x="447" y="653"/>
                    <a:pt x="429" y="674"/>
                  </a:cubicBezTo>
                  <a:cubicBezTo>
                    <a:pt x="411" y="694"/>
                    <a:pt x="279" y="728"/>
                    <a:pt x="222" y="606"/>
                  </a:cubicBezTo>
                  <a:cubicBezTo>
                    <a:pt x="165" y="484"/>
                    <a:pt x="158" y="321"/>
                    <a:pt x="79" y="341"/>
                  </a:cubicBezTo>
                  <a:cubicBezTo>
                    <a:pt x="0" y="361"/>
                    <a:pt x="115" y="557"/>
                    <a:pt x="152" y="583"/>
                  </a:cubicBezTo>
                  <a:cubicBezTo>
                    <a:pt x="189" y="609"/>
                    <a:pt x="191" y="614"/>
                    <a:pt x="203" y="651"/>
                  </a:cubicBezTo>
                  <a:cubicBezTo>
                    <a:pt x="215" y="688"/>
                    <a:pt x="278" y="745"/>
                    <a:pt x="340" y="759"/>
                  </a:cubicBezTo>
                  <a:cubicBezTo>
                    <a:pt x="402" y="773"/>
                    <a:pt x="424" y="788"/>
                    <a:pt x="419" y="823"/>
                  </a:cubicBezTo>
                  <a:cubicBezTo>
                    <a:pt x="414" y="858"/>
                    <a:pt x="386" y="860"/>
                    <a:pt x="366" y="848"/>
                  </a:cubicBezTo>
                  <a:cubicBezTo>
                    <a:pt x="346" y="836"/>
                    <a:pt x="302" y="846"/>
                    <a:pt x="282" y="837"/>
                  </a:cubicBezTo>
                  <a:cubicBezTo>
                    <a:pt x="262" y="828"/>
                    <a:pt x="244" y="835"/>
                    <a:pt x="244" y="853"/>
                  </a:cubicBezTo>
                  <a:cubicBezTo>
                    <a:pt x="244" y="871"/>
                    <a:pt x="270" y="875"/>
                    <a:pt x="292" y="877"/>
                  </a:cubicBezTo>
                  <a:cubicBezTo>
                    <a:pt x="314" y="879"/>
                    <a:pt x="340" y="878"/>
                    <a:pt x="354" y="886"/>
                  </a:cubicBezTo>
                  <a:cubicBezTo>
                    <a:pt x="368" y="894"/>
                    <a:pt x="389" y="899"/>
                    <a:pt x="405" y="895"/>
                  </a:cubicBezTo>
                  <a:cubicBezTo>
                    <a:pt x="421" y="891"/>
                    <a:pt x="431" y="880"/>
                    <a:pt x="448" y="936"/>
                  </a:cubicBezTo>
                  <a:cubicBezTo>
                    <a:pt x="465" y="992"/>
                    <a:pt x="467" y="997"/>
                    <a:pt x="476" y="1013"/>
                  </a:cubicBezTo>
                  <a:cubicBezTo>
                    <a:pt x="485" y="1029"/>
                    <a:pt x="486" y="1051"/>
                    <a:pt x="464" y="1055"/>
                  </a:cubicBezTo>
                  <a:cubicBezTo>
                    <a:pt x="442" y="1059"/>
                    <a:pt x="393" y="1087"/>
                    <a:pt x="405" y="1117"/>
                  </a:cubicBezTo>
                  <a:cubicBezTo>
                    <a:pt x="417" y="1147"/>
                    <a:pt x="474" y="1133"/>
                    <a:pt x="495" y="1101"/>
                  </a:cubicBezTo>
                  <a:cubicBezTo>
                    <a:pt x="516" y="1069"/>
                    <a:pt x="540" y="1057"/>
                    <a:pt x="554" y="1076"/>
                  </a:cubicBezTo>
                  <a:cubicBezTo>
                    <a:pt x="568" y="1095"/>
                    <a:pt x="534" y="1125"/>
                    <a:pt x="499" y="1152"/>
                  </a:cubicBezTo>
                  <a:cubicBezTo>
                    <a:pt x="464" y="1179"/>
                    <a:pt x="444" y="1202"/>
                    <a:pt x="416" y="1257"/>
                  </a:cubicBezTo>
                  <a:cubicBezTo>
                    <a:pt x="388" y="1312"/>
                    <a:pt x="373" y="1336"/>
                    <a:pt x="344" y="1358"/>
                  </a:cubicBezTo>
                  <a:cubicBezTo>
                    <a:pt x="315" y="1380"/>
                    <a:pt x="287" y="1450"/>
                    <a:pt x="344" y="1487"/>
                  </a:cubicBezTo>
                  <a:cubicBezTo>
                    <a:pt x="401" y="1524"/>
                    <a:pt x="463" y="1276"/>
                    <a:pt x="518" y="1226"/>
                  </a:cubicBezTo>
                  <a:cubicBezTo>
                    <a:pt x="573" y="1176"/>
                    <a:pt x="577" y="1179"/>
                    <a:pt x="602" y="1134"/>
                  </a:cubicBezTo>
                  <a:cubicBezTo>
                    <a:pt x="627" y="1089"/>
                    <a:pt x="662" y="1110"/>
                    <a:pt x="679" y="1131"/>
                  </a:cubicBezTo>
                  <a:cubicBezTo>
                    <a:pt x="696" y="1152"/>
                    <a:pt x="704" y="1167"/>
                    <a:pt x="722" y="1145"/>
                  </a:cubicBezTo>
                  <a:cubicBezTo>
                    <a:pt x="740" y="1123"/>
                    <a:pt x="741" y="1122"/>
                    <a:pt x="750" y="1131"/>
                  </a:cubicBezTo>
                  <a:cubicBezTo>
                    <a:pt x="759" y="1140"/>
                    <a:pt x="768" y="1144"/>
                    <a:pt x="780" y="1129"/>
                  </a:cubicBezTo>
                  <a:cubicBezTo>
                    <a:pt x="792" y="1114"/>
                    <a:pt x="800" y="1110"/>
                    <a:pt x="803" y="1127"/>
                  </a:cubicBezTo>
                  <a:cubicBezTo>
                    <a:pt x="806" y="1144"/>
                    <a:pt x="803" y="1212"/>
                    <a:pt x="822" y="1211"/>
                  </a:cubicBezTo>
                  <a:cubicBezTo>
                    <a:pt x="841" y="1210"/>
                    <a:pt x="829" y="1111"/>
                    <a:pt x="869" y="1105"/>
                  </a:cubicBezTo>
                  <a:cubicBezTo>
                    <a:pt x="909" y="1099"/>
                    <a:pt x="941" y="1113"/>
                    <a:pt x="966" y="1201"/>
                  </a:cubicBezTo>
                  <a:cubicBezTo>
                    <a:pt x="991" y="1289"/>
                    <a:pt x="990" y="1538"/>
                    <a:pt x="1048" y="1600"/>
                  </a:cubicBezTo>
                  <a:cubicBezTo>
                    <a:pt x="1106" y="1662"/>
                    <a:pt x="1207" y="1657"/>
                    <a:pt x="1136" y="1562"/>
                  </a:cubicBezTo>
                  <a:cubicBezTo>
                    <a:pt x="1065" y="1467"/>
                    <a:pt x="1072" y="1323"/>
                    <a:pt x="1045" y="1228"/>
                  </a:cubicBezTo>
                  <a:cubicBezTo>
                    <a:pt x="1018" y="1133"/>
                    <a:pt x="982" y="1096"/>
                    <a:pt x="1007" y="1072"/>
                  </a:cubicBezTo>
                  <a:cubicBezTo>
                    <a:pt x="1032" y="1048"/>
                    <a:pt x="1028" y="1024"/>
                    <a:pt x="1061" y="1037"/>
                  </a:cubicBezTo>
                  <a:cubicBezTo>
                    <a:pt x="1094" y="1050"/>
                    <a:pt x="1099" y="1051"/>
                    <a:pt x="1115" y="1075"/>
                  </a:cubicBezTo>
                  <a:cubicBezTo>
                    <a:pt x="1131" y="1099"/>
                    <a:pt x="1140" y="1106"/>
                    <a:pt x="1151" y="1095"/>
                  </a:cubicBezTo>
                  <a:cubicBezTo>
                    <a:pt x="1162" y="1084"/>
                    <a:pt x="1144" y="1060"/>
                    <a:pt x="1121" y="1035"/>
                  </a:cubicBezTo>
                  <a:cubicBezTo>
                    <a:pt x="1098" y="1010"/>
                    <a:pt x="1073" y="993"/>
                    <a:pt x="1087" y="962"/>
                  </a:cubicBezTo>
                  <a:cubicBezTo>
                    <a:pt x="1101" y="931"/>
                    <a:pt x="1105" y="890"/>
                    <a:pt x="1136" y="875"/>
                  </a:cubicBezTo>
                  <a:cubicBezTo>
                    <a:pt x="1167" y="860"/>
                    <a:pt x="1285" y="851"/>
                    <a:pt x="1388" y="882"/>
                  </a:cubicBezTo>
                  <a:cubicBezTo>
                    <a:pt x="1491" y="913"/>
                    <a:pt x="1537" y="922"/>
                    <a:pt x="1560" y="949"/>
                  </a:cubicBezTo>
                  <a:cubicBezTo>
                    <a:pt x="1583" y="976"/>
                    <a:pt x="1672" y="1007"/>
                    <a:pt x="1684" y="962"/>
                  </a:cubicBezTo>
                  <a:cubicBezTo>
                    <a:pt x="1696" y="917"/>
                    <a:pt x="1640" y="862"/>
                    <a:pt x="1588" y="856"/>
                  </a:cubicBezTo>
                  <a:cubicBezTo>
                    <a:pt x="1536" y="850"/>
                    <a:pt x="1497" y="811"/>
                    <a:pt x="1453" y="814"/>
                  </a:cubicBezTo>
                  <a:cubicBezTo>
                    <a:pt x="1430" y="816"/>
                    <a:pt x="1409" y="810"/>
                    <a:pt x="1388" y="805"/>
                  </a:cubicBezTo>
                  <a:cubicBezTo>
                    <a:pt x="1369" y="800"/>
                    <a:pt x="1349" y="795"/>
                    <a:pt x="1327" y="795"/>
                  </a:cubicBezTo>
                  <a:cubicBezTo>
                    <a:pt x="1281" y="796"/>
                    <a:pt x="1132" y="788"/>
                    <a:pt x="1132" y="760"/>
                  </a:cubicBezTo>
                  <a:cubicBezTo>
                    <a:pt x="1132" y="732"/>
                    <a:pt x="1310" y="730"/>
                    <a:pt x="1303" y="690"/>
                  </a:cubicBezTo>
                  <a:cubicBezTo>
                    <a:pt x="1299" y="671"/>
                    <a:pt x="1258" y="678"/>
                    <a:pt x="1217" y="686"/>
                  </a:cubicBezTo>
                  <a:cubicBezTo>
                    <a:pt x="1176" y="694"/>
                    <a:pt x="1134" y="702"/>
                    <a:pt x="1133" y="680"/>
                  </a:cubicBezTo>
                  <a:cubicBezTo>
                    <a:pt x="1130" y="638"/>
                    <a:pt x="1290" y="614"/>
                    <a:pt x="1328" y="554"/>
                  </a:cubicBezTo>
                  <a:cubicBezTo>
                    <a:pt x="1366" y="494"/>
                    <a:pt x="1372" y="489"/>
                    <a:pt x="1356" y="477"/>
                  </a:cubicBezTo>
                  <a:cubicBezTo>
                    <a:pt x="1340" y="465"/>
                    <a:pt x="1309" y="489"/>
                    <a:pt x="1292" y="515"/>
                  </a:cubicBezTo>
                  <a:cubicBezTo>
                    <a:pt x="1275" y="541"/>
                    <a:pt x="1242" y="561"/>
                    <a:pt x="1217" y="569"/>
                  </a:cubicBezTo>
                  <a:cubicBezTo>
                    <a:pt x="1192" y="577"/>
                    <a:pt x="1149" y="594"/>
                    <a:pt x="1135" y="604"/>
                  </a:cubicBezTo>
                  <a:cubicBezTo>
                    <a:pt x="1121" y="614"/>
                    <a:pt x="1091" y="637"/>
                    <a:pt x="1074" y="604"/>
                  </a:cubicBezTo>
                  <a:cubicBezTo>
                    <a:pt x="1057" y="571"/>
                    <a:pt x="1108" y="514"/>
                    <a:pt x="1174" y="456"/>
                  </a:cubicBezTo>
                  <a:cubicBezTo>
                    <a:pt x="1240" y="398"/>
                    <a:pt x="1283" y="344"/>
                    <a:pt x="1317" y="304"/>
                  </a:cubicBezTo>
                  <a:cubicBezTo>
                    <a:pt x="1351" y="264"/>
                    <a:pt x="1458" y="166"/>
                    <a:pt x="1409" y="130"/>
                  </a:cubicBezTo>
                  <a:cubicBezTo>
                    <a:pt x="1360" y="94"/>
                    <a:pt x="1276" y="228"/>
                    <a:pt x="1246" y="269"/>
                  </a:cubicBezTo>
                  <a:cubicBezTo>
                    <a:pt x="1216" y="310"/>
                    <a:pt x="1174" y="368"/>
                    <a:pt x="1142" y="388"/>
                  </a:cubicBezTo>
                  <a:cubicBezTo>
                    <a:pt x="1110" y="408"/>
                    <a:pt x="1016" y="533"/>
                    <a:pt x="995" y="514"/>
                  </a:cubicBezTo>
                  <a:cubicBezTo>
                    <a:pt x="974" y="495"/>
                    <a:pt x="1066" y="389"/>
                    <a:pt x="1040" y="369"/>
                  </a:cubicBezTo>
                  <a:cubicBezTo>
                    <a:pt x="1027" y="359"/>
                    <a:pt x="1007" y="392"/>
                    <a:pt x="984" y="425"/>
                  </a:cubicBezTo>
                  <a:cubicBezTo>
                    <a:pt x="962" y="456"/>
                    <a:pt x="936" y="488"/>
                    <a:pt x="910" y="480"/>
                  </a:cubicBezTo>
                  <a:cubicBezTo>
                    <a:pt x="857" y="464"/>
                    <a:pt x="827" y="455"/>
                    <a:pt x="794" y="372"/>
                  </a:cubicBezTo>
                  <a:cubicBezTo>
                    <a:pt x="761" y="289"/>
                    <a:pt x="706" y="210"/>
                    <a:pt x="741" y="156"/>
                  </a:cubicBezTo>
                  <a:cubicBezTo>
                    <a:pt x="776" y="102"/>
                    <a:pt x="836" y="54"/>
                    <a:pt x="800" y="17"/>
                  </a:cubicBezTo>
                </a:path>
              </a:pathLst>
            </a:custGeom>
            <a:solidFill>
              <a:srgbClr val="8DD3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2591" y="1151"/>
              <a:ext cx="2334" cy="2327"/>
            </a:xfrm>
            <a:custGeom>
              <a:avLst/>
              <a:gdLst>
                <a:gd name="T0" fmla="*/ 1383 w 1637"/>
                <a:gd name="T1" fmla="*/ 731 h 1632"/>
                <a:gd name="T2" fmla="*/ 1270 w 1637"/>
                <a:gd name="T3" fmla="*/ 730 h 1632"/>
                <a:gd name="T4" fmla="*/ 1145 w 1637"/>
                <a:gd name="T5" fmla="*/ 712 h 1632"/>
                <a:gd name="T6" fmla="*/ 960 w 1637"/>
                <a:gd name="T7" fmla="*/ 870 h 1632"/>
                <a:gd name="T8" fmla="*/ 749 w 1637"/>
                <a:gd name="T9" fmla="*/ 1357 h 1632"/>
                <a:gd name="T10" fmla="*/ 57 w 1637"/>
                <a:gd name="T11" fmla="*/ 667 h 1632"/>
                <a:gd name="T12" fmla="*/ 711 w 1637"/>
                <a:gd name="T13" fmla="*/ 1570 h 1632"/>
                <a:gd name="T14" fmla="*/ 438 w 1637"/>
                <a:gd name="T15" fmla="*/ 1667 h 1632"/>
                <a:gd name="T16" fmla="*/ 753 w 1637"/>
                <a:gd name="T17" fmla="*/ 1795 h 1632"/>
                <a:gd name="T18" fmla="*/ 727 w 1637"/>
                <a:gd name="T19" fmla="*/ 2190 h 1632"/>
                <a:gd name="T20" fmla="*/ 1027 w 1637"/>
                <a:gd name="T21" fmla="*/ 2186 h 1632"/>
                <a:gd name="T22" fmla="*/ 740 w 1637"/>
                <a:gd name="T23" fmla="*/ 2887 h 1632"/>
                <a:gd name="T24" fmla="*/ 1305 w 1637"/>
                <a:gd name="T25" fmla="*/ 2316 h 1632"/>
                <a:gd name="T26" fmla="*/ 1436 w 1637"/>
                <a:gd name="T27" fmla="*/ 2293 h 1632"/>
                <a:gd name="T28" fmla="*/ 1537 w 1637"/>
                <a:gd name="T29" fmla="*/ 2397 h 1632"/>
                <a:gd name="T30" fmla="*/ 1618 w 1637"/>
                <a:gd name="T31" fmla="*/ 2279 h 1632"/>
                <a:gd name="T32" fmla="*/ 2196 w 1637"/>
                <a:gd name="T33" fmla="*/ 3318 h 1632"/>
                <a:gd name="T34" fmla="*/ 2005 w 1637"/>
                <a:gd name="T35" fmla="*/ 2090 h 1632"/>
                <a:gd name="T36" fmla="*/ 2228 w 1637"/>
                <a:gd name="T37" fmla="*/ 2139 h 1632"/>
                <a:gd name="T38" fmla="*/ 2954 w 1637"/>
                <a:gd name="T39" fmla="*/ 1846 h 1632"/>
                <a:gd name="T40" fmla="*/ 2862 w 1637"/>
                <a:gd name="T41" fmla="*/ 1628 h 1632"/>
                <a:gd name="T42" fmla="*/ 2206 w 1637"/>
                <a:gd name="T43" fmla="*/ 1531 h 1632"/>
                <a:gd name="T44" fmla="*/ 2545 w 1637"/>
                <a:gd name="T45" fmla="*/ 1366 h 1632"/>
                <a:gd name="T46" fmla="*/ 2293 w 1637"/>
                <a:gd name="T47" fmla="*/ 1283 h 1632"/>
                <a:gd name="T48" fmla="*/ 2370 w 1637"/>
                <a:gd name="T49" fmla="*/ 1131 h 1632"/>
                <a:gd name="T50" fmla="*/ 2578 w 1637"/>
                <a:gd name="T51" fmla="*/ 600 h 1632"/>
                <a:gd name="T52" fmla="*/ 2219 w 1637"/>
                <a:gd name="T53" fmla="*/ 764 h 1632"/>
                <a:gd name="T54" fmla="*/ 2015 w 1637"/>
                <a:gd name="T55" fmla="*/ 796 h 1632"/>
                <a:gd name="T56" fmla="*/ 1748 w 1637"/>
                <a:gd name="T57" fmla="*/ 950 h 1632"/>
                <a:gd name="T58" fmla="*/ 1523 w 1637"/>
                <a:gd name="T59" fmla="*/ 14 h 1632"/>
                <a:gd name="T60" fmla="*/ 1838 w 1637"/>
                <a:gd name="T61" fmla="*/ 923 h 1632"/>
                <a:gd name="T62" fmla="*/ 1921 w 1637"/>
                <a:gd name="T63" fmla="*/ 965 h 1632"/>
                <a:gd name="T64" fmla="*/ 2434 w 1637"/>
                <a:gd name="T65" fmla="*/ 529 h 1632"/>
                <a:gd name="T66" fmla="*/ 2133 w 1637"/>
                <a:gd name="T67" fmla="*/ 1051 h 1632"/>
                <a:gd name="T68" fmla="*/ 2579 w 1637"/>
                <a:gd name="T69" fmla="*/ 970 h 1632"/>
                <a:gd name="T70" fmla="*/ 2206 w 1637"/>
                <a:gd name="T71" fmla="*/ 1333 h 1632"/>
                <a:gd name="T72" fmla="*/ 2544 w 1637"/>
                <a:gd name="T73" fmla="*/ 1383 h 1632"/>
                <a:gd name="T74" fmla="*/ 2296 w 1637"/>
                <a:gd name="T75" fmla="*/ 1574 h 1632"/>
                <a:gd name="T76" fmla="*/ 3259 w 1637"/>
                <a:gd name="T77" fmla="*/ 1789 h 1632"/>
                <a:gd name="T78" fmla="*/ 2287 w 1637"/>
                <a:gd name="T79" fmla="*/ 1734 h 1632"/>
                <a:gd name="T80" fmla="*/ 2219 w 1637"/>
                <a:gd name="T81" fmla="*/ 2210 h 1632"/>
                <a:gd name="T82" fmla="*/ 1956 w 1637"/>
                <a:gd name="T83" fmla="*/ 2301 h 1632"/>
                <a:gd name="T84" fmla="*/ 1866 w 1637"/>
                <a:gd name="T85" fmla="*/ 2420 h 1632"/>
                <a:gd name="T86" fmla="*/ 1570 w 1637"/>
                <a:gd name="T87" fmla="*/ 2435 h 1632"/>
                <a:gd name="T88" fmla="*/ 1480 w 1637"/>
                <a:gd name="T89" fmla="*/ 2271 h 1632"/>
                <a:gd name="T90" fmla="*/ 1333 w 1637"/>
                <a:gd name="T91" fmla="*/ 2324 h 1632"/>
                <a:gd name="T92" fmla="*/ 868 w 1637"/>
                <a:gd name="T93" fmla="*/ 2592 h 1632"/>
                <a:gd name="T94" fmla="*/ 915 w 1637"/>
                <a:gd name="T95" fmla="*/ 2324 h 1632"/>
                <a:gd name="T96" fmla="*/ 746 w 1637"/>
                <a:gd name="T97" fmla="*/ 2271 h 1632"/>
                <a:gd name="T98" fmla="*/ 813 w 1637"/>
                <a:gd name="T99" fmla="*/ 1881 h 1632"/>
                <a:gd name="T100" fmla="*/ 406 w 1637"/>
                <a:gd name="T101" fmla="*/ 1732 h 1632"/>
                <a:gd name="T102" fmla="*/ 754 w 1637"/>
                <a:gd name="T103" fmla="*/ 1653 h 1632"/>
                <a:gd name="T104" fmla="*/ 57 w 1637"/>
                <a:gd name="T105" fmla="*/ 931 h 1632"/>
                <a:gd name="T106" fmla="*/ 473 w 1637"/>
                <a:gd name="T107" fmla="*/ 1355 h 1632"/>
                <a:gd name="T108" fmla="*/ 984 w 1637"/>
                <a:gd name="T109" fmla="*/ 1094 h 1632"/>
                <a:gd name="T110" fmla="*/ 1126 w 1637"/>
                <a:gd name="T111" fmla="*/ 1039 h 1632"/>
                <a:gd name="T112" fmla="*/ 1216 w 1637"/>
                <a:gd name="T113" fmla="*/ 515 h 1632"/>
                <a:gd name="T114" fmla="*/ 1362 w 1637"/>
                <a:gd name="T115" fmla="*/ 931 h 1632"/>
                <a:gd name="T116" fmla="*/ 1439 w 1637"/>
                <a:gd name="T117" fmla="*/ 24 h 16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637" h="1632">
                  <a:moveTo>
                    <a:pt x="750" y="6"/>
                  </a:moveTo>
                  <a:cubicBezTo>
                    <a:pt x="752" y="5"/>
                    <a:pt x="752" y="5"/>
                    <a:pt x="752" y="5"/>
                  </a:cubicBezTo>
                  <a:cubicBezTo>
                    <a:pt x="749" y="1"/>
                    <a:pt x="744" y="0"/>
                    <a:pt x="737" y="0"/>
                  </a:cubicBezTo>
                  <a:cubicBezTo>
                    <a:pt x="729" y="0"/>
                    <a:pt x="718" y="3"/>
                    <a:pt x="706" y="8"/>
                  </a:cubicBezTo>
                  <a:cubicBezTo>
                    <a:pt x="689" y="16"/>
                    <a:pt x="670" y="30"/>
                    <a:pt x="655" y="51"/>
                  </a:cubicBezTo>
                  <a:cubicBezTo>
                    <a:pt x="640" y="73"/>
                    <a:pt x="630" y="102"/>
                    <a:pt x="630" y="140"/>
                  </a:cubicBezTo>
                  <a:cubicBezTo>
                    <a:pt x="630" y="148"/>
                    <a:pt x="630" y="156"/>
                    <a:pt x="631" y="165"/>
                  </a:cubicBezTo>
                  <a:cubicBezTo>
                    <a:pt x="639" y="234"/>
                    <a:pt x="651" y="262"/>
                    <a:pt x="661" y="283"/>
                  </a:cubicBezTo>
                  <a:cubicBezTo>
                    <a:pt x="666" y="293"/>
                    <a:pt x="671" y="302"/>
                    <a:pt x="674" y="313"/>
                  </a:cubicBezTo>
                  <a:cubicBezTo>
                    <a:pt x="677" y="325"/>
                    <a:pt x="679" y="339"/>
                    <a:pt x="680" y="360"/>
                  </a:cubicBezTo>
                  <a:cubicBezTo>
                    <a:pt x="680" y="372"/>
                    <a:pt x="680" y="383"/>
                    <a:pt x="680" y="392"/>
                  </a:cubicBezTo>
                  <a:cubicBezTo>
                    <a:pt x="680" y="421"/>
                    <a:pt x="679" y="437"/>
                    <a:pt x="676" y="446"/>
                  </a:cubicBezTo>
                  <a:cubicBezTo>
                    <a:pt x="674" y="450"/>
                    <a:pt x="672" y="452"/>
                    <a:pt x="669" y="454"/>
                  </a:cubicBezTo>
                  <a:cubicBezTo>
                    <a:pt x="665" y="456"/>
                    <a:pt x="661" y="456"/>
                    <a:pt x="656" y="457"/>
                  </a:cubicBezTo>
                  <a:cubicBezTo>
                    <a:pt x="655" y="457"/>
                    <a:pt x="655" y="457"/>
                    <a:pt x="655" y="457"/>
                  </a:cubicBezTo>
                  <a:cubicBezTo>
                    <a:pt x="649" y="457"/>
                    <a:pt x="645" y="454"/>
                    <a:pt x="641" y="450"/>
                  </a:cubicBezTo>
                  <a:cubicBezTo>
                    <a:pt x="635" y="444"/>
                    <a:pt x="631" y="433"/>
                    <a:pt x="628" y="421"/>
                  </a:cubicBezTo>
                  <a:cubicBezTo>
                    <a:pt x="625" y="409"/>
                    <a:pt x="623" y="396"/>
                    <a:pt x="623" y="384"/>
                  </a:cubicBezTo>
                  <a:cubicBezTo>
                    <a:pt x="623" y="380"/>
                    <a:pt x="624" y="376"/>
                    <a:pt x="624" y="372"/>
                  </a:cubicBezTo>
                  <a:cubicBezTo>
                    <a:pt x="625" y="368"/>
                    <a:pt x="625" y="363"/>
                    <a:pt x="625" y="359"/>
                  </a:cubicBezTo>
                  <a:cubicBezTo>
                    <a:pt x="625" y="334"/>
                    <a:pt x="616" y="314"/>
                    <a:pt x="608" y="302"/>
                  </a:cubicBezTo>
                  <a:cubicBezTo>
                    <a:pt x="602" y="294"/>
                    <a:pt x="599" y="283"/>
                    <a:pt x="599" y="272"/>
                  </a:cubicBezTo>
                  <a:cubicBezTo>
                    <a:pt x="599" y="266"/>
                    <a:pt x="599" y="260"/>
                    <a:pt x="601" y="254"/>
                  </a:cubicBezTo>
                  <a:cubicBezTo>
                    <a:pt x="602" y="251"/>
                    <a:pt x="603" y="247"/>
                    <a:pt x="603" y="242"/>
                  </a:cubicBezTo>
                  <a:cubicBezTo>
                    <a:pt x="603" y="236"/>
                    <a:pt x="602" y="230"/>
                    <a:pt x="599" y="225"/>
                  </a:cubicBezTo>
                  <a:cubicBezTo>
                    <a:pt x="598" y="222"/>
                    <a:pt x="596" y="220"/>
                    <a:pt x="594" y="218"/>
                  </a:cubicBezTo>
                  <a:cubicBezTo>
                    <a:pt x="591" y="217"/>
                    <a:pt x="589" y="216"/>
                    <a:pt x="586" y="216"/>
                  </a:cubicBezTo>
                  <a:cubicBezTo>
                    <a:pt x="580" y="216"/>
                    <a:pt x="574" y="219"/>
                    <a:pt x="567" y="225"/>
                  </a:cubicBezTo>
                  <a:cubicBezTo>
                    <a:pt x="552" y="239"/>
                    <a:pt x="545" y="261"/>
                    <a:pt x="545" y="285"/>
                  </a:cubicBezTo>
                  <a:cubicBezTo>
                    <a:pt x="545" y="307"/>
                    <a:pt x="551" y="331"/>
                    <a:pt x="563" y="350"/>
                  </a:cubicBezTo>
                  <a:cubicBezTo>
                    <a:pt x="576" y="372"/>
                    <a:pt x="598" y="411"/>
                    <a:pt x="598" y="446"/>
                  </a:cubicBezTo>
                  <a:cubicBezTo>
                    <a:pt x="597" y="468"/>
                    <a:pt x="590" y="488"/>
                    <a:pt x="566" y="503"/>
                  </a:cubicBezTo>
                  <a:cubicBezTo>
                    <a:pt x="562" y="506"/>
                    <a:pt x="558" y="507"/>
                    <a:pt x="554" y="507"/>
                  </a:cubicBezTo>
                  <a:cubicBezTo>
                    <a:pt x="551" y="507"/>
                    <a:pt x="547" y="506"/>
                    <a:pt x="544" y="504"/>
                  </a:cubicBezTo>
                  <a:cubicBezTo>
                    <a:pt x="539" y="500"/>
                    <a:pt x="535" y="492"/>
                    <a:pt x="530" y="483"/>
                  </a:cubicBezTo>
                  <a:cubicBezTo>
                    <a:pt x="524" y="470"/>
                    <a:pt x="519" y="453"/>
                    <a:pt x="513" y="440"/>
                  </a:cubicBezTo>
                  <a:cubicBezTo>
                    <a:pt x="510" y="433"/>
                    <a:pt x="506" y="428"/>
                    <a:pt x="503" y="423"/>
                  </a:cubicBezTo>
                  <a:cubicBezTo>
                    <a:pt x="499" y="419"/>
                    <a:pt x="494" y="416"/>
                    <a:pt x="489" y="416"/>
                  </a:cubicBezTo>
                  <a:cubicBezTo>
                    <a:pt x="487" y="416"/>
                    <a:pt x="485" y="416"/>
                    <a:pt x="484" y="417"/>
                  </a:cubicBezTo>
                  <a:cubicBezTo>
                    <a:pt x="478" y="418"/>
                    <a:pt x="474" y="422"/>
                    <a:pt x="472" y="428"/>
                  </a:cubicBezTo>
                  <a:cubicBezTo>
                    <a:pt x="470" y="433"/>
                    <a:pt x="469" y="439"/>
                    <a:pt x="469" y="446"/>
                  </a:cubicBezTo>
                  <a:cubicBezTo>
                    <a:pt x="469" y="460"/>
                    <a:pt x="472" y="476"/>
                    <a:pt x="475" y="492"/>
                  </a:cubicBezTo>
                  <a:cubicBezTo>
                    <a:pt x="477" y="508"/>
                    <a:pt x="480" y="525"/>
                    <a:pt x="480" y="538"/>
                  </a:cubicBezTo>
                  <a:cubicBezTo>
                    <a:pt x="480" y="545"/>
                    <a:pt x="479" y="550"/>
                    <a:pt x="478" y="555"/>
                  </a:cubicBezTo>
                  <a:cubicBezTo>
                    <a:pt x="476" y="560"/>
                    <a:pt x="474" y="563"/>
                    <a:pt x="471" y="566"/>
                  </a:cubicBezTo>
                  <a:cubicBezTo>
                    <a:pt x="456" y="577"/>
                    <a:pt x="448" y="585"/>
                    <a:pt x="443" y="592"/>
                  </a:cubicBezTo>
                  <a:cubicBezTo>
                    <a:pt x="437" y="599"/>
                    <a:pt x="434" y="606"/>
                    <a:pt x="427" y="616"/>
                  </a:cubicBezTo>
                  <a:cubicBezTo>
                    <a:pt x="419" y="627"/>
                    <a:pt x="412" y="633"/>
                    <a:pt x="404" y="639"/>
                  </a:cubicBezTo>
                  <a:cubicBezTo>
                    <a:pt x="396" y="645"/>
                    <a:pt x="387" y="651"/>
                    <a:pt x="378" y="661"/>
                  </a:cubicBezTo>
                  <a:cubicBezTo>
                    <a:pt x="376" y="663"/>
                    <a:pt x="373" y="666"/>
                    <a:pt x="368" y="668"/>
                  </a:cubicBezTo>
                  <a:cubicBezTo>
                    <a:pt x="356" y="674"/>
                    <a:pt x="333" y="681"/>
                    <a:pt x="306" y="681"/>
                  </a:cubicBezTo>
                  <a:cubicBezTo>
                    <a:pt x="284" y="681"/>
                    <a:pt x="258" y="676"/>
                    <a:pt x="235" y="663"/>
                  </a:cubicBezTo>
                  <a:cubicBezTo>
                    <a:pt x="211" y="650"/>
                    <a:pt x="190" y="628"/>
                    <a:pt x="174" y="594"/>
                  </a:cubicBezTo>
                  <a:cubicBezTo>
                    <a:pt x="147" y="537"/>
                    <a:pt x="131" y="470"/>
                    <a:pt x="114" y="418"/>
                  </a:cubicBezTo>
                  <a:cubicBezTo>
                    <a:pt x="105" y="392"/>
                    <a:pt x="96" y="369"/>
                    <a:pt x="84" y="353"/>
                  </a:cubicBezTo>
                  <a:cubicBezTo>
                    <a:pt x="79" y="345"/>
                    <a:pt x="72" y="338"/>
                    <a:pt x="65" y="334"/>
                  </a:cubicBezTo>
                  <a:cubicBezTo>
                    <a:pt x="58" y="329"/>
                    <a:pt x="50" y="327"/>
                    <a:pt x="42" y="327"/>
                  </a:cubicBezTo>
                  <a:cubicBezTo>
                    <a:pt x="37" y="327"/>
                    <a:pt x="33" y="327"/>
                    <a:pt x="28" y="328"/>
                  </a:cubicBezTo>
                  <a:cubicBezTo>
                    <a:pt x="26" y="329"/>
                    <a:pt x="26" y="329"/>
                    <a:pt x="26" y="329"/>
                  </a:cubicBezTo>
                  <a:cubicBezTo>
                    <a:pt x="28" y="328"/>
                    <a:pt x="28" y="328"/>
                    <a:pt x="28" y="328"/>
                  </a:cubicBezTo>
                  <a:cubicBezTo>
                    <a:pt x="18" y="331"/>
                    <a:pt x="11" y="336"/>
                    <a:pt x="6" y="344"/>
                  </a:cubicBezTo>
                  <a:cubicBezTo>
                    <a:pt x="2" y="352"/>
                    <a:pt x="0" y="361"/>
                    <a:pt x="0" y="372"/>
                  </a:cubicBezTo>
                  <a:cubicBezTo>
                    <a:pt x="0" y="405"/>
                    <a:pt x="18" y="450"/>
                    <a:pt x="40" y="490"/>
                  </a:cubicBezTo>
                  <a:cubicBezTo>
                    <a:pt x="50" y="510"/>
                    <a:pt x="62" y="528"/>
                    <a:pt x="73" y="543"/>
                  </a:cubicBezTo>
                  <a:cubicBezTo>
                    <a:pt x="84" y="558"/>
                    <a:pt x="93" y="569"/>
                    <a:pt x="101" y="574"/>
                  </a:cubicBezTo>
                  <a:cubicBezTo>
                    <a:pt x="119" y="587"/>
                    <a:pt x="129" y="595"/>
                    <a:pt x="135" y="603"/>
                  </a:cubicBezTo>
                  <a:cubicBezTo>
                    <a:pt x="141" y="612"/>
                    <a:pt x="145" y="622"/>
                    <a:pt x="151" y="641"/>
                  </a:cubicBezTo>
                  <a:cubicBezTo>
                    <a:pt x="157" y="660"/>
                    <a:pt x="176" y="684"/>
                    <a:pt x="201" y="705"/>
                  </a:cubicBezTo>
                  <a:cubicBezTo>
                    <a:pt x="226" y="725"/>
                    <a:pt x="258" y="743"/>
                    <a:pt x="289" y="750"/>
                  </a:cubicBezTo>
                  <a:cubicBezTo>
                    <a:pt x="317" y="757"/>
                    <a:pt x="337" y="763"/>
                    <a:pt x="350" y="772"/>
                  </a:cubicBezTo>
                  <a:cubicBezTo>
                    <a:pt x="356" y="776"/>
                    <a:pt x="360" y="780"/>
                    <a:pt x="363" y="785"/>
                  </a:cubicBezTo>
                  <a:cubicBezTo>
                    <a:pt x="366" y="791"/>
                    <a:pt x="367" y="796"/>
                    <a:pt x="367" y="803"/>
                  </a:cubicBezTo>
                  <a:cubicBezTo>
                    <a:pt x="367" y="806"/>
                    <a:pt x="367" y="809"/>
                    <a:pt x="367" y="812"/>
                  </a:cubicBezTo>
                  <a:cubicBezTo>
                    <a:pt x="365" y="823"/>
                    <a:pt x="361" y="831"/>
                    <a:pt x="356" y="835"/>
                  </a:cubicBezTo>
                  <a:cubicBezTo>
                    <a:pt x="351" y="840"/>
                    <a:pt x="345" y="842"/>
                    <a:pt x="338" y="842"/>
                  </a:cubicBezTo>
                  <a:cubicBezTo>
                    <a:pt x="331" y="842"/>
                    <a:pt x="323" y="840"/>
                    <a:pt x="317" y="836"/>
                  </a:cubicBezTo>
                  <a:cubicBezTo>
                    <a:pt x="306" y="829"/>
                    <a:pt x="290" y="829"/>
                    <a:pt x="274" y="829"/>
                  </a:cubicBezTo>
                  <a:cubicBezTo>
                    <a:pt x="266" y="829"/>
                    <a:pt x="258" y="829"/>
                    <a:pt x="251" y="828"/>
                  </a:cubicBezTo>
                  <a:cubicBezTo>
                    <a:pt x="244" y="828"/>
                    <a:pt x="237" y="827"/>
                    <a:pt x="233" y="825"/>
                  </a:cubicBezTo>
                  <a:cubicBezTo>
                    <a:pt x="227" y="822"/>
                    <a:pt x="221" y="820"/>
                    <a:pt x="215" y="820"/>
                  </a:cubicBezTo>
                  <a:cubicBezTo>
                    <a:pt x="209" y="820"/>
                    <a:pt x="203" y="822"/>
                    <a:pt x="198" y="826"/>
                  </a:cubicBezTo>
                  <a:cubicBezTo>
                    <a:pt x="194" y="830"/>
                    <a:pt x="192" y="836"/>
                    <a:pt x="192" y="842"/>
                  </a:cubicBezTo>
                  <a:cubicBezTo>
                    <a:pt x="192" y="847"/>
                    <a:pt x="194" y="852"/>
                    <a:pt x="197" y="855"/>
                  </a:cubicBezTo>
                  <a:cubicBezTo>
                    <a:pt x="201" y="860"/>
                    <a:pt x="208" y="863"/>
                    <a:pt x="216" y="865"/>
                  </a:cubicBezTo>
                  <a:cubicBezTo>
                    <a:pt x="224" y="867"/>
                    <a:pt x="233" y="868"/>
                    <a:pt x="242" y="868"/>
                  </a:cubicBezTo>
                  <a:cubicBezTo>
                    <a:pt x="253" y="869"/>
                    <a:pt x="265" y="870"/>
                    <a:pt x="276" y="871"/>
                  </a:cubicBezTo>
                  <a:cubicBezTo>
                    <a:pt x="287" y="872"/>
                    <a:pt x="296" y="873"/>
                    <a:pt x="303" y="877"/>
                  </a:cubicBezTo>
                  <a:cubicBezTo>
                    <a:pt x="314" y="883"/>
                    <a:pt x="329" y="888"/>
                    <a:pt x="342" y="888"/>
                  </a:cubicBezTo>
                  <a:cubicBezTo>
                    <a:pt x="347" y="888"/>
                    <a:pt x="351" y="887"/>
                    <a:pt x="355" y="886"/>
                  </a:cubicBezTo>
                  <a:cubicBezTo>
                    <a:pt x="361" y="885"/>
                    <a:pt x="366" y="883"/>
                    <a:pt x="370" y="883"/>
                  </a:cubicBezTo>
                  <a:cubicBezTo>
                    <a:pt x="372" y="883"/>
                    <a:pt x="373" y="883"/>
                    <a:pt x="375" y="884"/>
                  </a:cubicBezTo>
                  <a:cubicBezTo>
                    <a:pt x="378" y="886"/>
                    <a:pt x="381" y="889"/>
                    <a:pt x="385" y="896"/>
                  </a:cubicBezTo>
                  <a:cubicBezTo>
                    <a:pt x="388" y="903"/>
                    <a:pt x="392" y="912"/>
                    <a:pt x="396" y="926"/>
                  </a:cubicBezTo>
                  <a:cubicBezTo>
                    <a:pt x="404" y="954"/>
                    <a:pt x="409" y="969"/>
                    <a:pt x="413" y="980"/>
                  </a:cubicBezTo>
                  <a:cubicBezTo>
                    <a:pt x="417" y="990"/>
                    <a:pt x="420" y="995"/>
                    <a:pt x="424" y="1003"/>
                  </a:cubicBezTo>
                  <a:cubicBezTo>
                    <a:pt x="428" y="1010"/>
                    <a:pt x="430" y="1017"/>
                    <a:pt x="430" y="1023"/>
                  </a:cubicBezTo>
                  <a:cubicBezTo>
                    <a:pt x="430" y="1028"/>
                    <a:pt x="429" y="1032"/>
                    <a:pt x="426" y="1035"/>
                  </a:cubicBezTo>
                  <a:cubicBezTo>
                    <a:pt x="424" y="1039"/>
                    <a:pt x="420" y="1041"/>
                    <a:pt x="413" y="1042"/>
                  </a:cubicBezTo>
                  <a:cubicBezTo>
                    <a:pt x="403" y="1044"/>
                    <a:pt x="388" y="1051"/>
                    <a:pt x="375" y="1060"/>
                  </a:cubicBezTo>
                  <a:cubicBezTo>
                    <a:pt x="368" y="1065"/>
                    <a:pt x="362" y="1071"/>
                    <a:pt x="358" y="1077"/>
                  </a:cubicBezTo>
                  <a:cubicBezTo>
                    <a:pt x="354" y="1083"/>
                    <a:pt x="351" y="1090"/>
                    <a:pt x="351" y="1097"/>
                  </a:cubicBezTo>
                  <a:cubicBezTo>
                    <a:pt x="351" y="1100"/>
                    <a:pt x="352" y="1104"/>
                    <a:pt x="353" y="1107"/>
                  </a:cubicBezTo>
                  <a:cubicBezTo>
                    <a:pt x="355" y="1113"/>
                    <a:pt x="360" y="1118"/>
                    <a:pt x="365" y="1121"/>
                  </a:cubicBezTo>
                  <a:cubicBezTo>
                    <a:pt x="371" y="1124"/>
                    <a:pt x="377" y="1125"/>
                    <a:pt x="384" y="1125"/>
                  </a:cubicBezTo>
                  <a:cubicBezTo>
                    <a:pt x="395" y="1125"/>
                    <a:pt x="407" y="1122"/>
                    <a:pt x="418" y="1116"/>
                  </a:cubicBezTo>
                  <a:cubicBezTo>
                    <a:pt x="430" y="1110"/>
                    <a:pt x="440" y="1102"/>
                    <a:pt x="446" y="1091"/>
                  </a:cubicBezTo>
                  <a:cubicBezTo>
                    <a:pt x="453" y="1081"/>
                    <a:pt x="461" y="1072"/>
                    <a:pt x="468" y="1067"/>
                  </a:cubicBezTo>
                  <a:cubicBezTo>
                    <a:pt x="475" y="1061"/>
                    <a:pt x="482" y="1058"/>
                    <a:pt x="487" y="1058"/>
                  </a:cubicBezTo>
                  <a:cubicBezTo>
                    <a:pt x="493" y="1058"/>
                    <a:pt x="498" y="1061"/>
                    <a:pt x="502" y="1067"/>
                  </a:cubicBezTo>
                  <a:cubicBezTo>
                    <a:pt x="504" y="1069"/>
                    <a:pt x="505" y="1072"/>
                    <a:pt x="505" y="1075"/>
                  </a:cubicBezTo>
                  <a:cubicBezTo>
                    <a:pt x="505" y="1079"/>
                    <a:pt x="503" y="1084"/>
                    <a:pt x="500" y="1089"/>
                  </a:cubicBezTo>
                  <a:cubicBezTo>
                    <a:pt x="491" y="1104"/>
                    <a:pt x="470" y="1123"/>
                    <a:pt x="448" y="1140"/>
                  </a:cubicBezTo>
                  <a:cubicBezTo>
                    <a:pt x="412" y="1167"/>
                    <a:pt x="392" y="1190"/>
                    <a:pt x="364" y="1245"/>
                  </a:cubicBezTo>
                  <a:cubicBezTo>
                    <a:pt x="350" y="1273"/>
                    <a:pt x="339" y="1293"/>
                    <a:pt x="329" y="1308"/>
                  </a:cubicBezTo>
                  <a:cubicBezTo>
                    <a:pt x="318" y="1324"/>
                    <a:pt x="307" y="1335"/>
                    <a:pt x="293" y="1346"/>
                  </a:cubicBezTo>
                  <a:cubicBezTo>
                    <a:pt x="275" y="1359"/>
                    <a:pt x="259" y="1388"/>
                    <a:pt x="259" y="1418"/>
                  </a:cubicBezTo>
                  <a:cubicBezTo>
                    <a:pt x="259" y="1440"/>
                    <a:pt x="268" y="1462"/>
                    <a:pt x="293" y="1478"/>
                  </a:cubicBezTo>
                  <a:cubicBezTo>
                    <a:pt x="297" y="1481"/>
                    <a:pt x="301" y="1482"/>
                    <a:pt x="306" y="1482"/>
                  </a:cubicBezTo>
                  <a:cubicBezTo>
                    <a:pt x="313" y="1482"/>
                    <a:pt x="320" y="1478"/>
                    <a:pt x="327" y="1472"/>
                  </a:cubicBezTo>
                  <a:cubicBezTo>
                    <a:pt x="340" y="1461"/>
                    <a:pt x="352" y="1442"/>
                    <a:pt x="364" y="1420"/>
                  </a:cubicBezTo>
                  <a:cubicBezTo>
                    <a:pt x="382" y="1385"/>
                    <a:pt x="400" y="1342"/>
                    <a:pt x="418" y="1304"/>
                  </a:cubicBezTo>
                  <a:cubicBezTo>
                    <a:pt x="426" y="1284"/>
                    <a:pt x="435" y="1266"/>
                    <a:pt x="444" y="1251"/>
                  </a:cubicBezTo>
                  <a:cubicBezTo>
                    <a:pt x="453" y="1236"/>
                    <a:pt x="461" y="1224"/>
                    <a:pt x="469" y="1217"/>
                  </a:cubicBezTo>
                  <a:cubicBezTo>
                    <a:pt x="497" y="1192"/>
                    <a:pt x="511" y="1180"/>
                    <a:pt x="522" y="1169"/>
                  </a:cubicBezTo>
                  <a:cubicBezTo>
                    <a:pt x="534" y="1158"/>
                    <a:pt x="541" y="1147"/>
                    <a:pt x="554" y="1124"/>
                  </a:cubicBezTo>
                  <a:cubicBezTo>
                    <a:pt x="559" y="1115"/>
                    <a:pt x="565" y="1108"/>
                    <a:pt x="570" y="1104"/>
                  </a:cubicBezTo>
                  <a:cubicBezTo>
                    <a:pt x="576" y="1100"/>
                    <a:pt x="582" y="1099"/>
                    <a:pt x="588" y="1099"/>
                  </a:cubicBezTo>
                  <a:cubicBezTo>
                    <a:pt x="595" y="1099"/>
                    <a:pt x="603" y="1101"/>
                    <a:pt x="610" y="1106"/>
                  </a:cubicBezTo>
                  <a:cubicBezTo>
                    <a:pt x="616" y="1110"/>
                    <a:pt x="623" y="1116"/>
                    <a:pt x="627" y="1122"/>
                  </a:cubicBezTo>
                  <a:cubicBezTo>
                    <a:pt x="633" y="1128"/>
                    <a:pt x="637" y="1135"/>
                    <a:pt x="642" y="1139"/>
                  </a:cubicBezTo>
                  <a:cubicBezTo>
                    <a:pt x="644" y="1142"/>
                    <a:pt x="646" y="1144"/>
                    <a:pt x="648" y="1145"/>
                  </a:cubicBezTo>
                  <a:cubicBezTo>
                    <a:pt x="651" y="1146"/>
                    <a:pt x="653" y="1147"/>
                    <a:pt x="656" y="1147"/>
                  </a:cubicBezTo>
                  <a:cubicBezTo>
                    <a:pt x="659" y="1147"/>
                    <a:pt x="661" y="1146"/>
                    <a:pt x="664" y="1144"/>
                  </a:cubicBezTo>
                  <a:cubicBezTo>
                    <a:pt x="667" y="1142"/>
                    <a:pt x="670" y="1140"/>
                    <a:pt x="673" y="1136"/>
                  </a:cubicBezTo>
                  <a:cubicBezTo>
                    <a:pt x="679" y="1129"/>
                    <a:pt x="683" y="1124"/>
                    <a:pt x="686" y="1121"/>
                  </a:cubicBezTo>
                  <a:cubicBezTo>
                    <a:pt x="687" y="1119"/>
                    <a:pt x="689" y="1118"/>
                    <a:pt x="690" y="1118"/>
                  </a:cubicBezTo>
                  <a:cubicBezTo>
                    <a:pt x="691" y="1117"/>
                    <a:pt x="691" y="1117"/>
                    <a:pt x="692" y="1117"/>
                  </a:cubicBezTo>
                  <a:cubicBezTo>
                    <a:pt x="692" y="1117"/>
                    <a:pt x="693" y="1117"/>
                    <a:pt x="694" y="1118"/>
                  </a:cubicBezTo>
                  <a:cubicBezTo>
                    <a:pt x="695" y="1119"/>
                    <a:pt x="697" y="1120"/>
                    <a:pt x="698" y="1122"/>
                  </a:cubicBezTo>
                  <a:cubicBezTo>
                    <a:pt x="701" y="1124"/>
                    <a:pt x="703" y="1126"/>
                    <a:pt x="706" y="1128"/>
                  </a:cubicBezTo>
                  <a:cubicBezTo>
                    <a:pt x="708" y="1129"/>
                    <a:pt x="711" y="1130"/>
                    <a:pt x="714" y="1130"/>
                  </a:cubicBezTo>
                  <a:cubicBezTo>
                    <a:pt x="717" y="1130"/>
                    <a:pt x="720" y="1130"/>
                    <a:pt x="723" y="1128"/>
                  </a:cubicBezTo>
                  <a:cubicBezTo>
                    <a:pt x="726" y="1126"/>
                    <a:pt x="728" y="1123"/>
                    <a:pt x="731" y="1120"/>
                  </a:cubicBezTo>
                  <a:cubicBezTo>
                    <a:pt x="735" y="1116"/>
                    <a:pt x="738" y="1112"/>
                    <a:pt x="740" y="1110"/>
                  </a:cubicBezTo>
                  <a:cubicBezTo>
                    <a:pt x="743" y="1108"/>
                    <a:pt x="745" y="1107"/>
                    <a:pt x="746" y="1107"/>
                  </a:cubicBezTo>
                  <a:cubicBezTo>
                    <a:pt x="746" y="1107"/>
                    <a:pt x="747" y="1107"/>
                    <a:pt x="747" y="1108"/>
                  </a:cubicBezTo>
                  <a:cubicBezTo>
                    <a:pt x="748" y="1108"/>
                    <a:pt x="748" y="1109"/>
                    <a:pt x="749" y="1110"/>
                  </a:cubicBezTo>
                  <a:cubicBezTo>
                    <a:pt x="750" y="1112"/>
                    <a:pt x="750" y="1114"/>
                    <a:pt x="751" y="1117"/>
                  </a:cubicBezTo>
                  <a:cubicBezTo>
                    <a:pt x="752" y="1121"/>
                    <a:pt x="752" y="1128"/>
                    <a:pt x="752" y="1137"/>
                  </a:cubicBezTo>
                  <a:cubicBezTo>
                    <a:pt x="753" y="1150"/>
                    <a:pt x="754" y="1166"/>
                    <a:pt x="756" y="1179"/>
                  </a:cubicBezTo>
                  <a:cubicBezTo>
                    <a:pt x="757" y="1185"/>
                    <a:pt x="759" y="1191"/>
                    <a:pt x="761" y="1195"/>
                  </a:cubicBezTo>
                  <a:cubicBezTo>
                    <a:pt x="762" y="1197"/>
                    <a:pt x="764" y="1199"/>
                    <a:pt x="765" y="1200"/>
                  </a:cubicBezTo>
                  <a:cubicBezTo>
                    <a:pt x="767" y="1202"/>
                    <a:pt x="769" y="1202"/>
                    <a:pt x="771" y="1202"/>
                  </a:cubicBezTo>
                  <a:cubicBezTo>
                    <a:pt x="772" y="1202"/>
                    <a:pt x="772" y="1202"/>
                    <a:pt x="772" y="1202"/>
                  </a:cubicBezTo>
                  <a:cubicBezTo>
                    <a:pt x="772" y="1202"/>
                    <a:pt x="772" y="1202"/>
                    <a:pt x="772" y="1202"/>
                  </a:cubicBezTo>
                  <a:cubicBezTo>
                    <a:pt x="772" y="1202"/>
                    <a:pt x="772" y="1202"/>
                    <a:pt x="772" y="1202"/>
                  </a:cubicBezTo>
                  <a:cubicBezTo>
                    <a:pt x="774" y="1202"/>
                    <a:pt x="775" y="1202"/>
                    <a:pt x="776" y="1201"/>
                  </a:cubicBezTo>
                  <a:cubicBezTo>
                    <a:pt x="779" y="1199"/>
                    <a:pt x="780" y="1196"/>
                    <a:pt x="781" y="1192"/>
                  </a:cubicBezTo>
                  <a:cubicBezTo>
                    <a:pt x="784" y="1186"/>
                    <a:pt x="785" y="1177"/>
                    <a:pt x="787" y="1167"/>
                  </a:cubicBezTo>
                  <a:cubicBezTo>
                    <a:pt x="789" y="1152"/>
                    <a:pt x="791" y="1135"/>
                    <a:pt x="796" y="1121"/>
                  </a:cubicBezTo>
                  <a:cubicBezTo>
                    <a:pt x="799" y="1115"/>
                    <a:pt x="801" y="1109"/>
                    <a:pt x="805" y="1104"/>
                  </a:cubicBezTo>
                  <a:cubicBezTo>
                    <a:pt x="809" y="1100"/>
                    <a:pt x="813" y="1097"/>
                    <a:pt x="819" y="1096"/>
                  </a:cubicBezTo>
                  <a:cubicBezTo>
                    <a:pt x="824" y="1096"/>
                    <a:pt x="829" y="1095"/>
                    <a:pt x="834" y="1095"/>
                  </a:cubicBezTo>
                  <a:cubicBezTo>
                    <a:pt x="850" y="1095"/>
                    <a:pt x="864" y="1100"/>
                    <a:pt x="878" y="1114"/>
                  </a:cubicBezTo>
                  <a:cubicBezTo>
                    <a:pt x="891" y="1129"/>
                    <a:pt x="903" y="1153"/>
                    <a:pt x="914" y="1191"/>
                  </a:cubicBezTo>
                  <a:cubicBezTo>
                    <a:pt x="920" y="1213"/>
                    <a:pt x="925" y="1245"/>
                    <a:pt x="929" y="1281"/>
                  </a:cubicBezTo>
                  <a:cubicBezTo>
                    <a:pt x="936" y="1336"/>
                    <a:pt x="941" y="1402"/>
                    <a:pt x="951" y="1459"/>
                  </a:cubicBezTo>
                  <a:cubicBezTo>
                    <a:pt x="956" y="1488"/>
                    <a:pt x="962" y="1515"/>
                    <a:pt x="969" y="1538"/>
                  </a:cubicBezTo>
                  <a:cubicBezTo>
                    <a:pt x="976" y="1560"/>
                    <a:pt x="985" y="1579"/>
                    <a:pt x="996" y="1591"/>
                  </a:cubicBezTo>
                  <a:cubicBezTo>
                    <a:pt x="1022" y="1618"/>
                    <a:pt x="1055" y="1632"/>
                    <a:pt x="1080" y="1632"/>
                  </a:cubicBezTo>
                  <a:cubicBezTo>
                    <a:pt x="1089" y="1632"/>
                    <a:pt x="1097" y="1630"/>
                    <a:pt x="1103" y="1626"/>
                  </a:cubicBezTo>
                  <a:cubicBezTo>
                    <a:pt x="1109" y="1621"/>
                    <a:pt x="1112" y="1614"/>
                    <a:pt x="1112" y="1605"/>
                  </a:cubicBezTo>
                  <a:cubicBezTo>
                    <a:pt x="1112" y="1592"/>
                    <a:pt x="1105" y="1573"/>
                    <a:pt x="1087" y="1550"/>
                  </a:cubicBezTo>
                  <a:cubicBezTo>
                    <a:pt x="1052" y="1503"/>
                    <a:pt x="1036" y="1444"/>
                    <a:pt x="1026" y="1384"/>
                  </a:cubicBezTo>
                  <a:cubicBezTo>
                    <a:pt x="1015" y="1324"/>
                    <a:pt x="1010" y="1265"/>
                    <a:pt x="997" y="1217"/>
                  </a:cubicBezTo>
                  <a:cubicBezTo>
                    <a:pt x="986" y="1180"/>
                    <a:pt x="975" y="1153"/>
                    <a:pt x="966" y="1131"/>
                  </a:cubicBezTo>
                  <a:cubicBezTo>
                    <a:pt x="957" y="1109"/>
                    <a:pt x="950" y="1093"/>
                    <a:pt x="950" y="1081"/>
                  </a:cubicBezTo>
                  <a:cubicBezTo>
                    <a:pt x="950" y="1074"/>
                    <a:pt x="953" y="1068"/>
                    <a:pt x="958" y="1063"/>
                  </a:cubicBezTo>
                  <a:cubicBezTo>
                    <a:pt x="968" y="1053"/>
                    <a:pt x="974" y="1043"/>
                    <a:pt x="979" y="1036"/>
                  </a:cubicBezTo>
                  <a:cubicBezTo>
                    <a:pt x="981" y="1032"/>
                    <a:pt x="984" y="1029"/>
                    <a:pt x="986" y="1028"/>
                  </a:cubicBezTo>
                  <a:cubicBezTo>
                    <a:pt x="989" y="1026"/>
                    <a:pt x="991" y="1025"/>
                    <a:pt x="995" y="1025"/>
                  </a:cubicBezTo>
                  <a:cubicBezTo>
                    <a:pt x="999" y="1025"/>
                    <a:pt x="1004" y="1026"/>
                    <a:pt x="1010" y="1028"/>
                  </a:cubicBezTo>
                  <a:cubicBezTo>
                    <a:pt x="1027" y="1035"/>
                    <a:pt x="1036" y="1038"/>
                    <a:pt x="1043" y="1043"/>
                  </a:cubicBezTo>
                  <a:cubicBezTo>
                    <a:pt x="1050" y="1048"/>
                    <a:pt x="1055" y="1053"/>
                    <a:pt x="1063" y="1065"/>
                  </a:cubicBezTo>
                  <a:cubicBezTo>
                    <a:pt x="1069" y="1074"/>
                    <a:pt x="1073" y="1080"/>
                    <a:pt x="1078" y="1085"/>
                  </a:cubicBezTo>
                  <a:cubicBezTo>
                    <a:pt x="1080" y="1087"/>
                    <a:pt x="1082" y="1088"/>
                    <a:pt x="1084" y="1090"/>
                  </a:cubicBezTo>
                  <a:cubicBezTo>
                    <a:pt x="1087" y="1091"/>
                    <a:pt x="1089" y="1091"/>
                    <a:pt x="1091" y="1091"/>
                  </a:cubicBezTo>
                  <a:cubicBezTo>
                    <a:pt x="1095" y="1091"/>
                    <a:pt x="1099" y="1089"/>
                    <a:pt x="1102" y="1086"/>
                  </a:cubicBezTo>
                  <a:cubicBezTo>
                    <a:pt x="1105" y="1083"/>
                    <a:pt x="1106" y="1080"/>
                    <a:pt x="1106" y="1076"/>
                  </a:cubicBezTo>
                  <a:cubicBezTo>
                    <a:pt x="1106" y="1069"/>
                    <a:pt x="1102" y="1061"/>
                    <a:pt x="1096" y="1052"/>
                  </a:cubicBezTo>
                  <a:cubicBezTo>
                    <a:pt x="1090" y="1043"/>
                    <a:pt x="1081" y="1033"/>
                    <a:pt x="1072" y="1023"/>
                  </a:cubicBezTo>
                  <a:cubicBezTo>
                    <a:pt x="1063" y="1013"/>
                    <a:pt x="1054" y="1004"/>
                    <a:pt x="1046" y="996"/>
                  </a:cubicBezTo>
                  <a:cubicBezTo>
                    <a:pt x="1039" y="987"/>
                    <a:pt x="1035" y="978"/>
                    <a:pt x="1035" y="968"/>
                  </a:cubicBezTo>
                  <a:cubicBezTo>
                    <a:pt x="1035" y="964"/>
                    <a:pt x="1036" y="958"/>
                    <a:pt x="1039" y="952"/>
                  </a:cubicBezTo>
                  <a:cubicBezTo>
                    <a:pt x="1046" y="936"/>
                    <a:pt x="1050" y="918"/>
                    <a:pt x="1057" y="903"/>
                  </a:cubicBezTo>
                  <a:cubicBezTo>
                    <a:pt x="1063" y="887"/>
                    <a:pt x="1072" y="873"/>
                    <a:pt x="1087" y="866"/>
                  </a:cubicBezTo>
                  <a:cubicBezTo>
                    <a:pt x="1094" y="862"/>
                    <a:pt x="1108" y="859"/>
                    <a:pt x="1125" y="857"/>
                  </a:cubicBezTo>
                  <a:cubicBezTo>
                    <a:pt x="1143" y="854"/>
                    <a:pt x="1164" y="853"/>
                    <a:pt x="1188" y="853"/>
                  </a:cubicBezTo>
                  <a:cubicBezTo>
                    <a:pt x="1233" y="853"/>
                    <a:pt x="1287" y="858"/>
                    <a:pt x="1337" y="873"/>
                  </a:cubicBezTo>
                  <a:cubicBezTo>
                    <a:pt x="1389" y="889"/>
                    <a:pt x="1426" y="899"/>
                    <a:pt x="1453" y="908"/>
                  </a:cubicBezTo>
                  <a:cubicBezTo>
                    <a:pt x="1480" y="918"/>
                    <a:pt x="1497" y="927"/>
                    <a:pt x="1508" y="940"/>
                  </a:cubicBezTo>
                  <a:cubicBezTo>
                    <a:pt x="1516" y="949"/>
                    <a:pt x="1530" y="958"/>
                    <a:pt x="1546" y="964"/>
                  </a:cubicBezTo>
                  <a:cubicBezTo>
                    <a:pt x="1562" y="971"/>
                    <a:pt x="1581" y="976"/>
                    <a:pt x="1597" y="976"/>
                  </a:cubicBezTo>
                  <a:cubicBezTo>
                    <a:pt x="1606" y="976"/>
                    <a:pt x="1614" y="975"/>
                    <a:pt x="1621" y="971"/>
                  </a:cubicBezTo>
                  <a:cubicBezTo>
                    <a:pt x="1628" y="967"/>
                    <a:pt x="1633" y="961"/>
                    <a:pt x="1636" y="952"/>
                  </a:cubicBezTo>
                  <a:cubicBezTo>
                    <a:pt x="1637" y="947"/>
                    <a:pt x="1637" y="943"/>
                    <a:pt x="1637" y="939"/>
                  </a:cubicBezTo>
                  <a:cubicBezTo>
                    <a:pt x="1637" y="917"/>
                    <a:pt x="1624" y="894"/>
                    <a:pt x="1606" y="877"/>
                  </a:cubicBezTo>
                  <a:cubicBezTo>
                    <a:pt x="1587" y="859"/>
                    <a:pt x="1562" y="846"/>
                    <a:pt x="1538" y="843"/>
                  </a:cubicBezTo>
                  <a:cubicBezTo>
                    <a:pt x="1513" y="841"/>
                    <a:pt x="1492" y="830"/>
                    <a:pt x="1471" y="820"/>
                  </a:cubicBezTo>
                  <a:cubicBezTo>
                    <a:pt x="1450" y="810"/>
                    <a:pt x="1429" y="801"/>
                    <a:pt x="1408" y="801"/>
                  </a:cubicBezTo>
                  <a:cubicBezTo>
                    <a:pt x="1406" y="801"/>
                    <a:pt x="1404" y="801"/>
                    <a:pt x="1403" y="801"/>
                  </a:cubicBezTo>
                  <a:cubicBezTo>
                    <a:pt x="1400" y="802"/>
                    <a:pt x="1397" y="802"/>
                    <a:pt x="1395" y="802"/>
                  </a:cubicBezTo>
                  <a:cubicBezTo>
                    <a:pt x="1375" y="802"/>
                    <a:pt x="1357" y="797"/>
                    <a:pt x="1339" y="792"/>
                  </a:cubicBezTo>
                  <a:cubicBezTo>
                    <a:pt x="1320" y="787"/>
                    <a:pt x="1301" y="782"/>
                    <a:pt x="1280" y="782"/>
                  </a:cubicBezTo>
                  <a:cubicBezTo>
                    <a:pt x="1279" y="782"/>
                    <a:pt x="1278" y="782"/>
                    <a:pt x="1277" y="782"/>
                  </a:cubicBezTo>
                  <a:cubicBezTo>
                    <a:pt x="1274" y="782"/>
                    <a:pt x="1272" y="782"/>
                    <a:pt x="1269" y="782"/>
                  </a:cubicBezTo>
                  <a:cubicBezTo>
                    <a:pt x="1242" y="782"/>
                    <a:pt x="1195" y="780"/>
                    <a:pt x="1155" y="775"/>
                  </a:cubicBezTo>
                  <a:cubicBezTo>
                    <a:pt x="1136" y="772"/>
                    <a:pt x="1117" y="769"/>
                    <a:pt x="1104" y="764"/>
                  </a:cubicBezTo>
                  <a:cubicBezTo>
                    <a:pt x="1098" y="762"/>
                    <a:pt x="1092" y="759"/>
                    <a:pt x="1089" y="757"/>
                  </a:cubicBezTo>
                  <a:cubicBezTo>
                    <a:pt x="1087" y="756"/>
                    <a:pt x="1086" y="754"/>
                    <a:pt x="1085" y="753"/>
                  </a:cubicBezTo>
                  <a:cubicBezTo>
                    <a:pt x="1084" y="752"/>
                    <a:pt x="1084" y="751"/>
                    <a:pt x="1084" y="749"/>
                  </a:cubicBezTo>
                  <a:cubicBezTo>
                    <a:pt x="1084" y="748"/>
                    <a:pt x="1084" y="747"/>
                    <a:pt x="1085" y="746"/>
                  </a:cubicBezTo>
                  <a:cubicBezTo>
                    <a:pt x="1087" y="743"/>
                    <a:pt x="1091" y="741"/>
                    <a:pt x="1097" y="738"/>
                  </a:cubicBezTo>
                  <a:cubicBezTo>
                    <a:pt x="1107" y="734"/>
                    <a:pt x="1122" y="731"/>
                    <a:pt x="1139" y="727"/>
                  </a:cubicBezTo>
                  <a:cubicBezTo>
                    <a:pt x="1164" y="722"/>
                    <a:pt x="1192" y="717"/>
                    <a:pt x="1215" y="710"/>
                  </a:cubicBezTo>
                  <a:cubicBezTo>
                    <a:pt x="1226" y="707"/>
                    <a:pt x="1236" y="703"/>
                    <a:pt x="1243" y="698"/>
                  </a:cubicBezTo>
                  <a:cubicBezTo>
                    <a:pt x="1247" y="696"/>
                    <a:pt x="1250" y="694"/>
                    <a:pt x="1252" y="691"/>
                  </a:cubicBezTo>
                  <a:cubicBezTo>
                    <a:pt x="1254" y="688"/>
                    <a:pt x="1255" y="685"/>
                    <a:pt x="1255" y="682"/>
                  </a:cubicBezTo>
                  <a:cubicBezTo>
                    <a:pt x="1255" y="681"/>
                    <a:pt x="1255" y="680"/>
                    <a:pt x="1255" y="679"/>
                  </a:cubicBezTo>
                  <a:cubicBezTo>
                    <a:pt x="1254" y="676"/>
                    <a:pt x="1253" y="674"/>
                    <a:pt x="1252" y="672"/>
                  </a:cubicBezTo>
                  <a:cubicBezTo>
                    <a:pt x="1249" y="669"/>
                    <a:pt x="1246" y="667"/>
                    <a:pt x="1241" y="666"/>
                  </a:cubicBezTo>
                  <a:cubicBezTo>
                    <a:pt x="1237" y="665"/>
                    <a:pt x="1232" y="665"/>
                    <a:pt x="1227" y="665"/>
                  </a:cubicBezTo>
                  <a:cubicBezTo>
                    <a:pt x="1210" y="665"/>
                    <a:pt x="1189" y="669"/>
                    <a:pt x="1167" y="673"/>
                  </a:cubicBezTo>
                  <a:cubicBezTo>
                    <a:pt x="1145" y="677"/>
                    <a:pt x="1124" y="681"/>
                    <a:pt x="1108" y="681"/>
                  </a:cubicBezTo>
                  <a:cubicBezTo>
                    <a:pt x="1101" y="681"/>
                    <a:pt x="1095" y="680"/>
                    <a:pt x="1091" y="678"/>
                  </a:cubicBezTo>
                  <a:cubicBezTo>
                    <a:pt x="1089" y="677"/>
                    <a:pt x="1088" y="676"/>
                    <a:pt x="1087" y="675"/>
                  </a:cubicBezTo>
                  <a:cubicBezTo>
                    <a:pt x="1086" y="673"/>
                    <a:pt x="1085" y="671"/>
                    <a:pt x="1085" y="669"/>
                  </a:cubicBezTo>
                  <a:cubicBezTo>
                    <a:pt x="1085" y="668"/>
                    <a:pt x="1085" y="668"/>
                    <a:pt x="1085" y="668"/>
                  </a:cubicBezTo>
                  <a:cubicBezTo>
                    <a:pt x="1085" y="664"/>
                    <a:pt x="1087" y="659"/>
                    <a:pt x="1091" y="655"/>
                  </a:cubicBezTo>
                  <a:cubicBezTo>
                    <a:pt x="1098" y="647"/>
                    <a:pt x="1112" y="639"/>
                    <a:pt x="1128" y="631"/>
                  </a:cubicBezTo>
                  <a:cubicBezTo>
                    <a:pt x="1153" y="620"/>
                    <a:pt x="1184" y="608"/>
                    <a:pt x="1213" y="594"/>
                  </a:cubicBezTo>
                  <a:cubicBezTo>
                    <a:pt x="1241" y="580"/>
                    <a:pt x="1267" y="565"/>
                    <a:pt x="1279" y="544"/>
                  </a:cubicBezTo>
                  <a:cubicBezTo>
                    <a:pt x="1292" y="525"/>
                    <a:pt x="1301" y="511"/>
                    <a:pt x="1307" y="501"/>
                  </a:cubicBezTo>
                  <a:cubicBezTo>
                    <a:pt x="1313" y="490"/>
                    <a:pt x="1316" y="484"/>
                    <a:pt x="1316" y="478"/>
                  </a:cubicBezTo>
                  <a:cubicBezTo>
                    <a:pt x="1316" y="476"/>
                    <a:pt x="1315" y="473"/>
                    <a:pt x="1314" y="471"/>
                  </a:cubicBezTo>
                  <a:cubicBezTo>
                    <a:pt x="1312" y="469"/>
                    <a:pt x="1310" y="467"/>
                    <a:pt x="1307" y="465"/>
                  </a:cubicBezTo>
                  <a:cubicBezTo>
                    <a:pt x="1304" y="462"/>
                    <a:pt x="1300" y="461"/>
                    <a:pt x="1296" y="461"/>
                  </a:cubicBezTo>
                  <a:cubicBezTo>
                    <a:pt x="1287" y="461"/>
                    <a:pt x="1276" y="466"/>
                    <a:pt x="1266" y="474"/>
                  </a:cubicBezTo>
                  <a:cubicBezTo>
                    <a:pt x="1257" y="482"/>
                    <a:pt x="1247" y="492"/>
                    <a:pt x="1240" y="503"/>
                  </a:cubicBezTo>
                  <a:cubicBezTo>
                    <a:pt x="1224" y="529"/>
                    <a:pt x="1191" y="549"/>
                    <a:pt x="1166" y="556"/>
                  </a:cubicBezTo>
                  <a:cubicBezTo>
                    <a:pt x="1154" y="560"/>
                    <a:pt x="1137" y="567"/>
                    <a:pt x="1121" y="573"/>
                  </a:cubicBezTo>
                  <a:cubicBezTo>
                    <a:pt x="1105" y="580"/>
                    <a:pt x="1091" y="587"/>
                    <a:pt x="1084" y="592"/>
                  </a:cubicBezTo>
                  <a:cubicBezTo>
                    <a:pt x="1079" y="595"/>
                    <a:pt x="1074" y="599"/>
                    <a:pt x="1067" y="602"/>
                  </a:cubicBezTo>
                  <a:cubicBezTo>
                    <a:pt x="1061" y="606"/>
                    <a:pt x="1054" y="608"/>
                    <a:pt x="1048" y="608"/>
                  </a:cubicBezTo>
                  <a:cubicBezTo>
                    <a:pt x="1044" y="608"/>
                    <a:pt x="1040" y="607"/>
                    <a:pt x="1036" y="605"/>
                  </a:cubicBezTo>
                  <a:cubicBezTo>
                    <a:pt x="1032" y="603"/>
                    <a:pt x="1029" y="599"/>
                    <a:pt x="1026" y="592"/>
                  </a:cubicBezTo>
                  <a:cubicBezTo>
                    <a:pt x="1024" y="588"/>
                    <a:pt x="1023" y="584"/>
                    <a:pt x="1023" y="579"/>
                  </a:cubicBezTo>
                  <a:cubicBezTo>
                    <a:pt x="1022" y="563"/>
                    <a:pt x="1034" y="542"/>
                    <a:pt x="1052" y="520"/>
                  </a:cubicBezTo>
                  <a:cubicBezTo>
                    <a:pt x="1071" y="497"/>
                    <a:pt x="1097" y="472"/>
                    <a:pt x="1125" y="447"/>
                  </a:cubicBezTo>
                  <a:cubicBezTo>
                    <a:pt x="1191" y="389"/>
                    <a:pt x="1234" y="335"/>
                    <a:pt x="1268" y="295"/>
                  </a:cubicBezTo>
                  <a:cubicBezTo>
                    <a:pt x="1282" y="278"/>
                    <a:pt x="1308" y="252"/>
                    <a:pt x="1331" y="225"/>
                  </a:cubicBezTo>
                  <a:cubicBezTo>
                    <a:pt x="1342" y="211"/>
                    <a:pt x="1353" y="196"/>
                    <a:pt x="1361" y="183"/>
                  </a:cubicBezTo>
                  <a:cubicBezTo>
                    <a:pt x="1368" y="169"/>
                    <a:pt x="1373" y="156"/>
                    <a:pt x="1373" y="144"/>
                  </a:cubicBezTo>
                  <a:cubicBezTo>
                    <a:pt x="1373" y="134"/>
                    <a:pt x="1369" y="125"/>
                    <a:pt x="1360" y="118"/>
                  </a:cubicBezTo>
                  <a:cubicBezTo>
                    <a:pt x="1354" y="113"/>
                    <a:pt x="1347" y="111"/>
                    <a:pt x="1340" y="111"/>
                  </a:cubicBezTo>
                  <a:cubicBezTo>
                    <a:pt x="1327" y="111"/>
                    <a:pt x="1313" y="118"/>
                    <a:pt x="1299" y="129"/>
                  </a:cubicBezTo>
                  <a:cubicBezTo>
                    <a:pt x="1279" y="146"/>
                    <a:pt x="1257" y="171"/>
                    <a:pt x="1239" y="195"/>
                  </a:cubicBezTo>
                  <a:cubicBezTo>
                    <a:pt x="1220" y="220"/>
                    <a:pt x="1204" y="244"/>
                    <a:pt x="1194" y="257"/>
                  </a:cubicBezTo>
                  <a:cubicBezTo>
                    <a:pt x="1179" y="278"/>
                    <a:pt x="1161" y="302"/>
                    <a:pt x="1143" y="324"/>
                  </a:cubicBezTo>
                  <a:cubicBezTo>
                    <a:pt x="1125" y="346"/>
                    <a:pt x="1106" y="366"/>
                    <a:pt x="1091" y="376"/>
                  </a:cubicBezTo>
                  <a:cubicBezTo>
                    <a:pt x="1083" y="381"/>
                    <a:pt x="1072" y="391"/>
                    <a:pt x="1060" y="404"/>
                  </a:cubicBezTo>
                  <a:cubicBezTo>
                    <a:pt x="1041" y="423"/>
                    <a:pt x="1019" y="448"/>
                    <a:pt x="998" y="468"/>
                  </a:cubicBezTo>
                  <a:cubicBezTo>
                    <a:pt x="988" y="478"/>
                    <a:pt x="978" y="487"/>
                    <a:pt x="970" y="493"/>
                  </a:cubicBezTo>
                  <a:cubicBezTo>
                    <a:pt x="966" y="497"/>
                    <a:pt x="962" y="499"/>
                    <a:pt x="959" y="501"/>
                  </a:cubicBezTo>
                  <a:cubicBezTo>
                    <a:pt x="955" y="502"/>
                    <a:pt x="952" y="503"/>
                    <a:pt x="950" y="503"/>
                  </a:cubicBezTo>
                  <a:cubicBezTo>
                    <a:pt x="948" y="503"/>
                    <a:pt x="947" y="503"/>
                    <a:pt x="946" y="502"/>
                  </a:cubicBezTo>
                  <a:cubicBezTo>
                    <a:pt x="945" y="500"/>
                    <a:pt x="944" y="498"/>
                    <a:pt x="944" y="495"/>
                  </a:cubicBezTo>
                  <a:cubicBezTo>
                    <a:pt x="944" y="489"/>
                    <a:pt x="947" y="479"/>
                    <a:pt x="952" y="469"/>
                  </a:cubicBezTo>
                  <a:cubicBezTo>
                    <a:pt x="959" y="453"/>
                    <a:pt x="970" y="434"/>
                    <a:pt x="980" y="416"/>
                  </a:cubicBezTo>
                  <a:cubicBezTo>
                    <a:pt x="984" y="407"/>
                    <a:pt x="988" y="399"/>
                    <a:pt x="991" y="391"/>
                  </a:cubicBezTo>
                  <a:cubicBezTo>
                    <a:pt x="995" y="383"/>
                    <a:pt x="996" y="376"/>
                    <a:pt x="996" y="370"/>
                  </a:cubicBezTo>
                  <a:cubicBezTo>
                    <a:pt x="996" y="367"/>
                    <a:pt x="996" y="365"/>
                    <a:pt x="995" y="362"/>
                  </a:cubicBezTo>
                  <a:cubicBezTo>
                    <a:pt x="994" y="360"/>
                    <a:pt x="993" y="358"/>
                    <a:pt x="991" y="357"/>
                  </a:cubicBezTo>
                  <a:cubicBezTo>
                    <a:pt x="989" y="355"/>
                    <a:pt x="987" y="354"/>
                    <a:pt x="985" y="354"/>
                  </a:cubicBezTo>
                  <a:cubicBezTo>
                    <a:pt x="981" y="354"/>
                    <a:pt x="977" y="357"/>
                    <a:pt x="973" y="360"/>
                  </a:cubicBezTo>
                  <a:cubicBezTo>
                    <a:pt x="966" y="366"/>
                    <a:pt x="958" y="375"/>
                    <a:pt x="950" y="386"/>
                  </a:cubicBezTo>
                  <a:cubicBezTo>
                    <a:pt x="938" y="403"/>
                    <a:pt x="925" y="424"/>
                    <a:pt x="911" y="440"/>
                  </a:cubicBezTo>
                  <a:cubicBezTo>
                    <a:pt x="904" y="449"/>
                    <a:pt x="897" y="456"/>
                    <a:pt x="890" y="461"/>
                  </a:cubicBezTo>
                  <a:cubicBezTo>
                    <a:pt x="882" y="466"/>
                    <a:pt x="875" y="469"/>
                    <a:pt x="868" y="469"/>
                  </a:cubicBezTo>
                  <a:cubicBezTo>
                    <a:pt x="865" y="469"/>
                    <a:pt x="863" y="468"/>
                    <a:pt x="860" y="467"/>
                  </a:cubicBezTo>
                  <a:cubicBezTo>
                    <a:pt x="834" y="459"/>
                    <a:pt x="813" y="453"/>
                    <a:pt x="796" y="439"/>
                  </a:cubicBezTo>
                  <a:cubicBezTo>
                    <a:pt x="778" y="425"/>
                    <a:pt x="762" y="402"/>
                    <a:pt x="746" y="361"/>
                  </a:cubicBezTo>
                  <a:cubicBezTo>
                    <a:pt x="733" y="328"/>
                    <a:pt x="717" y="297"/>
                    <a:pt x="704" y="267"/>
                  </a:cubicBezTo>
                  <a:cubicBezTo>
                    <a:pt x="691" y="238"/>
                    <a:pt x="682" y="210"/>
                    <a:pt x="682" y="186"/>
                  </a:cubicBezTo>
                  <a:cubicBezTo>
                    <a:pt x="682" y="171"/>
                    <a:pt x="685" y="158"/>
                    <a:pt x="692" y="146"/>
                  </a:cubicBezTo>
                  <a:cubicBezTo>
                    <a:pt x="706" y="125"/>
                    <a:pt x="724" y="105"/>
                    <a:pt x="738" y="86"/>
                  </a:cubicBezTo>
                  <a:cubicBezTo>
                    <a:pt x="752" y="67"/>
                    <a:pt x="763" y="48"/>
                    <a:pt x="763" y="31"/>
                  </a:cubicBezTo>
                  <a:cubicBezTo>
                    <a:pt x="763" y="22"/>
                    <a:pt x="760" y="13"/>
                    <a:pt x="752" y="5"/>
                  </a:cubicBezTo>
                  <a:cubicBezTo>
                    <a:pt x="750" y="6"/>
                    <a:pt x="750" y="6"/>
                    <a:pt x="750" y="6"/>
                  </a:cubicBezTo>
                  <a:cubicBezTo>
                    <a:pt x="749" y="7"/>
                    <a:pt x="749" y="7"/>
                    <a:pt x="749" y="7"/>
                  </a:cubicBezTo>
                  <a:cubicBezTo>
                    <a:pt x="756" y="15"/>
                    <a:pt x="759" y="23"/>
                    <a:pt x="759" y="31"/>
                  </a:cubicBezTo>
                  <a:cubicBezTo>
                    <a:pt x="759" y="47"/>
                    <a:pt x="749" y="64"/>
                    <a:pt x="735" y="83"/>
                  </a:cubicBezTo>
                  <a:cubicBezTo>
                    <a:pt x="721" y="102"/>
                    <a:pt x="703" y="123"/>
                    <a:pt x="689" y="144"/>
                  </a:cubicBezTo>
                  <a:cubicBezTo>
                    <a:pt x="681" y="157"/>
                    <a:pt x="678" y="171"/>
                    <a:pt x="678" y="186"/>
                  </a:cubicBezTo>
                  <a:cubicBezTo>
                    <a:pt x="678" y="211"/>
                    <a:pt x="687" y="239"/>
                    <a:pt x="700" y="269"/>
                  </a:cubicBezTo>
                  <a:cubicBezTo>
                    <a:pt x="713" y="299"/>
                    <a:pt x="729" y="330"/>
                    <a:pt x="742" y="362"/>
                  </a:cubicBezTo>
                  <a:cubicBezTo>
                    <a:pt x="759" y="404"/>
                    <a:pt x="774" y="427"/>
                    <a:pt x="793" y="442"/>
                  </a:cubicBezTo>
                  <a:cubicBezTo>
                    <a:pt x="812" y="457"/>
                    <a:pt x="833" y="463"/>
                    <a:pt x="859" y="471"/>
                  </a:cubicBezTo>
                  <a:cubicBezTo>
                    <a:pt x="862" y="472"/>
                    <a:pt x="865" y="473"/>
                    <a:pt x="868" y="473"/>
                  </a:cubicBezTo>
                  <a:cubicBezTo>
                    <a:pt x="881" y="473"/>
                    <a:pt x="892" y="465"/>
                    <a:pt x="904" y="454"/>
                  </a:cubicBezTo>
                  <a:cubicBezTo>
                    <a:pt x="921" y="438"/>
                    <a:pt x="936" y="414"/>
                    <a:pt x="950" y="394"/>
                  </a:cubicBezTo>
                  <a:cubicBezTo>
                    <a:pt x="957" y="384"/>
                    <a:pt x="964" y="375"/>
                    <a:pt x="970" y="368"/>
                  </a:cubicBezTo>
                  <a:cubicBezTo>
                    <a:pt x="973" y="365"/>
                    <a:pt x="975" y="363"/>
                    <a:pt x="978" y="361"/>
                  </a:cubicBezTo>
                  <a:cubicBezTo>
                    <a:pt x="980" y="359"/>
                    <a:pt x="983" y="358"/>
                    <a:pt x="985" y="358"/>
                  </a:cubicBezTo>
                  <a:cubicBezTo>
                    <a:pt x="986" y="358"/>
                    <a:pt x="987" y="359"/>
                    <a:pt x="989" y="360"/>
                  </a:cubicBezTo>
                  <a:cubicBezTo>
                    <a:pt x="990" y="361"/>
                    <a:pt x="991" y="362"/>
                    <a:pt x="992" y="364"/>
                  </a:cubicBezTo>
                  <a:cubicBezTo>
                    <a:pt x="992" y="365"/>
                    <a:pt x="992" y="367"/>
                    <a:pt x="992" y="370"/>
                  </a:cubicBezTo>
                  <a:cubicBezTo>
                    <a:pt x="992" y="377"/>
                    <a:pt x="989" y="386"/>
                    <a:pt x="984" y="397"/>
                  </a:cubicBezTo>
                  <a:cubicBezTo>
                    <a:pt x="977" y="414"/>
                    <a:pt x="966" y="433"/>
                    <a:pt x="957" y="450"/>
                  </a:cubicBezTo>
                  <a:cubicBezTo>
                    <a:pt x="952" y="459"/>
                    <a:pt x="948" y="467"/>
                    <a:pt x="945" y="475"/>
                  </a:cubicBezTo>
                  <a:cubicBezTo>
                    <a:pt x="942" y="483"/>
                    <a:pt x="940" y="489"/>
                    <a:pt x="940" y="495"/>
                  </a:cubicBezTo>
                  <a:cubicBezTo>
                    <a:pt x="940" y="499"/>
                    <a:pt x="941" y="502"/>
                    <a:pt x="943" y="505"/>
                  </a:cubicBezTo>
                  <a:cubicBezTo>
                    <a:pt x="945" y="507"/>
                    <a:pt x="948" y="507"/>
                    <a:pt x="950" y="507"/>
                  </a:cubicBezTo>
                  <a:cubicBezTo>
                    <a:pt x="954" y="507"/>
                    <a:pt x="959" y="505"/>
                    <a:pt x="964" y="502"/>
                  </a:cubicBezTo>
                  <a:cubicBezTo>
                    <a:pt x="973" y="497"/>
                    <a:pt x="984" y="487"/>
                    <a:pt x="996" y="476"/>
                  </a:cubicBezTo>
                  <a:cubicBezTo>
                    <a:pt x="1014" y="459"/>
                    <a:pt x="1033" y="438"/>
                    <a:pt x="1050" y="419"/>
                  </a:cubicBezTo>
                  <a:cubicBezTo>
                    <a:pt x="1059" y="410"/>
                    <a:pt x="1067" y="401"/>
                    <a:pt x="1075" y="394"/>
                  </a:cubicBezTo>
                  <a:cubicBezTo>
                    <a:pt x="1082" y="387"/>
                    <a:pt x="1088" y="382"/>
                    <a:pt x="1093" y="379"/>
                  </a:cubicBezTo>
                  <a:cubicBezTo>
                    <a:pt x="1109" y="369"/>
                    <a:pt x="1128" y="349"/>
                    <a:pt x="1146" y="327"/>
                  </a:cubicBezTo>
                  <a:cubicBezTo>
                    <a:pt x="1164" y="305"/>
                    <a:pt x="1182" y="280"/>
                    <a:pt x="1197" y="260"/>
                  </a:cubicBezTo>
                  <a:cubicBezTo>
                    <a:pt x="1211" y="241"/>
                    <a:pt x="1234" y="205"/>
                    <a:pt x="1261" y="173"/>
                  </a:cubicBezTo>
                  <a:cubicBezTo>
                    <a:pt x="1274" y="158"/>
                    <a:pt x="1288" y="143"/>
                    <a:pt x="1302" y="132"/>
                  </a:cubicBezTo>
                  <a:cubicBezTo>
                    <a:pt x="1316" y="122"/>
                    <a:pt x="1329" y="115"/>
                    <a:pt x="1340" y="115"/>
                  </a:cubicBezTo>
                  <a:cubicBezTo>
                    <a:pt x="1347" y="115"/>
                    <a:pt x="1352" y="117"/>
                    <a:pt x="1358" y="121"/>
                  </a:cubicBezTo>
                  <a:cubicBezTo>
                    <a:pt x="1366" y="127"/>
                    <a:pt x="1369" y="135"/>
                    <a:pt x="1369" y="144"/>
                  </a:cubicBezTo>
                  <a:cubicBezTo>
                    <a:pt x="1369" y="155"/>
                    <a:pt x="1365" y="167"/>
                    <a:pt x="1357" y="181"/>
                  </a:cubicBezTo>
                  <a:cubicBezTo>
                    <a:pt x="1346" y="201"/>
                    <a:pt x="1328" y="223"/>
                    <a:pt x="1311" y="242"/>
                  </a:cubicBezTo>
                  <a:cubicBezTo>
                    <a:pt x="1293" y="262"/>
                    <a:pt x="1276" y="280"/>
                    <a:pt x="1265" y="292"/>
                  </a:cubicBezTo>
                  <a:cubicBezTo>
                    <a:pt x="1231" y="332"/>
                    <a:pt x="1188" y="386"/>
                    <a:pt x="1122" y="444"/>
                  </a:cubicBezTo>
                  <a:cubicBezTo>
                    <a:pt x="1094" y="469"/>
                    <a:pt x="1068" y="494"/>
                    <a:pt x="1049" y="517"/>
                  </a:cubicBezTo>
                  <a:cubicBezTo>
                    <a:pt x="1030" y="540"/>
                    <a:pt x="1019" y="561"/>
                    <a:pt x="1019" y="579"/>
                  </a:cubicBezTo>
                  <a:cubicBezTo>
                    <a:pt x="1019" y="584"/>
                    <a:pt x="1020" y="590"/>
                    <a:pt x="1022" y="594"/>
                  </a:cubicBezTo>
                  <a:cubicBezTo>
                    <a:pt x="1025" y="601"/>
                    <a:pt x="1029" y="605"/>
                    <a:pt x="1034" y="608"/>
                  </a:cubicBezTo>
                  <a:cubicBezTo>
                    <a:pt x="1038" y="611"/>
                    <a:pt x="1043" y="612"/>
                    <a:pt x="1048" y="612"/>
                  </a:cubicBezTo>
                  <a:cubicBezTo>
                    <a:pt x="1055" y="612"/>
                    <a:pt x="1063" y="610"/>
                    <a:pt x="1069" y="606"/>
                  </a:cubicBezTo>
                  <a:cubicBezTo>
                    <a:pt x="1076" y="602"/>
                    <a:pt x="1082" y="598"/>
                    <a:pt x="1086" y="595"/>
                  </a:cubicBezTo>
                  <a:cubicBezTo>
                    <a:pt x="1093" y="590"/>
                    <a:pt x="1107" y="583"/>
                    <a:pt x="1122" y="577"/>
                  </a:cubicBezTo>
                  <a:cubicBezTo>
                    <a:pt x="1138" y="570"/>
                    <a:pt x="1155" y="564"/>
                    <a:pt x="1167" y="560"/>
                  </a:cubicBezTo>
                  <a:cubicBezTo>
                    <a:pt x="1193" y="552"/>
                    <a:pt x="1226" y="532"/>
                    <a:pt x="1243" y="505"/>
                  </a:cubicBezTo>
                  <a:cubicBezTo>
                    <a:pt x="1250" y="495"/>
                    <a:pt x="1259" y="485"/>
                    <a:pt x="1269" y="477"/>
                  </a:cubicBezTo>
                  <a:cubicBezTo>
                    <a:pt x="1278" y="470"/>
                    <a:pt x="1288" y="465"/>
                    <a:pt x="1296" y="465"/>
                  </a:cubicBezTo>
                  <a:cubicBezTo>
                    <a:pt x="1299" y="465"/>
                    <a:pt x="1302" y="466"/>
                    <a:pt x="1305" y="468"/>
                  </a:cubicBezTo>
                  <a:cubicBezTo>
                    <a:pt x="1307" y="470"/>
                    <a:pt x="1309" y="472"/>
                    <a:pt x="1310" y="473"/>
                  </a:cubicBezTo>
                  <a:cubicBezTo>
                    <a:pt x="1312" y="475"/>
                    <a:pt x="1312" y="476"/>
                    <a:pt x="1312" y="478"/>
                  </a:cubicBezTo>
                  <a:cubicBezTo>
                    <a:pt x="1312" y="482"/>
                    <a:pt x="1310" y="489"/>
                    <a:pt x="1304" y="499"/>
                  </a:cubicBezTo>
                  <a:cubicBezTo>
                    <a:pt x="1298" y="509"/>
                    <a:pt x="1289" y="522"/>
                    <a:pt x="1276" y="542"/>
                  </a:cubicBezTo>
                  <a:cubicBezTo>
                    <a:pt x="1267" y="557"/>
                    <a:pt x="1250" y="569"/>
                    <a:pt x="1230" y="580"/>
                  </a:cubicBezTo>
                  <a:cubicBezTo>
                    <a:pt x="1201" y="597"/>
                    <a:pt x="1163" y="611"/>
                    <a:pt x="1134" y="624"/>
                  </a:cubicBezTo>
                  <a:cubicBezTo>
                    <a:pt x="1119" y="631"/>
                    <a:pt x="1106" y="638"/>
                    <a:pt x="1096" y="645"/>
                  </a:cubicBezTo>
                  <a:cubicBezTo>
                    <a:pt x="1092" y="648"/>
                    <a:pt x="1088" y="652"/>
                    <a:pt x="1085" y="656"/>
                  </a:cubicBezTo>
                  <a:cubicBezTo>
                    <a:pt x="1082" y="660"/>
                    <a:pt x="1081" y="664"/>
                    <a:pt x="1081" y="668"/>
                  </a:cubicBezTo>
                  <a:cubicBezTo>
                    <a:pt x="1081" y="669"/>
                    <a:pt x="1081" y="669"/>
                    <a:pt x="1081" y="669"/>
                  </a:cubicBezTo>
                  <a:cubicBezTo>
                    <a:pt x="1081" y="672"/>
                    <a:pt x="1082" y="675"/>
                    <a:pt x="1083" y="677"/>
                  </a:cubicBezTo>
                  <a:cubicBezTo>
                    <a:pt x="1086" y="680"/>
                    <a:pt x="1089" y="682"/>
                    <a:pt x="1093" y="683"/>
                  </a:cubicBezTo>
                  <a:cubicBezTo>
                    <a:pt x="1098" y="685"/>
                    <a:pt x="1103" y="685"/>
                    <a:pt x="1108" y="685"/>
                  </a:cubicBezTo>
                  <a:cubicBezTo>
                    <a:pt x="1125" y="685"/>
                    <a:pt x="1146" y="681"/>
                    <a:pt x="1168" y="677"/>
                  </a:cubicBezTo>
                  <a:cubicBezTo>
                    <a:pt x="1189" y="673"/>
                    <a:pt x="1211" y="669"/>
                    <a:pt x="1227" y="669"/>
                  </a:cubicBezTo>
                  <a:cubicBezTo>
                    <a:pt x="1234" y="669"/>
                    <a:pt x="1240" y="670"/>
                    <a:pt x="1244" y="671"/>
                  </a:cubicBezTo>
                  <a:cubicBezTo>
                    <a:pt x="1246" y="672"/>
                    <a:pt x="1247" y="673"/>
                    <a:pt x="1249" y="675"/>
                  </a:cubicBezTo>
                  <a:cubicBezTo>
                    <a:pt x="1250" y="676"/>
                    <a:pt x="1250" y="678"/>
                    <a:pt x="1251" y="680"/>
                  </a:cubicBezTo>
                  <a:cubicBezTo>
                    <a:pt x="1251" y="680"/>
                    <a:pt x="1251" y="681"/>
                    <a:pt x="1251" y="682"/>
                  </a:cubicBezTo>
                  <a:cubicBezTo>
                    <a:pt x="1251" y="686"/>
                    <a:pt x="1249" y="689"/>
                    <a:pt x="1244" y="693"/>
                  </a:cubicBezTo>
                  <a:cubicBezTo>
                    <a:pt x="1237" y="699"/>
                    <a:pt x="1222" y="704"/>
                    <a:pt x="1206" y="709"/>
                  </a:cubicBezTo>
                  <a:cubicBezTo>
                    <a:pt x="1181" y="715"/>
                    <a:pt x="1149" y="721"/>
                    <a:pt x="1125" y="726"/>
                  </a:cubicBezTo>
                  <a:cubicBezTo>
                    <a:pt x="1112" y="729"/>
                    <a:pt x="1101" y="732"/>
                    <a:pt x="1093" y="736"/>
                  </a:cubicBezTo>
                  <a:cubicBezTo>
                    <a:pt x="1089" y="738"/>
                    <a:pt x="1086" y="739"/>
                    <a:pt x="1084" y="742"/>
                  </a:cubicBezTo>
                  <a:cubicBezTo>
                    <a:pt x="1081" y="744"/>
                    <a:pt x="1080" y="746"/>
                    <a:pt x="1080" y="749"/>
                  </a:cubicBezTo>
                  <a:cubicBezTo>
                    <a:pt x="1080" y="751"/>
                    <a:pt x="1080" y="753"/>
                    <a:pt x="1082" y="755"/>
                  </a:cubicBezTo>
                  <a:cubicBezTo>
                    <a:pt x="1084" y="759"/>
                    <a:pt x="1088" y="761"/>
                    <a:pt x="1093" y="764"/>
                  </a:cubicBezTo>
                  <a:cubicBezTo>
                    <a:pt x="1101" y="768"/>
                    <a:pt x="1114" y="772"/>
                    <a:pt x="1129" y="774"/>
                  </a:cubicBezTo>
                  <a:cubicBezTo>
                    <a:pt x="1172" y="783"/>
                    <a:pt x="1236" y="786"/>
                    <a:pt x="1269" y="786"/>
                  </a:cubicBezTo>
                  <a:cubicBezTo>
                    <a:pt x="1272" y="786"/>
                    <a:pt x="1274" y="786"/>
                    <a:pt x="1277" y="786"/>
                  </a:cubicBezTo>
                  <a:cubicBezTo>
                    <a:pt x="1278" y="786"/>
                    <a:pt x="1279" y="786"/>
                    <a:pt x="1280" y="786"/>
                  </a:cubicBezTo>
                  <a:cubicBezTo>
                    <a:pt x="1300" y="786"/>
                    <a:pt x="1319" y="791"/>
                    <a:pt x="1338" y="796"/>
                  </a:cubicBezTo>
                  <a:cubicBezTo>
                    <a:pt x="1356" y="801"/>
                    <a:pt x="1375" y="806"/>
                    <a:pt x="1395" y="806"/>
                  </a:cubicBezTo>
                  <a:cubicBezTo>
                    <a:pt x="1397" y="806"/>
                    <a:pt x="1400" y="806"/>
                    <a:pt x="1403" y="805"/>
                  </a:cubicBezTo>
                  <a:cubicBezTo>
                    <a:pt x="1405" y="805"/>
                    <a:pt x="1406" y="805"/>
                    <a:pt x="1408" y="805"/>
                  </a:cubicBezTo>
                  <a:cubicBezTo>
                    <a:pt x="1428" y="805"/>
                    <a:pt x="1448" y="814"/>
                    <a:pt x="1469" y="824"/>
                  </a:cubicBezTo>
                  <a:cubicBezTo>
                    <a:pt x="1490" y="834"/>
                    <a:pt x="1512" y="844"/>
                    <a:pt x="1538" y="847"/>
                  </a:cubicBezTo>
                  <a:cubicBezTo>
                    <a:pt x="1561" y="850"/>
                    <a:pt x="1585" y="863"/>
                    <a:pt x="1603" y="880"/>
                  </a:cubicBezTo>
                  <a:cubicBezTo>
                    <a:pt x="1621" y="897"/>
                    <a:pt x="1633" y="918"/>
                    <a:pt x="1633" y="939"/>
                  </a:cubicBezTo>
                  <a:cubicBezTo>
                    <a:pt x="1633" y="943"/>
                    <a:pt x="1633" y="947"/>
                    <a:pt x="1632" y="951"/>
                  </a:cubicBezTo>
                  <a:cubicBezTo>
                    <a:pt x="1630" y="959"/>
                    <a:pt x="1625" y="964"/>
                    <a:pt x="1619" y="967"/>
                  </a:cubicBezTo>
                  <a:cubicBezTo>
                    <a:pt x="1613" y="971"/>
                    <a:pt x="1605" y="972"/>
                    <a:pt x="1597" y="972"/>
                  </a:cubicBezTo>
                  <a:cubicBezTo>
                    <a:pt x="1581" y="972"/>
                    <a:pt x="1564" y="968"/>
                    <a:pt x="1548" y="961"/>
                  </a:cubicBezTo>
                  <a:cubicBezTo>
                    <a:pt x="1532" y="954"/>
                    <a:pt x="1518" y="945"/>
                    <a:pt x="1511" y="937"/>
                  </a:cubicBezTo>
                  <a:cubicBezTo>
                    <a:pt x="1499" y="923"/>
                    <a:pt x="1482" y="914"/>
                    <a:pt x="1454" y="904"/>
                  </a:cubicBezTo>
                  <a:cubicBezTo>
                    <a:pt x="1427" y="895"/>
                    <a:pt x="1390" y="885"/>
                    <a:pt x="1338" y="869"/>
                  </a:cubicBezTo>
                  <a:cubicBezTo>
                    <a:pt x="1288" y="854"/>
                    <a:pt x="1234" y="849"/>
                    <a:pt x="1188" y="849"/>
                  </a:cubicBezTo>
                  <a:cubicBezTo>
                    <a:pt x="1164" y="849"/>
                    <a:pt x="1142" y="850"/>
                    <a:pt x="1125" y="853"/>
                  </a:cubicBezTo>
                  <a:cubicBezTo>
                    <a:pt x="1107" y="855"/>
                    <a:pt x="1093" y="859"/>
                    <a:pt x="1085" y="863"/>
                  </a:cubicBezTo>
                  <a:cubicBezTo>
                    <a:pt x="1069" y="870"/>
                    <a:pt x="1060" y="885"/>
                    <a:pt x="1053" y="901"/>
                  </a:cubicBezTo>
                  <a:cubicBezTo>
                    <a:pt x="1046" y="917"/>
                    <a:pt x="1042" y="935"/>
                    <a:pt x="1035" y="951"/>
                  </a:cubicBezTo>
                  <a:cubicBezTo>
                    <a:pt x="1032" y="957"/>
                    <a:pt x="1031" y="963"/>
                    <a:pt x="1031" y="968"/>
                  </a:cubicBezTo>
                  <a:cubicBezTo>
                    <a:pt x="1031" y="980"/>
                    <a:pt x="1036" y="989"/>
                    <a:pt x="1043" y="998"/>
                  </a:cubicBezTo>
                  <a:cubicBezTo>
                    <a:pt x="1051" y="1007"/>
                    <a:pt x="1060" y="1016"/>
                    <a:pt x="1069" y="1026"/>
                  </a:cubicBezTo>
                  <a:cubicBezTo>
                    <a:pt x="1078" y="1036"/>
                    <a:pt x="1087" y="1045"/>
                    <a:pt x="1093" y="1054"/>
                  </a:cubicBezTo>
                  <a:cubicBezTo>
                    <a:pt x="1099" y="1063"/>
                    <a:pt x="1102" y="1070"/>
                    <a:pt x="1102" y="1076"/>
                  </a:cubicBezTo>
                  <a:cubicBezTo>
                    <a:pt x="1102" y="1079"/>
                    <a:pt x="1101" y="1081"/>
                    <a:pt x="1099" y="1083"/>
                  </a:cubicBezTo>
                  <a:cubicBezTo>
                    <a:pt x="1096" y="1086"/>
                    <a:pt x="1093" y="1087"/>
                    <a:pt x="1091" y="1087"/>
                  </a:cubicBezTo>
                  <a:cubicBezTo>
                    <a:pt x="1089" y="1087"/>
                    <a:pt x="1088" y="1087"/>
                    <a:pt x="1086" y="1086"/>
                  </a:cubicBezTo>
                  <a:cubicBezTo>
                    <a:pt x="1081" y="1083"/>
                    <a:pt x="1075" y="1076"/>
                    <a:pt x="1066" y="1063"/>
                  </a:cubicBezTo>
                  <a:cubicBezTo>
                    <a:pt x="1058" y="1051"/>
                    <a:pt x="1053" y="1045"/>
                    <a:pt x="1045" y="1040"/>
                  </a:cubicBezTo>
                  <a:cubicBezTo>
                    <a:pt x="1038" y="1034"/>
                    <a:pt x="1028" y="1031"/>
                    <a:pt x="1012" y="1024"/>
                  </a:cubicBezTo>
                  <a:cubicBezTo>
                    <a:pt x="1005" y="1022"/>
                    <a:pt x="1000" y="1021"/>
                    <a:pt x="995" y="1021"/>
                  </a:cubicBezTo>
                  <a:cubicBezTo>
                    <a:pt x="991" y="1021"/>
                    <a:pt x="987" y="1022"/>
                    <a:pt x="984" y="1024"/>
                  </a:cubicBezTo>
                  <a:cubicBezTo>
                    <a:pt x="979" y="1028"/>
                    <a:pt x="976" y="1033"/>
                    <a:pt x="972" y="1040"/>
                  </a:cubicBezTo>
                  <a:cubicBezTo>
                    <a:pt x="968" y="1046"/>
                    <a:pt x="963" y="1053"/>
                    <a:pt x="955" y="1060"/>
                  </a:cubicBezTo>
                  <a:cubicBezTo>
                    <a:pt x="949" y="1066"/>
                    <a:pt x="946" y="1073"/>
                    <a:pt x="946" y="1081"/>
                  </a:cubicBezTo>
                  <a:cubicBezTo>
                    <a:pt x="946" y="1094"/>
                    <a:pt x="953" y="1110"/>
                    <a:pt x="962" y="1132"/>
                  </a:cubicBezTo>
                  <a:cubicBezTo>
                    <a:pt x="971" y="1154"/>
                    <a:pt x="983" y="1182"/>
                    <a:pt x="993" y="1218"/>
                  </a:cubicBezTo>
                  <a:cubicBezTo>
                    <a:pt x="1006" y="1265"/>
                    <a:pt x="1011" y="1325"/>
                    <a:pt x="1022" y="1385"/>
                  </a:cubicBezTo>
                  <a:cubicBezTo>
                    <a:pt x="1032" y="1445"/>
                    <a:pt x="1048" y="1505"/>
                    <a:pt x="1084" y="1553"/>
                  </a:cubicBezTo>
                  <a:cubicBezTo>
                    <a:pt x="1101" y="1575"/>
                    <a:pt x="1108" y="1593"/>
                    <a:pt x="1108" y="1605"/>
                  </a:cubicBezTo>
                  <a:cubicBezTo>
                    <a:pt x="1108" y="1613"/>
                    <a:pt x="1105" y="1619"/>
                    <a:pt x="1100" y="1623"/>
                  </a:cubicBezTo>
                  <a:cubicBezTo>
                    <a:pt x="1095" y="1626"/>
                    <a:pt x="1088" y="1628"/>
                    <a:pt x="1080" y="1628"/>
                  </a:cubicBezTo>
                  <a:cubicBezTo>
                    <a:pt x="1057" y="1628"/>
                    <a:pt x="1024" y="1614"/>
                    <a:pt x="999" y="1588"/>
                  </a:cubicBezTo>
                  <a:cubicBezTo>
                    <a:pt x="985" y="1573"/>
                    <a:pt x="974" y="1546"/>
                    <a:pt x="966" y="1513"/>
                  </a:cubicBezTo>
                  <a:cubicBezTo>
                    <a:pt x="953" y="1463"/>
                    <a:pt x="946" y="1399"/>
                    <a:pt x="939" y="1339"/>
                  </a:cubicBezTo>
                  <a:cubicBezTo>
                    <a:pt x="933" y="1279"/>
                    <a:pt x="927" y="1223"/>
                    <a:pt x="918" y="1190"/>
                  </a:cubicBezTo>
                  <a:cubicBezTo>
                    <a:pt x="907" y="1151"/>
                    <a:pt x="894" y="1127"/>
                    <a:pt x="880" y="1112"/>
                  </a:cubicBezTo>
                  <a:cubicBezTo>
                    <a:pt x="867" y="1096"/>
                    <a:pt x="851" y="1091"/>
                    <a:pt x="834" y="1091"/>
                  </a:cubicBezTo>
                  <a:cubicBezTo>
                    <a:pt x="829" y="1091"/>
                    <a:pt x="824" y="1092"/>
                    <a:pt x="819" y="1092"/>
                  </a:cubicBezTo>
                  <a:cubicBezTo>
                    <a:pt x="813" y="1093"/>
                    <a:pt x="809" y="1096"/>
                    <a:pt x="805" y="1099"/>
                  </a:cubicBezTo>
                  <a:cubicBezTo>
                    <a:pt x="798" y="1105"/>
                    <a:pt x="794" y="1115"/>
                    <a:pt x="791" y="1125"/>
                  </a:cubicBezTo>
                  <a:cubicBezTo>
                    <a:pt x="786" y="1141"/>
                    <a:pt x="784" y="1160"/>
                    <a:pt x="781" y="1174"/>
                  </a:cubicBezTo>
                  <a:cubicBezTo>
                    <a:pt x="780" y="1181"/>
                    <a:pt x="779" y="1188"/>
                    <a:pt x="777" y="1192"/>
                  </a:cubicBezTo>
                  <a:cubicBezTo>
                    <a:pt x="776" y="1194"/>
                    <a:pt x="775" y="1196"/>
                    <a:pt x="774" y="1197"/>
                  </a:cubicBezTo>
                  <a:cubicBezTo>
                    <a:pt x="773" y="1198"/>
                    <a:pt x="773" y="1198"/>
                    <a:pt x="772" y="1198"/>
                  </a:cubicBezTo>
                  <a:cubicBezTo>
                    <a:pt x="772" y="1198"/>
                    <a:pt x="772" y="1198"/>
                    <a:pt x="772" y="1198"/>
                  </a:cubicBezTo>
                  <a:cubicBezTo>
                    <a:pt x="771" y="1198"/>
                    <a:pt x="771" y="1198"/>
                    <a:pt x="771" y="1198"/>
                  </a:cubicBezTo>
                  <a:cubicBezTo>
                    <a:pt x="770" y="1198"/>
                    <a:pt x="768" y="1198"/>
                    <a:pt x="767" y="1196"/>
                  </a:cubicBezTo>
                  <a:cubicBezTo>
                    <a:pt x="764" y="1193"/>
                    <a:pt x="762" y="1188"/>
                    <a:pt x="761" y="1181"/>
                  </a:cubicBezTo>
                  <a:cubicBezTo>
                    <a:pt x="758" y="1171"/>
                    <a:pt x="757" y="1157"/>
                    <a:pt x="757" y="1145"/>
                  </a:cubicBezTo>
                  <a:cubicBezTo>
                    <a:pt x="756" y="1133"/>
                    <a:pt x="756" y="1122"/>
                    <a:pt x="755" y="1116"/>
                  </a:cubicBezTo>
                  <a:cubicBezTo>
                    <a:pt x="754" y="1112"/>
                    <a:pt x="753" y="1109"/>
                    <a:pt x="752" y="1107"/>
                  </a:cubicBezTo>
                  <a:cubicBezTo>
                    <a:pt x="751" y="1106"/>
                    <a:pt x="750" y="1105"/>
                    <a:pt x="749" y="1104"/>
                  </a:cubicBezTo>
                  <a:cubicBezTo>
                    <a:pt x="748" y="1104"/>
                    <a:pt x="747" y="1103"/>
                    <a:pt x="746" y="1103"/>
                  </a:cubicBezTo>
                  <a:cubicBezTo>
                    <a:pt x="743" y="1103"/>
                    <a:pt x="740" y="1105"/>
                    <a:pt x="737" y="1107"/>
                  </a:cubicBezTo>
                  <a:cubicBezTo>
                    <a:pt x="735" y="1110"/>
                    <a:pt x="732" y="1113"/>
                    <a:pt x="728" y="1117"/>
                  </a:cubicBezTo>
                  <a:cubicBezTo>
                    <a:pt x="725" y="1121"/>
                    <a:pt x="723" y="1123"/>
                    <a:pt x="721" y="1124"/>
                  </a:cubicBezTo>
                  <a:cubicBezTo>
                    <a:pt x="718" y="1126"/>
                    <a:pt x="716" y="1126"/>
                    <a:pt x="714" y="1126"/>
                  </a:cubicBezTo>
                  <a:cubicBezTo>
                    <a:pt x="712" y="1126"/>
                    <a:pt x="710" y="1126"/>
                    <a:pt x="708" y="1124"/>
                  </a:cubicBezTo>
                  <a:cubicBezTo>
                    <a:pt x="706" y="1123"/>
                    <a:pt x="703" y="1121"/>
                    <a:pt x="701" y="1119"/>
                  </a:cubicBezTo>
                  <a:cubicBezTo>
                    <a:pt x="700" y="1117"/>
                    <a:pt x="698" y="1116"/>
                    <a:pt x="697" y="1115"/>
                  </a:cubicBezTo>
                  <a:cubicBezTo>
                    <a:pt x="695" y="1114"/>
                    <a:pt x="694" y="1113"/>
                    <a:pt x="692" y="1113"/>
                  </a:cubicBezTo>
                  <a:cubicBezTo>
                    <a:pt x="690" y="1113"/>
                    <a:pt x="689" y="1114"/>
                    <a:pt x="687" y="1114"/>
                  </a:cubicBezTo>
                  <a:cubicBezTo>
                    <a:pt x="683" y="1117"/>
                    <a:pt x="679" y="1123"/>
                    <a:pt x="670" y="1133"/>
                  </a:cubicBezTo>
                  <a:cubicBezTo>
                    <a:pt x="667" y="1137"/>
                    <a:pt x="664" y="1139"/>
                    <a:pt x="662" y="1141"/>
                  </a:cubicBezTo>
                  <a:cubicBezTo>
                    <a:pt x="660" y="1143"/>
                    <a:pt x="658" y="1143"/>
                    <a:pt x="656" y="1143"/>
                  </a:cubicBezTo>
                  <a:cubicBezTo>
                    <a:pt x="654" y="1143"/>
                    <a:pt x="652" y="1143"/>
                    <a:pt x="651" y="1142"/>
                  </a:cubicBezTo>
                  <a:cubicBezTo>
                    <a:pt x="648" y="1140"/>
                    <a:pt x="645" y="1137"/>
                    <a:pt x="641" y="1133"/>
                  </a:cubicBezTo>
                  <a:cubicBezTo>
                    <a:pt x="638" y="1129"/>
                    <a:pt x="635" y="1124"/>
                    <a:pt x="630" y="1119"/>
                  </a:cubicBezTo>
                  <a:cubicBezTo>
                    <a:pt x="625" y="1113"/>
                    <a:pt x="619" y="1107"/>
                    <a:pt x="612" y="1102"/>
                  </a:cubicBezTo>
                  <a:cubicBezTo>
                    <a:pt x="605" y="1098"/>
                    <a:pt x="596" y="1095"/>
                    <a:pt x="588" y="1095"/>
                  </a:cubicBezTo>
                  <a:cubicBezTo>
                    <a:pt x="581" y="1095"/>
                    <a:pt x="575" y="1097"/>
                    <a:pt x="568" y="1101"/>
                  </a:cubicBezTo>
                  <a:cubicBezTo>
                    <a:pt x="562" y="1105"/>
                    <a:pt x="556" y="1112"/>
                    <a:pt x="550" y="1122"/>
                  </a:cubicBezTo>
                  <a:cubicBezTo>
                    <a:pt x="538" y="1145"/>
                    <a:pt x="530" y="1155"/>
                    <a:pt x="520" y="1166"/>
                  </a:cubicBezTo>
                  <a:cubicBezTo>
                    <a:pt x="509" y="1177"/>
                    <a:pt x="494" y="1189"/>
                    <a:pt x="466" y="1214"/>
                  </a:cubicBezTo>
                  <a:cubicBezTo>
                    <a:pt x="453" y="1226"/>
                    <a:pt x="440" y="1248"/>
                    <a:pt x="427" y="1275"/>
                  </a:cubicBezTo>
                  <a:cubicBezTo>
                    <a:pt x="406" y="1316"/>
                    <a:pt x="386" y="1367"/>
                    <a:pt x="365" y="1408"/>
                  </a:cubicBezTo>
                  <a:cubicBezTo>
                    <a:pt x="355" y="1428"/>
                    <a:pt x="345" y="1446"/>
                    <a:pt x="335" y="1458"/>
                  </a:cubicBezTo>
                  <a:cubicBezTo>
                    <a:pt x="330" y="1465"/>
                    <a:pt x="325" y="1470"/>
                    <a:pt x="320" y="1473"/>
                  </a:cubicBezTo>
                  <a:cubicBezTo>
                    <a:pt x="315" y="1476"/>
                    <a:pt x="310" y="1478"/>
                    <a:pt x="306" y="1478"/>
                  </a:cubicBezTo>
                  <a:cubicBezTo>
                    <a:pt x="302" y="1478"/>
                    <a:pt x="299" y="1477"/>
                    <a:pt x="295" y="1475"/>
                  </a:cubicBezTo>
                  <a:cubicBezTo>
                    <a:pt x="271" y="1459"/>
                    <a:pt x="263" y="1438"/>
                    <a:pt x="263" y="1418"/>
                  </a:cubicBezTo>
                  <a:cubicBezTo>
                    <a:pt x="263" y="1389"/>
                    <a:pt x="279" y="1361"/>
                    <a:pt x="295" y="1349"/>
                  </a:cubicBezTo>
                  <a:cubicBezTo>
                    <a:pt x="310" y="1338"/>
                    <a:pt x="321" y="1326"/>
                    <a:pt x="332" y="1310"/>
                  </a:cubicBezTo>
                  <a:cubicBezTo>
                    <a:pt x="343" y="1295"/>
                    <a:pt x="354" y="1275"/>
                    <a:pt x="368" y="1247"/>
                  </a:cubicBezTo>
                  <a:cubicBezTo>
                    <a:pt x="396" y="1192"/>
                    <a:pt x="415" y="1170"/>
                    <a:pt x="450" y="1143"/>
                  </a:cubicBezTo>
                  <a:cubicBezTo>
                    <a:pt x="465" y="1132"/>
                    <a:pt x="479" y="1120"/>
                    <a:pt x="490" y="1108"/>
                  </a:cubicBezTo>
                  <a:cubicBezTo>
                    <a:pt x="496" y="1102"/>
                    <a:pt x="501" y="1097"/>
                    <a:pt x="504" y="1091"/>
                  </a:cubicBezTo>
                  <a:cubicBezTo>
                    <a:pt x="507" y="1086"/>
                    <a:pt x="509" y="1080"/>
                    <a:pt x="509" y="1075"/>
                  </a:cubicBezTo>
                  <a:cubicBezTo>
                    <a:pt x="509" y="1071"/>
                    <a:pt x="508" y="1067"/>
                    <a:pt x="505" y="1064"/>
                  </a:cubicBezTo>
                  <a:cubicBezTo>
                    <a:pt x="501" y="1058"/>
                    <a:pt x="494" y="1054"/>
                    <a:pt x="487" y="1054"/>
                  </a:cubicBezTo>
                  <a:cubicBezTo>
                    <a:pt x="480" y="1054"/>
                    <a:pt x="473" y="1058"/>
                    <a:pt x="465" y="1064"/>
                  </a:cubicBezTo>
                  <a:cubicBezTo>
                    <a:pt x="458" y="1070"/>
                    <a:pt x="450" y="1078"/>
                    <a:pt x="443" y="1089"/>
                  </a:cubicBezTo>
                  <a:cubicBezTo>
                    <a:pt x="437" y="1099"/>
                    <a:pt x="427" y="1107"/>
                    <a:pt x="417" y="1112"/>
                  </a:cubicBezTo>
                  <a:cubicBezTo>
                    <a:pt x="406" y="1118"/>
                    <a:pt x="394" y="1121"/>
                    <a:pt x="384" y="1121"/>
                  </a:cubicBezTo>
                  <a:cubicBezTo>
                    <a:pt x="378" y="1121"/>
                    <a:pt x="372" y="1120"/>
                    <a:pt x="367" y="1117"/>
                  </a:cubicBezTo>
                  <a:cubicBezTo>
                    <a:pt x="362" y="1115"/>
                    <a:pt x="359" y="1111"/>
                    <a:pt x="357" y="1106"/>
                  </a:cubicBezTo>
                  <a:cubicBezTo>
                    <a:pt x="355" y="1103"/>
                    <a:pt x="355" y="1100"/>
                    <a:pt x="355" y="1097"/>
                  </a:cubicBezTo>
                  <a:cubicBezTo>
                    <a:pt x="355" y="1091"/>
                    <a:pt x="357" y="1085"/>
                    <a:pt x="361" y="1079"/>
                  </a:cubicBezTo>
                  <a:cubicBezTo>
                    <a:pt x="367" y="1071"/>
                    <a:pt x="377" y="1063"/>
                    <a:pt x="387" y="1057"/>
                  </a:cubicBezTo>
                  <a:cubicBezTo>
                    <a:pt x="397" y="1052"/>
                    <a:pt x="407" y="1048"/>
                    <a:pt x="414" y="1046"/>
                  </a:cubicBezTo>
                  <a:cubicBezTo>
                    <a:pt x="421" y="1045"/>
                    <a:pt x="426" y="1042"/>
                    <a:pt x="429" y="1038"/>
                  </a:cubicBezTo>
                  <a:cubicBezTo>
                    <a:pt x="432" y="1034"/>
                    <a:pt x="434" y="1029"/>
                    <a:pt x="434" y="1023"/>
                  </a:cubicBezTo>
                  <a:cubicBezTo>
                    <a:pt x="434" y="1016"/>
                    <a:pt x="431" y="1008"/>
                    <a:pt x="428" y="1001"/>
                  </a:cubicBezTo>
                  <a:cubicBezTo>
                    <a:pt x="423" y="993"/>
                    <a:pt x="420" y="988"/>
                    <a:pt x="417" y="978"/>
                  </a:cubicBezTo>
                  <a:cubicBezTo>
                    <a:pt x="413" y="968"/>
                    <a:pt x="408" y="953"/>
                    <a:pt x="400" y="925"/>
                  </a:cubicBezTo>
                  <a:cubicBezTo>
                    <a:pt x="394" y="906"/>
                    <a:pt x="389" y="895"/>
                    <a:pt x="385" y="888"/>
                  </a:cubicBezTo>
                  <a:cubicBezTo>
                    <a:pt x="382" y="885"/>
                    <a:pt x="380" y="882"/>
                    <a:pt x="377" y="881"/>
                  </a:cubicBezTo>
                  <a:cubicBezTo>
                    <a:pt x="375" y="879"/>
                    <a:pt x="372" y="879"/>
                    <a:pt x="370" y="879"/>
                  </a:cubicBezTo>
                  <a:cubicBezTo>
                    <a:pt x="365" y="879"/>
                    <a:pt x="360" y="881"/>
                    <a:pt x="354" y="882"/>
                  </a:cubicBezTo>
                  <a:cubicBezTo>
                    <a:pt x="351" y="883"/>
                    <a:pt x="347" y="884"/>
                    <a:pt x="342" y="884"/>
                  </a:cubicBezTo>
                  <a:cubicBezTo>
                    <a:pt x="329" y="884"/>
                    <a:pt x="315" y="879"/>
                    <a:pt x="305" y="874"/>
                  </a:cubicBezTo>
                  <a:cubicBezTo>
                    <a:pt x="297" y="869"/>
                    <a:pt x="287" y="868"/>
                    <a:pt x="276" y="867"/>
                  </a:cubicBezTo>
                  <a:cubicBezTo>
                    <a:pt x="265" y="866"/>
                    <a:pt x="253" y="865"/>
                    <a:pt x="242" y="864"/>
                  </a:cubicBezTo>
                  <a:cubicBezTo>
                    <a:pt x="231" y="863"/>
                    <a:pt x="219" y="862"/>
                    <a:pt x="210" y="858"/>
                  </a:cubicBezTo>
                  <a:cubicBezTo>
                    <a:pt x="206" y="857"/>
                    <a:pt x="202" y="855"/>
                    <a:pt x="200" y="852"/>
                  </a:cubicBezTo>
                  <a:cubicBezTo>
                    <a:pt x="197" y="849"/>
                    <a:pt x="196" y="846"/>
                    <a:pt x="196" y="842"/>
                  </a:cubicBezTo>
                  <a:cubicBezTo>
                    <a:pt x="196" y="836"/>
                    <a:pt x="198" y="832"/>
                    <a:pt x="201" y="829"/>
                  </a:cubicBezTo>
                  <a:cubicBezTo>
                    <a:pt x="204" y="826"/>
                    <a:pt x="209" y="824"/>
                    <a:pt x="215" y="824"/>
                  </a:cubicBezTo>
                  <a:cubicBezTo>
                    <a:pt x="220" y="824"/>
                    <a:pt x="225" y="826"/>
                    <a:pt x="231" y="828"/>
                  </a:cubicBezTo>
                  <a:cubicBezTo>
                    <a:pt x="236" y="831"/>
                    <a:pt x="243" y="832"/>
                    <a:pt x="250" y="832"/>
                  </a:cubicBezTo>
                  <a:cubicBezTo>
                    <a:pt x="261" y="833"/>
                    <a:pt x="274" y="832"/>
                    <a:pt x="286" y="833"/>
                  </a:cubicBezTo>
                  <a:cubicBezTo>
                    <a:pt x="297" y="833"/>
                    <a:pt x="308" y="835"/>
                    <a:pt x="315" y="839"/>
                  </a:cubicBezTo>
                  <a:cubicBezTo>
                    <a:pt x="322" y="843"/>
                    <a:pt x="330" y="846"/>
                    <a:pt x="338" y="846"/>
                  </a:cubicBezTo>
                  <a:cubicBezTo>
                    <a:pt x="346" y="846"/>
                    <a:pt x="353" y="844"/>
                    <a:pt x="359" y="838"/>
                  </a:cubicBezTo>
                  <a:cubicBezTo>
                    <a:pt x="365" y="833"/>
                    <a:pt x="369" y="824"/>
                    <a:pt x="371" y="813"/>
                  </a:cubicBezTo>
                  <a:cubicBezTo>
                    <a:pt x="371" y="809"/>
                    <a:pt x="371" y="806"/>
                    <a:pt x="371" y="803"/>
                  </a:cubicBezTo>
                  <a:cubicBezTo>
                    <a:pt x="371" y="796"/>
                    <a:pt x="370" y="789"/>
                    <a:pt x="367" y="783"/>
                  </a:cubicBezTo>
                  <a:cubicBezTo>
                    <a:pt x="362" y="775"/>
                    <a:pt x="353" y="768"/>
                    <a:pt x="341" y="762"/>
                  </a:cubicBezTo>
                  <a:cubicBezTo>
                    <a:pt x="328" y="756"/>
                    <a:pt x="311" y="751"/>
                    <a:pt x="290" y="746"/>
                  </a:cubicBezTo>
                  <a:cubicBezTo>
                    <a:pt x="260" y="739"/>
                    <a:pt x="229" y="722"/>
                    <a:pt x="204" y="701"/>
                  </a:cubicBezTo>
                  <a:cubicBezTo>
                    <a:pt x="179" y="681"/>
                    <a:pt x="160" y="658"/>
                    <a:pt x="155" y="640"/>
                  </a:cubicBezTo>
                  <a:cubicBezTo>
                    <a:pt x="149" y="621"/>
                    <a:pt x="145" y="611"/>
                    <a:pt x="138" y="601"/>
                  </a:cubicBezTo>
                  <a:cubicBezTo>
                    <a:pt x="131" y="592"/>
                    <a:pt x="121" y="584"/>
                    <a:pt x="103" y="571"/>
                  </a:cubicBezTo>
                  <a:cubicBezTo>
                    <a:pt x="96" y="566"/>
                    <a:pt x="87" y="555"/>
                    <a:pt x="76" y="541"/>
                  </a:cubicBezTo>
                  <a:cubicBezTo>
                    <a:pt x="60" y="519"/>
                    <a:pt x="42" y="488"/>
                    <a:pt x="28" y="458"/>
                  </a:cubicBezTo>
                  <a:cubicBezTo>
                    <a:pt x="14" y="427"/>
                    <a:pt x="4" y="396"/>
                    <a:pt x="4" y="372"/>
                  </a:cubicBezTo>
                  <a:cubicBezTo>
                    <a:pt x="4" y="362"/>
                    <a:pt x="6" y="353"/>
                    <a:pt x="10" y="346"/>
                  </a:cubicBezTo>
                  <a:cubicBezTo>
                    <a:pt x="14" y="339"/>
                    <a:pt x="20" y="335"/>
                    <a:pt x="29" y="332"/>
                  </a:cubicBezTo>
                  <a:cubicBezTo>
                    <a:pt x="29" y="332"/>
                    <a:pt x="29" y="332"/>
                    <a:pt x="29" y="332"/>
                  </a:cubicBezTo>
                  <a:cubicBezTo>
                    <a:pt x="34" y="331"/>
                    <a:pt x="38" y="331"/>
                    <a:pt x="42" y="331"/>
                  </a:cubicBezTo>
                  <a:cubicBezTo>
                    <a:pt x="50" y="331"/>
                    <a:pt x="57" y="333"/>
                    <a:pt x="63" y="337"/>
                  </a:cubicBezTo>
                  <a:cubicBezTo>
                    <a:pt x="75" y="344"/>
                    <a:pt x="84" y="358"/>
                    <a:pt x="93" y="376"/>
                  </a:cubicBezTo>
                  <a:cubicBezTo>
                    <a:pt x="106" y="402"/>
                    <a:pt x="116" y="438"/>
                    <a:pt x="128" y="477"/>
                  </a:cubicBezTo>
                  <a:cubicBezTo>
                    <a:pt x="140" y="516"/>
                    <a:pt x="153" y="558"/>
                    <a:pt x="170" y="596"/>
                  </a:cubicBezTo>
                  <a:cubicBezTo>
                    <a:pt x="186" y="630"/>
                    <a:pt x="209" y="653"/>
                    <a:pt x="233" y="666"/>
                  </a:cubicBezTo>
                  <a:cubicBezTo>
                    <a:pt x="257" y="680"/>
                    <a:pt x="283" y="685"/>
                    <a:pt x="306" y="685"/>
                  </a:cubicBezTo>
                  <a:cubicBezTo>
                    <a:pt x="324" y="685"/>
                    <a:pt x="341" y="682"/>
                    <a:pt x="354" y="678"/>
                  </a:cubicBezTo>
                  <a:cubicBezTo>
                    <a:pt x="360" y="676"/>
                    <a:pt x="366" y="674"/>
                    <a:pt x="370" y="671"/>
                  </a:cubicBezTo>
                  <a:cubicBezTo>
                    <a:pt x="375" y="669"/>
                    <a:pt x="378" y="666"/>
                    <a:pt x="381" y="664"/>
                  </a:cubicBezTo>
                  <a:cubicBezTo>
                    <a:pt x="390" y="654"/>
                    <a:pt x="398" y="648"/>
                    <a:pt x="406" y="642"/>
                  </a:cubicBezTo>
                  <a:cubicBezTo>
                    <a:pt x="414" y="636"/>
                    <a:pt x="422" y="630"/>
                    <a:pt x="430" y="619"/>
                  </a:cubicBezTo>
                  <a:cubicBezTo>
                    <a:pt x="437" y="608"/>
                    <a:pt x="441" y="601"/>
                    <a:pt x="446" y="594"/>
                  </a:cubicBezTo>
                  <a:cubicBezTo>
                    <a:pt x="451" y="587"/>
                    <a:pt x="458" y="580"/>
                    <a:pt x="473" y="569"/>
                  </a:cubicBezTo>
                  <a:cubicBezTo>
                    <a:pt x="477" y="566"/>
                    <a:pt x="480" y="561"/>
                    <a:pt x="482" y="556"/>
                  </a:cubicBezTo>
                  <a:cubicBezTo>
                    <a:pt x="483" y="551"/>
                    <a:pt x="484" y="545"/>
                    <a:pt x="484" y="538"/>
                  </a:cubicBezTo>
                  <a:cubicBezTo>
                    <a:pt x="484" y="524"/>
                    <a:pt x="481" y="508"/>
                    <a:pt x="479" y="492"/>
                  </a:cubicBezTo>
                  <a:cubicBezTo>
                    <a:pt x="476" y="475"/>
                    <a:pt x="473" y="459"/>
                    <a:pt x="473" y="446"/>
                  </a:cubicBezTo>
                  <a:cubicBezTo>
                    <a:pt x="473" y="439"/>
                    <a:pt x="474" y="433"/>
                    <a:pt x="476" y="429"/>
                  </a:cubicBezTo>
                  <a:cubicBezTo>
                    <a:pt x="478" y="425"/>
                    <a:pt x="481" y="422"/>
                    <a:pt x="485" y="421"/>
                  </a:cubicBezTo>
                  <a:cubicBezTo>
                    <a:pt x="486" y="420"/>
                    <a:pt x="488" y="420"/>
                    <a:pt x="489" y="420"/>
                  </a:cubicBezTo>
                  <a:cubicBezTo>
                    <a:pt x="492" y="420"/>
                    <a:pt x="494" y="421"/>
                    <a:pt x="497" y="423"/>
                  </a:cubicBezTo>
                  <a:cubicBezTo>
                    <a:pt x="502" y="427"/>
                    <a:pt x="506" y="435"/>
                    <a:pt x="510" y="444"/>
                  </a:cubicBezTo>
                  <a:cubicBezTo>
                    <a:pt x="516" y="457"/>
                    <a:pt x="521" y="474"/>
                    <a:pt x="528" y="487"/>
                  </a:cubicBezTo>
                  <a:cubicBezTo>
                    <a:pt x="531" y="494"/>
                    <a:pt x="535" y="500"/>
                    <a:pt x="539" y="504"/>
                  </a:cubicBezTo>
                  <a:cubicBezTo>
                    <a:pt x="543" y="508"/>
                    <a:pt x="548" y="511"/>
                    <a:pt x="554" y="511"/>
                  </a:cubicBezTo>
                  <a:cubicBezTo>
                    <a:pt x="559" y="511"/>
                    <a:pt x="563" y="509"/>
                    <a:pt x="569" y="506"/>
                  </a:cubicBezTo>
                  <a:cubicBezTo>
                    <a:pt x="593" y="491"/>
                    <a:pt x="602" y="469"/>
                    <a:pt x="602" y="446"/>
                  </a:cubicBezTo>
                  <a:cubicBezTo>
                    <a:pt x="601" y="410"/>
                    <a:pt x="580" y="370"/>
                    <a:pt x="566" y="348"/>
                  </a:cubicBezTo>
                  <a:cubicBezTo>
                    <a:pt x="555" y="330"/>
                    <a:pt x="549" y="307"/>
                    <a:pt x="549" y="285"/>
                  </a:cubicBezTo>
                  <a:cubicBezTo>
                    <a:pt x="549" y="262"/>
                    <a:pt x="556" y="241"/>
                    <a:pt x="569" y="228"/>
                  </a:cubicBezTo>
                  <a:cubicBezTo>
                    <a:pt x="576" y="222"/>
                    <a:pt x="582" y="220"/>
                    <a:pt x="586" y="220"/>
                  </a:cubicBezTo>
                  <a:cubicBezTo>
                    <a:pt x="588" y="220"/>
                    <a:pt x="590" y="221"/>
                    <a:pt x="591" y="222"/>
                  </a:cubicBezTo>
                  <a:cubicBezTo>
                    <a:pt x="594" y="223"/>
                    <a:pt x="596" y="226"/>
                    <a:pt x="597" y="230"/>
                  </a:cubicBezTo>
                  <a:cubicBezTo>
                    <a:pt x="598" y="234"/>
                    <a:pt x="599" y="238"/>
                    <a:pt x="599" y="242"/>
                  </a:cubicBezTo>
                  <a:cubicBezTo>
                    <a:pt x="599" y="246"/>
                    <a:pt x="599" y="250"/>
                    <a:pt x="598" y="253"/>
                  </a:cubicBezTo>
                  <a:cubicBezTo>
                    <a:pt x="596" y="259"/>
                    <a:pt x="595" y="266"/>
                    <a:pt x="595" y="272"/>
                  </a:cubicBezTo>
                  <a:cubicBezTo>
                    <a:pt x="595" y="284"/>
                    <a:pt x="598" y="295"/>
                    <a:pt x="604" y="305"/>
                  </a:cubicBezTo>
                  <a:cubicBezTo>
                    <a:pt x="613" y="316"/>
                    <a:pt x="621" y="335"/>
                    <a:pt x="621" y="359"/>
                  </a:cubicBezTo>
                  <a:cubicBezTo>
                    <a:pt x="621" y="363"/>
                    <a:pt x="621" y="367"/>
                    <a:pt x="620" y="372"/>
                  </a:cubicBezTo>
                  <a:cubicBezTo>
                    <a:pt x="620" y="375"/>
                    <a:pt x="619" y="380"/>
                    <a:pt x="619" y="384"/>
                  </a:cubicBezTo>
                  <a:cubicBezTo>
                    <a:pt x="619" y="400"/>
                    <a:pt x="622" y="419"/>
                    <a:pt x="628" y="434"/>
                  </a:cubicBezTo>
                  <a:cubicBezTo>
                    <a:pt x="630" y="441"/>
                    <a:pt x="634" y="448"/>
                    <a:pt x="638" y="453"/>
                  </a:cubicBezTo>
                  <a:cubicBezTo>
                    <a:pt x="643" y="458"/>
                    <a:pt x="648" y="461"/>
                    <a:pt x="655" y="461"/>
                  </a:cubicBezTo>
                  <a:cubicBezTo>
                    <a:pt x="655" y="461"/>
                    <a:pt x="655" y="461"/>
                    <a:pt x="656" y="461"/>
                  </a:cubicBezTo>
                  <a:cubicBezTo>
                    <a:pt x="662" y="460"/>
                    <a:pt x="666" y="460"/>
                    <a:pt x="670" y="458"/>
                  </a:cubicBezTo>
                  <a:cubicBezTo>
                    <a:pt x="673" y="456"/>
                    <a:pt x="676" y="454"/>
                    <a:pt x="678" y="451"/>
                  </a:cubicBezTo>
                  <a:cubicBezTo>
                    <a:pt x="680" y="446"/>
                    <a:pt x="682" y="439"/>
                    <a:pt x="683" y="430"/>
                  </a:cubicBezTo>
                  <a:cubicBezTo>
                    <a:pt x="683" y="421"/>
                    <a:pt x="684" y="408"/>
                    <a:pt x="684" y="392"/>
                  </a:cubicBezTo>
                  <a:cubicBezTo>
                    <a:pt x="684" y="383"/>
                    <a:pt x="684" y="372"/>
                    <a:pt x="684" y="360"/>
                  </a:cubicBezTo>
                  <a:cubicBezTo>
                    <a:pt x="683" y="338"/>
                    <a:pt x="681" y="324"/>
                    <a:pt x="678" y="312"/>
                  </a:cubicBezTo>
                  <a:cubicBezTo>
                    <a:pt x="673" y="294"/>
                    <a:pt x="665" y="283"/>
                    <a:pt x="657" y="263"/>
                  </a:cubicBezTo>
                  <a:cubicBezTo>
                    <a:pt x="649" y="244"/>
                    <a:pt x="641" y="216"/>
                    <a:pt x="635" y="164"/>
                  </a:cubicBezTo>
                  <a:cubicBezTo>
                    <a:pt x="634" y="156"/>
                    <a:pt x="634" y="147"/>
                    <a:pt x="634" y="140"/>
                  </a:cubicBezTo>
                  <a:cubicBezTo>
                    <a:pt x="634" y="91"/>
                    <a:pt x="652" y="57"/>
                    <a:pt x="674" y="35"/>
                  </a:cubicBezTo>
                  <a:cubicBezTo>
                    <a:pt x="685" y="24"/>
                    <a:pt x="697" y="17"/>
                    <a:pt x="708" y="12"/>
                  </a:cubicBezTo>
                  <a:cubicBezTo>
                    <a:pt x="719" y="6"/>
                    <a:pt x="730" y="4"/>
                    <a:pt x="737" y="4"/>
                  </a:cubicBezTo>
                  <a:cubicBezTo>
                    <a:pt x="743" y="4"/>
                    <a:pt x="747" y="6"/>
                    <a:pt x="749" y="7"/>
                  </a:cubicBezTo>
                  <a:lnTo>
                    <a:pt x="750" y="6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442" y="2095"/>
              <a:ext cx="506" cy="500"/>
            </a:xfrm>
            <a:custGeom>
              <a:avLst/>
              <a:gdLst>
                <a:gd name="T0" fmla="*/ 617 w 355"/>
                <a:gd name="T1" fmla="*/ 91 h 351"/>
                <a:gd name="T2" fmla="*/ 577 w 355"/>
                <a:gd name="T3" fmla="*/ 506 h 351"/>
                <a:gd name="T4" fmla="*/ 87 w 355"/>
                <a:gd name="T5" fmla="*/ 623 h 351"/>
                <a:gd name="T6" fmla="*/ 177 w 355"/>
                <a:gd name="T7" fmla="*/ 175 h 351"/>
                <a:gd name="T8" fmla="*/ 617 w 355"/>
                <a:gd name="T9" fmla="*/ 91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5" h="351">
                  <a:moveTo>
                    <a:pt x="304" y="45"/>
                  </a:moveTo>
                  <a:cubicBezTo>
                    <a:pt x="348" y="89"/>
                    <a:pt x="355" y="180"/>
                    <a:pt x="284" y="249"/>
                  </a:cubicBezTo>
                  <a:cubicBezTo>
                    <a:pt x="213" y="318"/>
                    <a:pt x="87" y="351"/>
                    <a:pt x="43" y="307"/>
                  </a:cubicBezTo>
                  <a:cubicBezTo>
                    <a:pt x="0" y="262"/>
                    <a:pt x="16" y="155"/>
                    <a:pt x="87" y="86"/>
                  </a:cubicBezTo>
                  <a:cubicBezTo>
                    <a:pt x="158" y="17"/>
                    <a:pt x="261" y="0"/>
                    <a:pt x="304" y="45"/>
                  </a:cubicBezTo>
                  <a:close/>
                </a:path>
              </a:pathLst>
            </a:custGeom>
            <a:solidFill>
              <a:srgbClr val="6EB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328" y="2069"/>
              <a:ext cx="513" cy="459"/>
            </a:xfrm>
            <a:custGeom>
              <a:avLst/>
              <a:gdLst>
                <a:gd name="T0" fmla="*/ 660 w 360"/>
                <a:gd name="T1" fmla="*/ 94 h 322"/>
                <a:gd name="T2" fmla="*/ 559 w 360"/>
                <a:gd name="T3" fmla="*/ 488 h 322"/>
                <a:gd name="T4" fmla="*/ 71 w 360"/>
                <a:gd name="T5" fmla="*/ 563 h 322"/>
                <a:gd name="T6" fmla="*/ 224 w 360"/>
                <a:gd name="T7" fmla="*/ 140 h 322"/>
                <a:gd name="T8" fmla="*/ 660 w 360"/>
                <a:gd name="T9" fmla="*/ 94 h 3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" h="322">
                  <a:moveTo>
                    <a:pt x="325" y="46"/>
                  </a:moveTo>
                  <a:cubicBezTo>
                    <a:pt x="360" y="92"/>
                    <a:pt x="353" y="179"/>
                    <a:pt x="275" y="240"/>
                  </a:cubicBezTo>
                  <a:cubicBezTo>
                    <a:pt x="197" y="300"/>
                    <a:pt x="71" y="322"/>
                    <a:pt x="35" y="277"/>
                  </a:cubicBezTo>
                  <a:cubicBezTo>
                    <a:pt x="0" y="231"/>
                    <a:pt x="31" y="130"/>
                    <a:pt x="110" y="69"/>
                  </a:cubicBezTo>
                  <a:cubicBezTo>
                    <a:pt x="188" y="9"/>
                    <a:pt x="289" y="0"/>
                    <a:pt x="325" y="46"/>
                  </a:cubicBezTo>
                </a:path>
              </a:pathLst>
            </a:custGeom>
            <a:solidFill>
              <a:srgbClr val="AB72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337" y="2213"/>
              <a:ext cx="482" cy="317"/>
            </a:xfrm>
            <a:custGeom>
              <a:avLst/>
              <a:gdLst>
                <a:gd name="T0" fmla="*/ 165 w 338"/>
                <a:gd name="T1" fmla="*/ 173 h 222"/>
                <a:gd name="T2" fmla="*/ 147 w 338"/>
                <a:gd name="T3" fmla="*/ 0 h 222"/>
                <a:gd name="T4" fmla="*/ 61 w 338"/>
                <a:gd name="T5" fmla="*/ 361 h 222"/>
                <a:gd name="T6" fmla="*/ 549 w 338"/>
                <a:gd name="T7" fmla="*/ 286 h 222"/>
                <a:gd name="T8" fmla="*/ 687 w 338"/>
                <a:gd name="T9" fmla="*/ 70 h 222"/>
                <a:gd name="T10" fmla="*/ 165 w 338"/>
                <a:gd name="T11" fmla="*/ 173 h 2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8" h="222">
                  <a:moveTo>
                    <a:pt x="81" y="85"/>
                  </a:moveTo>
                  <a:cubicBezTo>
                    <a:pt x="68" y="71"/>
                    <a:pt x="63" y="34"/>
                    <a:pt x="72" y="0"/>
                  </a:cubicBezTo>
                  <a:cubicBezTo>
                    <a:pt x="18" y="60"/>
                    <a:pt x="0" y="138"/>
                    <a:pt x="30" y="177"/>
                  </a:cubicBezTo>
                  <a:cubicBezTo>
                    <a:pt x="65" y="222"/>
                    <a:pt x="192" y="200"/>
                    <a:pt x="270" y="140"/>
                  </a:cubicBezTo>
                  <a:cubicBezTo>
                    <a:pt x="311" y="108"/>
                    <a:pt x="332" y="70"/>
                    <a:pt x="338" y="34"/>
                  </a:cubicBezTo>
                  <a:cubicBezTo>
                    <a:pt x="322" y="112"/>
                    <a:pt x="158" y="170"/>
                    <a:pt x="81" y="85"/>
                  </a:cubicBezTo>
                </a:path>
              </a:pathLst>
            </a:custGeom>
            <a:solidFill>
              <a:srgbClr val="9A6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3355" y="2090"/>
              <a:ext cx="468" cy="411"/>
            </a:xfrm>
            <a:custGeom>
              <a:avLst/>
              <a:gdLst>
                <a:gd name="T0" fmla="*/ 624 w 328"/>
                <a:gd name="T1" fmla="*/ 63 h 288"/>
                <a:gd name="T2" fmla="*/ 619 w 328"/>
                <a:gd name="T3" fmla="*/ 66 h 288"/>
                <a:gd name="T4" fmla="*/ 659 w 328"/>
                <a:gd name="T5" fmla="*/ 196 h 288"/>
                <a:gd name="T6" fmla="*/ 519 w 328"/>
                <a:gd name="T7" fmla="*/ 454 h 288"/>
                <a:gd name="T8" fmla="*/ 173 w 328"/>
                <a:gd name="T9" fmla="*/ 578 h 288"/>
                <a:gd name="T10" fmla="*/ 37 w 328"/>
                <a:gd name="T11" fmla="*/ 529 h 288"/>
                <a:gd name="T12" fmla="*/ 9 w 328"/>
                <a:gd name="T13" fmla="*/ 434 h 288"/>
                <a:gd name="T14" fmla="*/ 187 w 328"/>
                <a:gd name="T15" fmla="*/ 114 h 288"/>
                <a:gd name="T16" fmla="*/ 471 w 328"/>
                <a:gd name="T17" fmla="*/ 9 h 288"/>
                <a:gd name="T18" fmla="*/ 619 w 328"/>
                <a:gd name="T19" fmla="*/ 66 h 288"/>
                <a:gd name="T20" fmla="*/ 624 w 328"/>
                <a:gd name="T21" fmla="*/ 63 h 288"/>
                <a:gd name="T22" fmla="*/ 625 w 328"/>
                <a:gd name="T23" fmla="*/ 61 h 288"/>
                <a:gd name="T24" fmla="*/ 471 w 328"/>
                <a:gd name="T25" fmla="*/ 0 h 288"/>
                <a:gd name="T26" fmla="*/ 181 w 328"/>
                <a:gd name="T27" fmla="*/ 108 h 288"/>
                <a:gd name="T28" fmla="*/ 0 w 328"/>
                <a:gd name="T29" fmla="*/ 434 h 288"/>
                <a:gd name="T30" fmla="*/ 30 w 328"/>
                <a:gd name="T31" fmla="*/ 535 h 288"/>
                <a:gd name="T32" fmla="*/ 173 w 328"/>
                <a:gd name="T33" fmla="*/ 587 h 288"/>
                <a:gd name="T34" fmla="*/ 525 w 328"/>
                <a:gd name="T35" fmla="*/ 461 h 288"/>
                <a:gd name="T36" fmla="*/ 668 w 328"/>
                <a:gd name="T37" fmla="*/ 196 h 288"/>
                <a:gd name="T38" fmla="*/ 625 w 328"/>
                <a:gd name="T39" fmla="*/ 61 h 288"/>
                <a:gd name="T40" fmla="*/ 624 w 328"/>
                <a:gd name="T41" fmla="*/ 63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8" h="288">
                  <a:moveTo>
                    <a:pt x="306" y="31"/>
                  </a:moveTo>
                  <a:cubicBezTo>
                    <a:pt x="304" y="32"/>
                    <a:pt x="304" y="32"/>
                    <a:pt x="304" y="32"/>
                  </a:cubicBezTo>
                  <a:cubicBezTo>
                    <a:pt x="317" y="49"/>
                    <a:pt x="324" y="71"/>
                    <a:pt x="324" y="96"/>
                  </a:cubicBezTo>
                  <a:cubicBezTo>
                    <a:pt x="324" y="137"/>
                    <a:pt x="304" y="185"/>
                    <a:pt x="255" y="223"/>
                  </a:cubicBezTo>
                  <a:cubicBezTo>
                    <a:pt x="206" y="261"/>
                    <a:pt x="137" y="284"/>
                    <a:pt x="85" y="284"/>
                  </a:cubicBezTo>
                  <a:cubicBezTo>
                    <a:pt x="55" y="284"/>
                    <a:pt x="30" y="276"/>
                    <a:pt x="18" y="260"/>
                  </a:cubicBezTo>
                  <a:cubicBezTo>
                    <a:pt x="8" y="248"/>
                    <a:pt x="4" y="232"/>
                    <a:pt x="4" y="213"/>
                  </a:cubicBezTo>
                  <a:cubicBezTo>
                    <a:pt x="4" y="164"/>
                    <a:pt x="36" y="100"/>
                    <a:pt x="92" y="56"/>
                  </a:cubicBezTo>
                  <a:cubicBezTo>
                    <a:pt x="136" y="21"/>
                    <a:pt x="189" y="4"/>
                    <a:pt x="231" y="4"/>
                  </a:cubicBezTo>
                  <a:cubicBezTo>
                    <a:pt x="263" y="4"/>
                    <a:pt x="290" y="14"/>
                    <a:pt x="304" y="32"/>
                  </a:cubicBezTo>
                  <a:cubicBezTo>
                    <a:pt x="306" y="31"/>
                    <a:pt x="306" y="31"/>
                    <a:pt x="306" y="31"/>
                  </a:cubicBezTo>
                  <a:cubicBezTo>
                    <a:pt x="307" y="30"/>
                    <a:pt x="307" y="30"/>
                    <a:pt x="307" y="30"/>
                  </a:cubicBezTo>
                  <a:cubicBezTo>
                    <a:pt x="292" y="10"/>
                    <a:pt x="264" y="0"/>
                    <a:pt x="231" y="0"/>
                  </a:cubicBezTo>
                  <a:cubicBezTo>
                    <a:pt x="187" y="0"/>
                    <a:pt x="134" y="18"/>
                    <a:pt x="89" y="53"/>
                  </a:cubicBezTo>
                  <a:cubicBezTo>
                    <a:pt x="32" y="97"/>
                    <a:pt x="0" y="163"/>
                    <a:pt x="0" y="213"/>
                  </a:cubicBezTo>
                  <a:cubicBezTo>
                    <a:pt x="0" y="233"/>
                    <a:pt x="4" y="250"/>
                    <a:pt x="15" y="263"/>
                  </a:cubicBezTo>
                  <a:cubicBezTo>
                    <a:pt x="28" y="280"/>
                    <a:pt x="54" y="288"/>
                    <a:pt x="85" y="288"/>
                  </a:cubicBezTo>
                  <a:cubicBezTo>
                    <a:pt x="138" y="288"/>
                    <a:pt x="208" y="265"/>
                    <a:pt x="258" y="226"/>
                  </a:cubicBezTo>
                  <a:cubicBezTo>
                    <a:pt x="307" y="188"/>
                    <a:pt x="328" y="139"/>
                    <a:pt x="328" y="96"/>
                  </a:cubicBezTo>
                  <a:cubicBezTo>
                    <a:pt x="328" y="70"/>
                    <a:pt x="321" y="47"/>
                    <a:pt x="307" y="30"/>
                  </a:cubicBezTo>
                  <a:cubicBezTo>
                    <a:pt x="306" y="31"/>
                    <a:pt x="306" y="31"/>
                    <a:pt x="306" y="31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3566" y="2126"/>
              <a:ext cx="157" cy="131"/>
            </a:xfrm>
            <a:custGeom>
              <a:avLst/>
              <a:gdLst>
                <a:gd name="T0" fmla="*/ 187 w 110"/>
                <a:gd name="T1" fmla="*/ 9 h 92"/>
                <a:gd name="T2" fmla="*/ 143 w 110"/>
                <a:gd name="T3" fmla="*/ 1 h 92"/>
                <a:gd name="T4" fmla="*/ 70 w 110"/>
                <a:gd name="T5" fmla="*/ 10 h 92"/>
                <a:gd name="T6" fmla="*/ 1 w 110"/>
                <a:gd name="T7" fmla="*/ 107 h 92"/>
                <a:gd name="T8" fmla="*/ 140 w 110"/>
                <a:gd name="T9" fmla="*/ 177 h 92"/>
                <a:gd name="T10" fmla="*/ 220 w 110"/>
                <a:gd name="T11" fmla="*/ 97 h 92"/>
                <a:gd name="T12" fmla="*/ 196 w 110"/>
                <a:gd name="T13" fmla="*/ 23 h 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0" h="92">
                  <a:moveTo>
                    <a:pt x="92" y="4"/>
                  </a:moveTo>
                  <a:cubicBezTo>
                    <a:pt x="85" y="5"/>
                    <a:pt x="77" y="1"/>
                    <a:pt x="70" y="1"/>
                  </a:cubicBezTo>
                  <a:cubicBezTo>
                    <a:pt x="58" y="0"/>
                    <a:pt x="45" y="1"/>
                    <a:pt x="34" y="5"/>
                  </a:cubicBezTo>
                  <a:cubicBezTo>
                    <a:pt x="15" y="12"/>
                    <a:pt x="2" y="33"/>
                    <a:pt x="1" y="53"/>
                  </a:cubicBezTo>
                  <a:cubicBezTo>
                    <a:pt x="0" y="85"/>
                    <a:pt x="45" y="92"/>
                    <a:pt x="69" y="87"/>
                  </a:cubicBezTo>
                  <a:cubicBezTo>
                    <a:pt x="90" y="82"/>
                    <a:pt x="104" y="69"/>
                    <a:pt x="108" y="48"/>
                  </a:cubicBezTo>
                  <a:cubicBezTo>
                    <a:pt x="110" y="40"/>
                    <a:pt x="108" y="8"/>
                    <a:pt x="96" y="11"/>
                  </a:cubicBezTo>
                </a:path>
              </a:pathLst>
            </a:custGeom>
            <a:solidFill>
              <a:srgbClr val="B58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Oval 11"/>
            <p:cNvSpPr>
              <a:spLocks noChangeArrowheads="1"/>
            </p:cNvSpPr>
            <p:nvPr/>
          </p:nvSpPr>
          <p:spPr bwMode="auto">
            <a:xfrm>
              <a:off x="3697" y="2162"/>
              <a:ext cx="42" cy="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Oval 12"/>
            <p:cNvSpPr>
              <a:spLocks noChangeArrowheads="1"/>
            </p:cNvSpPr>
            <p:nvPr/>
          </p:nvSpPr>
          <p:spPr bwMode="auto">
            <a:xfrm>
              <a:off x="3730" y="2240"/>
              <a:ext cx="26" cy="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666" y="1420"/>
              <a:ext cx="822" cy="1609"/>
            </a:xfrm>
            <a:custGeom>
              <a:avLst/>
              <a:gdLst>
                <a:gd name="T0" fmla="*/ 238 w 576"/>
                <a:gd name="T1" fmla="*/ 598 h 1128"/>
                <a:gd name="T2" fmla="*/ 321 w 576"/>
                <a:gd name="T3" fmla="*/ 598 h 1128"/>
                <a:gd name="T4" fmla="*/ 464 w 576"/>
                <a:gd name="T5" fmla="*/ 616 h 1128"/>
                <a:gd name="T6" fmla="*/ 688 w 576"/>
                <a:gd name="T7" fmla="*/ 419 h 1128"/>
                <a:gd name="T8" fmla="*/ 891 w 576"/>
                <a:gd name="T9" fmla="*/ 257 h 1128"/>
                <a:gd name="T10" fmla="*/ 1036 w 576"/>
                <a:gd name="T11" fmla="*/ 110 h 1128"/>
                <a:gd name="T12" fmla="*/ 1115 w 576"/>
                <a:gd name="T13" fmla="*/ 0 h 1128"/>
                <a:gd name="T14" fmla="*/ 581 w 576"/>
                <a:gd name="T15" fmla="*/ 596 h 1128"/>
                <a:gd name="T16" fmla="*/ 509 w 576"/>
                <a:gd name="T17" fmla="*/ 879 h 1128"/>
                <a:gd name="T18" fmla="*/ 748 w 576"/>
                <a:gd name="T19" fmla="*/ 830 h 1128"/>
                <a:gd name="T20" fmla="*/ 581 w 576"/>
                <a:gd name="T21" fmla="*/ 996 h 1128"/>
                <a:gd name="T22" fmla="*/ 752 w 576"/>
                <a:gd name="T23" fmla="*/ 1017 h 1128"/>
                <a:gd name="T24" fmla="*/ 592 w 576"/>
                <a:gd name="T25" fmla="*/ 1101 h 1128"/>
                <a:gd name="T26" fmla="*/ 587 w 576"/>
                <a:gd name="T27" fmla="*/ 1184 h 1128"/>
                <a:gd name="T28" fmla="*/ 681 w 576"/>
                <a:gd name="T29" fmla="*/ 1230 h 1128"/>
                <a:gd name="T30" fmla="*/ 869 w 576"/>
                <a:gd name="T31" fmla="*/ 1268 h 1128"/>
                <a:gd name="T32" fmla="*/ 1092 w 576"/>
                <a:gd name="T33" fmla="*/ 1299 h 1128"/>
                <a:gd name="T34" fmla="*/ 855 w 576"/>
                <a:gd name="T35" fmla="*/ 1279 h 1128"/>
                <a:gd name="T36" fmla="*/ 605 w 576"/>
                <a:gd name="T37" fmla="*/ 1282 h 1128"/>
                <a:gd name="T38" fmla="*/ 509 w 576"/>
                <a:gd name="T39" fmla="*/ 1446 h 1128"/>
                <a:gd name="T40" fmla="*/ 477 w 576"/>
                <a:gd name="T41" fmla="*/ 1536 h 1128"/>
                <a:gd name="T42" fmla="*/ 507 w 576"/>
                <a:gd name="T43" fmla="*/ 1613 h 1128"/>
                <a:gd name="T44" fmla="*/ 414 w 576"/>
                <a:gd name="T45" fmla="*/ 1613 h 1128"/>
                <a:gd name="T46" fmla="*/ 361 w 576"/>
                <a:gd name="T47" fmla="*/ 1693 h 1128"/>
                <a:gd name="T48" fmla="*/ 310 w 576"/>
                <a:gd name="T49" fmla="*/ 1760 h 1128"/>
                <a:gd name="T50" fmla="*/ 330 w 576"/>
                <a:gd name="T51" fmla="*/ 1853 h 1128"/>
                <a:gd name="T52" fmla="*/ 438 w 576"/>
                <a:gd name="T53" fmla="*/ 2295 h 1128"/>
                <a:gd name="T54" fmla="*/ 350 w 576"/>
                <a:gd name="T55" fmla="*/ 2037 h 1128"/>
                <a:gd name="T56" fmla="*/ 280 w 576"/>
                <a:gd name="T57" fmla="*/ 1822 h 1128"/>
                <a:gd name="T58" fmla="*/ 144 w 576"/>
                <a:gd name="T59" fmla="*/ 1762 h 1128"/>
                <a:gd name="T60" fmla="*/ 258 w 576"/>
                <a:gd name="T61" fmla="*/ 1608 h 1128"/>
                <a:gd name="T62" fmla="*/ 430 w 576"/>
                <a:gd name="T63" fmla="*/ 1351 h 1128"/>
                <a:gd name="T64" fmla="*/ 509 w 576"/>
                <a:gd name="T65" fmla="*/ 1184 h 1128"/>
                <a:gd name="T66" fmla="*/ 478 w 576"/>
                <a:gd name="T67" fmla="*/ 1054 h 1128"/>
                <a:gd name="T68" fmla="*/ 432 w 576"/>
                <a:gd name="T69" fmla="*/ 849 h 1128"/>
                <a:gd name="T70" fmla="*/ 258 w 576"/>
                <a:gd name="T71" fmla="*/ 676 h 112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76" h="1128">
                  <a:moveTo>
                    <a:pt x="117" y="294"/>
                  </a:moveTo>
                  <a:cubicBezTo>
                    <a:pt x="126" y="321"/>
                    <a:pt x="140" y="294"/>
                    <a:pt x="158" y="294"/>
                  </a:cubicBezTo>
                  <a:cubicBezTo>
                    <a:pt x="154" y="357"/>
                    <a:pt x="197" y="330"/>
                    <a:pt x="228" y="303"/>
                  </a:cubicBezTo>
                  <a:cubicBezTo>
                    <a:pt x="266" y="270"/>
                    <a:pt x="292" y="229"/>
                    <a:pt x="338" y="206"/>
                  </a:cubicBezTo>
                  <a:cubicBezTo>
                    <a:pt x="379" y="186"/>
                    <a:pt x="403" y="158"/>
                    <a:pt x="437" y="126"/>
                  </a:cubicBezTo>
                  <a:cubicBezTo>
                    <a:pt x="461" y="103"/>
                    <a:pt x="490" y="82"/>
                    <a:pt x="509" y="54"/>
                  </a:cubicBezTo>
                  <a:cubicBezTo>
                    <a:pt x="521" y="37"/>
                    <a:pt x="526" y="9"/>
                    <a:pt x="547" y="0"/>
                  </a:cubicBezTo>
                  <a:cubicBezTo>
                    <a:pt x="576" y="34"/>
                    <a:pt x="310" y="259"/>
                    <a:pt x="285" y="293"/>
                  </a:cubicBezTo>
                  <a:cubicBezTo>
                    <a:pt x="261" y="324"/>
                    <a:pt x="203" y="402"/>
                    <a:pt x="250" y="432"/>
                  </a:cubicBezTo>
                  <a:cubicBezTo>
                    <a:pt x="288" y="457"/>
                    <a:pt x="328" y="402"/>
                    <a:pt x="367" y="408"/>
                  </a:cubicBezTo>
                  <a:cubicBezTo>
                    <a:pt x="341" y="432"/>
                    <a:pt x="279" y="445"/>
                    <a:pt x="285" y="489"/>
                  </a:cubicBezTo>
                  <a:cubicBezTo>
                    <a:pt x="314" y="485"/>
                    <a:pt x="338" y="510"/>
                    <a:pt x="369" y="500"/>
                  </a:cubicBezTo>
                  <a:cubicBezTo>
                    <a:pt x="368" y="526"/>
                    <a:pt x="308" y="520"/>
                    <a:pt x="291" y="541"/>
                  </a:cubicBezTo>
                  <a:cubicBezTo>
                    <a:pt x="279" y="555"/>
                    <a:pt x="280" y="566"/>
                    <a:pt x="288" y="582"/>
                  </a:cubicBezTo>
                  <a:cubicBezTo>
                    <a:pt x="299" y="605"/>
                    <a:pt x="314" y="599"/>
                    <a:pt x="334" y="604"/>
                  </a:cubicBezTo>
                  <a:cubicBezTo>
                    <a:pt x="365" y="611"/>
                    <a:pt x="396" y="617"/>
                    <a:pt x="427" y="623"/>
                  </a:cubicBezTo>
                  <a:cubicBezTo>
                    <a:pt x="458" y="630"/>
                    <a:pt x="513" y="612"/>
                    <a:pt x="536" y="639"/>
                  </a:cubicBezTo>
                  <a:cubicBezTo>
                    <a:pt x="506" y="657"/>
                    <a:pt x="454" y="631"/>
                    <a:pt x="420" y="629"/>
                  </a:cubicBezTo>
                  <a:cubicBezTo>
                    <a:pt x="384" y="627"/>
                    <a:pt x="332" y="620"/>
                    <a:pt x="297" y="630"/>
                  </a:cubicBezTo>
                  <a:cubicBezTo>
                    <a:pt x="259" y="640"/>
                    <a:pt x="263" y="678"/>
                    <a:pt x="250" y="711"/>
                  </a:cubicBezTo>
                  <a:cubicBezTo>
                    <a:pt x="243" y="726"/>
                    <a:pt x="232" y="738"/>
                    <a:pt x="234" y="755"/>
                  </a:cubicBezTo>
                  <a:cubicBezTo>
                    <a:pt x="236" y="772"/>
                    <a:pt x="250" y="777"/>
                    <a:pt x="249" y="793"/>
                  </a:cubicBezTo>
                  <a:cubicBezTo>
                    <a:pt x="237" y="794"/>
                    <a:pt x="214" y="789"/>
                    <a:pt x="203" y="793"/>
                  </a:cubicBezTo>
                  <a:cubicBezTo>
                    <a:pt x="182" y="801"/>
                    <a:pt x="187" y="818"/>
                    <a:pt x="177" y="832"/>
                  </a:cubicBezTo>
                  <a:cubicBezTo>
                    <a:pt x="165" y="849"/>
                    <a:pt x="154" y="841"/>
                    <a:pt x="152" y="865"/>
                  </a:cubicBezTo>
                  <a:cubicBezTo>
                    <a:pt x="151" y="876"/>
                    <a:pt x="158" y="901"/>
                    <a:pt x="162" y="911"/>
                  </a:cubicBezTo>
                  <a:cubicBezTo>
                    <a:pt x="187" y="982"/>
                    <a:pt x="219" y="1051"/>
                    <a:pt x="215" y="1128"/>
                  </a:cubicBezTo>
                  <a:cubicBezTo>
                    <a:pt x="178" y="1110"/>
                    <a:pt x="179" y="1036"/>
                    <a:pt x="172" y="1001"/>
                  </a:cubicBezTo>
                  <a:cubicBezTo>
                    <a:pt x="164" y="968"/>
                    <a:pt x="154" y="924"/>
                    <a:pt x="137" y="895"/>
                  </a:cubicBezTo>
                  <a:cubicBezTo>
                    <a:pt x="117" y="862"/>
                    <a:pt x="102" y="881"/>
                    <a:pt x="71" y="866"/>
                  </a:cubicBezTo>
                  <a:cubicBezTo>
                    <a:pt x="0" y="830"/>
                    <a:pt x="106" y="808"/>
                    <a:pt x="127" y="790"/>
                  </a:cubicBezTo>
                  <a:cubicBezTo>
                    <a:pt x="163" y="761"/>
                    <a:pt x="181" y="701"/>
                    <a:pt x="211" y="664"/>
                  </a:cubicBezTo>
                  <a:cubicBezTo>
                    <a:pt x="235" y="634"/>
                    <a:pt x="250" y="622"/>
                    <a:pt x="250" y="582"/>
                  </a:cubicBezTo>
                  <a:cubicBezTo>
                    <a:pt x="250" y="556"/>
                    <a:pt x="241" y="542"/>
                    <a:pt x="235" y="518"/>
                  </a:cubicBezTo>
                  <a:cubicBezTo>
                    <a:pt x="227" y="486"/>
                    <a:pt x="234" y="446"/>
                    <a:pt x="212" y="417"/>
                  </a:cubicBezTo>
                  <a:cubicBezTo>
                    <a:pt x="193" y="392"/>
                    <a:pt x="127" y="367"/>
                    <a:pt x="127" y="332"/>
                  </a:cubicBezTo>
                </a:path>
              </a:pathLst>
            </a:custGeom>
            <a:solidFill>
              <a:srgbClr val="6EB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3551" y="1136"/>
              <a:ext cx="141" cy="157"/>
            </a:xfrm>
            <a:custGeom>
              <a:avLst/>
              <a:gdLst>
                <a:gd name="T0" fmla="*/ 0 w 99"/>
                <a:gd name="T1" fmla="*/ 116 h 110"/>
                <a:gd name="T2" fmla="*/ 150 w 99"/>
                <a:gd name="T3" fmla="*/ 57 h 110"/>
                <a:gd name="T4" fmla="*/ 85 w 99"/>
                <a:gd name="T5" fmla="*/ 224 h 110"/>
                <a:gd name="T6" fmla="*/ 135 w 99"/>
                <a:gd name="T7" fmla="*/ 67 h 110"/>
                <a:gd name="T8" fmla="*/ 0 w 99"/>
                <a:gd name="T9" fmla="*/ 116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" h="110">
                  <a:moveTo>
                    <a:pt x="0" y="57"/>
                  </a:moveTo>
                  <a:cubicBezTo>
                    <a:pt x="0" y="57"/>
                    <a:pt x="50" y="0"/>
                    <a:pt x="74" y="28"/>
                  </a:cubicBezTo>
                  <a:cubicBezTo>
                    <a:pt x="99" y="55"/>
                    <a:pt x="63" y="84"/>
                    <a:pt x="42" y="110"/>
                  </a:cubicBezTo>
                  <a:cubicBezTo>
                    <a:pt x="42" y="110"/>
                    <a:pt x="94" y="58"/>
                    <a:pt x="67" y="33"/>
                  </a:cubicBezTo>
                  <a:cubicBezTo>
                    <a:pt x="39" y="7"/>
                    <a:pt x="2" y="52"/>
                    <a:pt x="0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375" y="1466"/>
              <a:ext cx="63" cy="175"/>
            </a:xfrm>
            <a:custGeom>
              <a:avLst/>
              <a:gdLst>
                <a:gd name="T0" fmla="*/ 89 w 44"/>
                <a:gd name="T1" fmla="*/ 44 h 123"/>
                <a:gd name="T2" fmla="*/ 49 w 44"/>
                <a:gd name="T3" fmla="*/ 16 h 123"/>
                <a:gd name="T4" fmla="*/ 13 w 44"/>
                <a:gd name="T5" fmla="*/ 81 h 123"/>
                <a:gd name="T6" fmla="*/ 47 w 44"/>
                <a:gd name="T7" fmla="*/ 249 h 123"/>
                <a:gd name="T8" fmla="*/ 24 w 44"/>
                <a:gd name="T9" fmla="*/ 166 h 123"/>
                <a:gd name="T10" fmla="*/ 16 w 44"/>
                <a:gd name="T11" fmla="*/ 120 h 123"/>
                <a:gd name="T12" fmla="*/ 30 w 44"/>
                <a:gd name="T13" fmla="*/ 63 h 123"/>
                <a:gd name="T14" fmla="*/ 60 w 44"/>
                <a:gd name="T15" fmla="*/ 24 h 123"/>
                <a:gd name="T16" fmla="*/ 90 w 44"/>
                <a:gd name="T17" fmla="*/ 34 h 1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4" h="123">
                  <a:moveTo>
                    <a:pt x="43" y="22"/>
                  </a:moveTo>
                  <a:cubicBezTo>
                    <a:pt x="43" y="11"/>
                    <a:pt x="36" y="0"/>
                    <a:pt x="24" y="8"/>
                  </a:cubicBezTo>
                  <a:cubicBezTo>
                    <a:pt x="14" y="15"/>
                    <a:pt x="8" y="28"/>
                    <a:pt x="6" y="40"/>
                  </a:cubicBezTo>
                  <a:cubicBezTo>
                    <a:pt x="0" y="69"/>
                    <a:pt x="5" y="99"/>
                    <a:pt x="23" y="123"/>
                  </a:cubicBezTo>
                  <a:cubicBezTo>
                    <a:pt x="15" y="111"/>
                    <a:pt x="15" y="95"/>
                    <a:pt x="12" y="82"/>
                  </a:cubicBezTo>
                  <a:cubicBezTo>
                    <a:pt x="10" y="74"/>
                    <a:pt x="9" y="67"/>
                    <a:pt x="8" y="59"/>
                  </a:cubicBezTo>
                  <a:cubicBezTo>
                    <a:pt x="6" y="48"/>
                    <a:pt x="10" y="41"/>
                    <a:pt x="15" y="31"/>
                  </a:cubicBezTo>
                  <a:cubicBezTo>
                    <a:pt x="18" y="24"/>
                    <a:pt x="23" y="17"/>
                    <a:pt x="29" y="12"/>
                  </a:cubicBezTo>
                  <a:cubicBezTo>
                    <a:pt x="36" y="8"/>
                    <a:pt x="40" y="11"/>
                    <a:pt x="44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3257" y="1752"/>
              <a:ext cx="44" cy="123"/>
            </a:xfrm>
            <a:custGeom>
              <a:avLst/>
              <a:gdLst>
                <a:gd name="T0" fmla="*/ 61 w 31"/>
                <a:gd name="T1" fmla="*/ 14 h 86"/>
                <a:gd name="T2" fmla="*/ 37 w 31"/>
                <a:gd name="T3" fmla="*/ 6 h 86"/>
                <a:gd name="T4" fmla="*/ 20 w 31"/>
                <a:gd name="T5" fmla="*/ 44 h 86"/>
                <a:gd name="T6" fmla="*/ 23 w 31"/>
                <a:gd name="T7" fmla="*/ 104 h 86"/>
                <a:gd name="T8" fmla="*/ 28 w 31"/>
                <a:gd name="T9" fmla="*/ 142 h 86"/>
                <a:gd name="T10" fmla="*/ 37 w 31"/>
                <a:gd name="T11" fmla="*/ 176 h 86"/>
                <a:gd name="T12" fmla="*/ 57 w 31"/>
                <a:gd name="T13" fmla="*/ 6 h 86"/>
                <a:gd name="T14" fmla="*/ 58 w 31"/>
                <a:gd name="T15" fmla="*/ 13 h 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1" h="86">
                  <a:moveTo>
                    <a:pt x="30" y="7"/>
                  </a:moveTo>
                  <a:cubicBezTo>
                    <a:pt x="31" y="1"/>
                    <a:pt x="21" y="0"/>
                    <a:pt x="18" y="3"/>
                  </a:cubicBezTo>
                  <a:cubicBezTo>
                    <a:pt x="13" y="6"/>
                    <a:pt x="10" y="16"/>
                    <a:pt x="10" y="22"/>
                  </a:cubicBezTo>
                  <a:cubicBezTo>
                    <a:pt x="8" y="31"/>
                    <a:pt x="10" y="42"/>
                    <a:pt x="11" y="51"/>
                  </a:cubicBezTo>
                  <a:cubicBezTo>
                    <a:pt x="12" y="57"/>
                    <a:pt x="13" y="63"/>
                    <a:pt x="14" y="69"/>
                  </a:cubicBezTo>
                  <a:cubicBezTo>
                    <a:pt x="16" y="75"/>
                    <a:pt x="18" y="81"/>
                    <a:pt x="18" y="86"/>
                  </a:cubicBezTo>
                  <a:cubicBezTo>
                    <a:pt x="18" y="67"/>
                    <a:pt x="0" y="14"/>
                    <a:pt x="28" y="3"/>
                  </a:cubicBezTo>
                  <a:cubicBezTo>
                    <a:pt x="29" y="4"/>
                    <a:pt x="29" y="5"/>
                    <a:pt x="2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3503" y="1794"/>
              <a:ext cx="62" cy="23"/>
            </a:xfrm>
            <a:custGeom>
              <a:avLst/>
              <a:gdLst>
                <a:gd name="T0" fmla="*/ 4 w 43"/>
                <a:gd name="T1" fmla="*/ 20 h 16"/>
                <a:gd name="T2" fmla="*/ 53 w 43"/>
                <a:gd name="T3" fmla="*/ 29 h 16"/>
                <a:gd name="T4" fmla="*/ 89 w 43"/>
                <a:gd name="T5" fmla="*/ 0 h 16"/>
                <a:gd name="T6" fmla="*/ 43 w 43"/>
                <a:gd name="T7" fmla="*/ 33 h 16"/>
                <a:gd name="T8" fmla="*/ 0 w 43"/>
                <a:gd name="T9" fmla="*/ 23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16">
                  <a:moveTo>
                    <a:pt x="2" y="10"/>
                  </a:moveTo>
                  <a:cubicBezTo>
                    <a:pt x="2" y="15"/>
                    <a:pt x="21" y="15"/>
                    <a:pt x="26" y="14"/>
                  </a:cubicBezTo>
                  <a:cubicBezTo>
                    <a:pt x="32" y="12"/>
                    <a:pt x="40" y="6"/>
                    <a:pt x="43" y="0"/>
                  </a:cubicBezTo>
                  <a:cubicBezTo>
                    <a:pt x="40" y="11"/>
                    <a:pt x="32" y="16"/>
                    <a:pt x="21" y="16"/>
                  </a:cubicBezTo>
                  <a:cubicBezTo>
                    <a:pt x="14" y="15"/>
                    <a:pt x="7" y="12"/>
                    <a:pt x="0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3909" y="1854"/>
              <a:ext cx="58" cy="48"/>
            </a:xfrm>
            <a:custGeom>
              <a:avLst/>
              <a:gdLst>
                <a:gd name="T0" fmla="*/ 20 w 41"/>
                <a:gd name="T1" fmla="*/ 0 h 34"/>
                <a:gd name="T2" fmla="*/ 82 w 41"/>
                <a:gd name="T3" fmla="*/ 32 h 34"/>
                <a:gd name="T4" fmla="*/ 20 w 41"/>
                <a:gd name="T5" fmla="*/ 0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" h="34">
                  <a:moveTo>
                    <a:pt x="10" y="0"/>
                  </a:moveTo>
                  <a:cubicBezTo>
                    <a:pt x="10" y="0"/>
                    <a:pt x="4" y="26"/>
                    <a:pt x="41" y="16"/>
                  </a:cubicBezTo>
                  <a:cubicBezTo>
                    <a:pt x="41" y="16"/>
                    <a:pt x="0" y="34"/>
                    <a:pt x="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4007" y="1962"/>
              <a:ext cx="83" cy="101"/>
            </a:xfrm>
            <a:custGeom>
              <a:avLst/>
              <a:gdLst>
                <a:gd name="T0" fmla="*/ 33 w 58"/>
                <a:gd name="T1" fmla="*/ 0 h 71"/>
                <a:gd name="T2" fmla="*/ 119 w 58"/>
                <a:gd name="T3" fmla="*/ 110 h 71"/>
                <a:gd name="T4" fmla="*/ 33 w 58"/>
                <a:gd name="T5" fmla="*/ 0 h 7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" h="71">
                  <a:moveTo>
                    <a:pt x="16" y="0"/>
                  </a:moveTo>
                  <a:cubicBezTo>
                    <a:pt x="16" y="0"/>
                    <a:pt x="7" y="61"/>
                    <a:pt x="58" y="54"/>
                  </a:cubicBezTo>
                  <a:cubicBezTo>
                    <a:pt x="58" y="54"/>
                    <a:pt x="0" y="71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3247" y="2602"/>
              <a:ext cx="110" cy="103"/>
            </a:xfrm>
            <a:custGeom>
              <a:avLst/>
              <a:gdLst>
                <a:gd name="T0" fmla="*/ 0 w 77"/>
                <a:gd name="T1" fmla="*/ 84 h 72"/>
                <a:gd name="T2" fmla="*/ 106 w 77"/>
                <a:gd name="T3" fmla="*/ 147 h 72"/>
                <a:gd name="T4" fmla="*/ 0 w 77"/>
                <a:gd name="T5" fmla="*/ 84 h 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7" h="72">
                  <a:moveTo>
                    <a:pt x="0" y="41"/>
                  </a:moveTo>
                  <a:cubicBezTo>
                    <a:pt x="0" y="41"/>
                    <a:pt x="68" y="6"/>
                    <a:pt x="52" y="72"/>
                  </a:cubicBezTo>
                  <a:cubicBezTo>
                    <a:pt x="52" y="72"/>
                    <a:pt x="77" y="0"/>
                    <a:pt x="0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3632" y="2685"/>
              <a:ext cx="44" cy="58"/>
            </a:xfrm>
            <a:custGeom>
              <a:avLst/>
              <a:gdLst>
                <a:gd name="T0" fmla="*/ 0 w 31"/>
                <a:gd name="T1" fmla="*/ 59 h 41"/>
                <a:gd name="T2" fmla="*/ 61 w 31"/>
                <a:gd name="T3" fmla="*/ 82 h 41"/>
                <a:gd name="T4" fmla="*/ 0 w 31"/>
                <a:gd name="T5" fmla="*/ 59 h 4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" h="41">
                  <a:moveTo>
                    <a:pt x="0" y="30"/>
                  </a:moveTo>
                  <a:cubicBezTo>
                    <a:pt x="0" y="30"/>
                    <a:pt x="27" y="7"/>
                    <a:pt x="30" y="41"/>
                  </a:cubicBezTo>
                  <a:cubicBezTo>
                    <a:pt x="30" y="41"/>
                    <a:pt x="31" y="0"/>
                    <a:pt x="0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2"/>
            <p:cNvSpPr>
              <a:spLocks/>
            </p:cNvSpPr>
            <p:nvPr/>
          </p:nvSpPr>
          <p:spPr bwMode="auto">
            <a:xfrm>
              <a:off x="3974" y="2564"/>
              <a:ext cx="73" cy="60"/>
            </a:xfrm>
            <a:custGeom>
              <a:avLst/>
              <a:gdLst>
                <a:gd name="T0" fmla="*/ 104 w 51"/>
                <a:gd name="T1" fmla="*/ 63 h 42"/>
                <a:gd name="T2" fmla="*/ 0 w 51"/>
                <a:gd name="T3" fmla="*/ 86 h 42"/>
                <a:gd name="T4" fmla="*/ 104 w 51"/>
                <a:gd name="T5" fmla="*/ 63 h 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1" h="42">
                  <a:moveTo>
                    <a:pt x="51" y="31"/>
                  </a:moveTo>
                  <a:cubicBezTo>
                    <a:pt x="51" y="31"/>
                    <a:pt x="13" y="11"/>
                    <a:pt x="0" y="42"/>
                  </a:cubicBezTo>
                  <a:cubicBezTo>
                    <a:pt x="0" y="42"/>
                    <a:pt x="12" y="0"/>
                    <a:pt x="51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23"/>
            <p:cNvSpPr>
              <a:spLocks/>
            </p:cNvSpPr>
            <p:nvPr/>
          </p:nvSpPr>
          <p:spPr bwMode="auto">
            <a:xfrm>
              <a:off x="4065" y="2358"/>
              <a:ext cx="85" cy="96"/>
            </a:xfrm>
            <a:custGeom>
              <a:avLst/>
              <a:gdLst>
                <a:gd name="T0" fmla="*/ 122 w 59"/>
                <a:gd name="T1" fmla="*/ 0 h 67"/>
                <a:gd name="T2" fmla="*/ 0 w 59"/>
                <a:gd name="T3" fmla="*/ 138 h 67"/>
                <a:gd name="T4" fmla="*/ 122 w 59"/>
                <a:gd name="T5" fmla="*/ 0 h 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9" h="67">
                  <a:moveTo>
                    <a:pt x="59" y="0"/>
                  </a:moveTo>
                  <a:cubicBezTo>
                    <a:pt x="59" y="0"/>
                    <a:pt x="13" y="15"/>
                    <a:pt x="0" y="67"/>
                  </a:cubicBezTo>
                  <a:cubicBezTo>
                    <a:pt x="0" y="67"/>
                    <a:pt x="2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24"/>
            <p:cNvSpPr>
              <a:spLocks/>
            </p:cNvSpPr>
            <p:nvPr/>
          </p:nvSpPr>
          <p:spPr bwMode="auto">
            <a:xfrm>
              <a:off x="4322" y="2109"/>
              <a:ext cx="100" cy="47"/>
            </a:xfrm>
            <a:custGeom>
              <a:avLst/>
              <a:gdLst>
                <a:gd name="T0" fmla="*/ 24 w 70"/>
                <a:gd name="T1" fmla="*/ 0 h 33"/>
                <a:gd name="T2" fmla="*/ 0 w 70"/>
                <a:gd name="T3" fmla="*/ 67 h 33"/>
                <a:gd name="T4" fmla="*/ 24 w 70"/>
                <a:gd name="T5" fmla="*/ 0 h 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0" h="33">
                  <a:moveTo>
                    <a:pt x="12" y="0"/>
                  </a:moveTo>
                  <a:cubicBezTo>
                    <a:pt x="12" y="0"/>
                    <a:pt x="70" y="5"/>
                    <a:pt x="0" y="33"/>
                  </a:cubicBezTo>
                  <a:cubicBezTo>
                    <a:pt x="0" y="33"/>
                    <a:pt x="58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25"/>
            <p:cNvSpPr>
              <a:spLocks/>
            </p:cNvSpPr>
            <p:nvPr/>
          </p:nvSpPr>
          <p:spPr bwMode="auto">
            <a:xfrm>
              <a:off x="4723" y="2351"/>
              <a:ext cx="205" cy="186"/>
            </a:xfrm>
            <a:custGeom>
              <a:avLst/>
              <a:gdLst>
                <a:gd name="T0" fmla="*/ 0 w 144"/>
                <a:gd name="T1" fmla="*/ 1 h 130"/>
                <a:gd name="T2" fmla="*/ 91 w 144"/>
                <a:gd name="T3" fmla="*/ 19 h 130"/>
                <a:gd name="T4" fmla="*/ 142 w 144"/>
                <a:gd name="T5" fmla="*/ 43 h 130"/>
                <a:gd name="T6" fmla="*/ 249 w 144"/>
                <a:gd name="T7" fmla="*/ 127 h 130"/>
                <a:gd name="T8" fmla="*/ 265 w 144"/>
                <a:gd name="T9" fmla="*/ 236 h 130"/>
                <a:gd name="T10" fmla="*/ 148 w 144"/>
                <a:gd name="T11" fmla="*/ 246 h 130"/>
                <a:gd name="T12" fmla="*/ 100 w 144"/>
                <a:gd name="T13" fmla="*/ 222 h 130"/>
                <a:gd name="T14" fmla="*/ 188 w 144"/>
                <a:gd name="T15" fmla="*/ 236 h 130"/>
                <a:gd name="T16" fmla="*/ 238 w 144"/>
                <a:gd name="T17" fmla="*/ 233 h 130"/>
                <a:gd name="T18" fmla="*/ 229 w 144"/>
                <a:gd name="T19" fmla="*/ 119 h 130"/>
                <a:gd name="T20" fmla="*/ 185 w 144"/>
                <a:gd name="T21" fmla="*/ 76 h 130"/>
                <a:gd name="T22" fmla="*/ 125 w 144"/>
                <a:gd name="T23" fmla="*/ 53 h 130"/>
                <a:gd name="T24" fmla="*/ 80 w 144"/>
                <a:gd name="T25" fmla="*/ 29 h 130"/>
                <a:gd name="T26" fmla="*/ 9 w 144"/>
                <a:gd name="T27" fmla="*/ 0 h 1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4" h="130">
                  <a:moveTo>
                    <a:pt x="0" y="1"/>
                  </a:moveTo>
                  <a:cubicBezTo>
                    <a:pt x="15" y="4"/>
                    <a:pt x="30" y="7"/>
                    <a:pt x="45" y="9"/>
                  </a:cubicBezTo>
                  <a:cubicBezTo>
                    <a:pt x="55" y="11"/>
                    <a:pt x="61" y="17"/>
                    <a:pt x="70" y="21"/>
                  </a:cubicBezTo>
                  <a:cubicBezTo>
                    <a:pt x="91" y="30"/>
                    <a:pt x="110" y="42"/>
                    <a:pt x="123" y="62"/>
                  </a:cubicBezTo>
                  <a:cubicBezTo>
                    <a:pt x="132" y="76"/>
                    <a:pt x="144" y="100"/>
                    <a:pt x="131" y="115"/>
                  </a:cubicBezTo>
                  <a:cubicBezTo>
                    <a:pt x="118" y="130"/>
                    <a:pt x="89" y="126"/>
                    <a:pt x="73" y="120"/>
                  </a:cubicBezTo>
                  <a:cubicBezTo>
                    <a:pt x="64" y="117"/>
                    <a:pt x="56" y="114"/>
                    <a:pt x="49" y="108"/>
                  </a:cubicBezTo>
                  <a:cubicBezTo>
                    <a:pt x="61" y="115"/>
                    <a:pt x="79" y="113"/>
                    <a:pt x="93" y="115"/>
                  </a:cubicBezTo>
                  <a:cubicBezTo>
                    <a:pt x="101" y="115"/>
                    <a:pt x="110" y="118"/>
                    <a:pt x="117" y="114"/>
                  </a:cubicBezTo>
                  <a:cubicBezTo>
                    <a:pt x="142" y="104"/>
                    <a:pt x="124" y="71"/>
                    <a:pt x="113" y="58"/>
                  </a:cubicBezTo>
                  <a:cubicBezTo>
                    <a:pt x="107" y="50"/>
                    <a:pt x="99" y="43"/>
                    <a:pt x="91" y="37"/>
                  </a:cubicBezTo>
                  <a:cubicBezTo>
                    <a:pt x="82" y="31"/>
                    <a:pt x="72" y="30"/>
                    <a:pt x="62" y="26"/>
                  </a:cubicBezTo>
                  <a:cubicBezTo>
                    <a:pt x="54" y="23"/>
                    <a:pt x="47" y="17"/>
                    <a:pt x="39" y="14"/>
                  </a:cubicBezTo>
                  <a:cubicBezTo>
                    <a:pt x="28" y="10"/>
                    <a:pt x="11" y="1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6"/>
            <p:cNvSpPr>
              <a:spLocks/>
            </p:cNvSpPr>
            <p:nvPr/>
          </p:nvSpPr>
          <p:spPr bwMode="auto">
            <a:xfrm>
              <a:off x="3993" y="3358"/>
              <a:ext cx="169" cy="111"/>
            </a:xfrm>
            <a:custGeom>
              <a:avLst/>
              <a:gdLst>
                <a:gd name="T0" fmla="*/ 6 w 119"/>
                <a:gd name="T1" fmla="*/ 13 h 78"/>
                <a:gd name="T2" fmla="*/ 135 w 119"/>
                <a:gd name="T3" fmla="*/ 142 h 78"/>
                <a:gd name="T4" fmla="*/ 202 w 119"/>
                <a:gd name="T5" fmla="*/ 157 h 78"/>
                <a:gd name="T6" fmla="*/ 234 w 119"/>
                <a:gd name="T7" fmla="*/ 97 h 78"/>
                <a:gd name="T8" fmla="*/ 124 w 119"/>
                <a:gd name="T9" fmla="*/ 125 h 78"/>
                <a:gd name="T10" fmla="*/ 57 w 119"/>
                <a:gd name="T11" fmla="*/ 77 h 78"/>
                <a:gd name="T12" fmla="*/ 0 w 119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" h="78">
                  <a:moveTo>
                    <a:pt x="3" y="6"/>
                  </a:moveTo>
                  <a:cubicBezTo>
                    <a:pt x="18" y="35"/>
                    <a:pt x="36" y="57"/>
                    <a:pt x="67" y="70"/>
                  </a:cubicBezTo>
                  <a:cubicBezTo>
                    <a:pt x="74" y="73"/>
                    <a:pt x="92" y="78"/>
                    <a:pt x="100" y="77"/>
                  </a:cubicBezTo>
                  <a:cubicBezTo>
                    <a:pt x="112" y="75"/>
                    <a:pt x="119" y="58"/>
                    <a:pt x="116" y="48"/>
                  </a:cubicBezTo>
                  <a:cubicBezTo>
                    <a:pt x="117" y="78"/>
                    <a:pt x="79" y="72"/>
                    <a:pt x="61" y="62"/>
                  </a:cubicBezTo>
                  <a:cubicBezTo>
                    <a:pt x="50" y="56"/>
                    <a:pt x="38" y="47"/>
                    <a:pt x="28" y="38"/>
                  </a:cubicBezTo>
                  <a:cubicBezTo>
                    <a:pt x="15" y="27"/>
                    <a:pt x="11" y="13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27"/>
            <p:cNvSpPr>
              <a:spLocks/>
            </p:cNvSpPr>
            <p:nvPr/>
          </p:nvSpPr>
          <p:spPr bwMode="auto">
            <a:xfrm>
              <a:off x="2977" y="3027"/>
              <a:ext cx="99" cy="241"/>
            </a:xfrm>
            <a:custGeom>
              <a:avLst/>
              <a:gdLst>
                <a:gd name="T0" fmla="*/ 136 w 69"/>
                <a:gd name="T1" fmla="*/ 0 h 169"/>
                <a:gd name="T2" fmla="*/ 85 w 69"/>
                <a:gd name="T3" fmla="*/ 53 h 169"/>
                <a:gd name="T4" fmla="*/ 49 w 69"/>
                <a:gd name="T5" fmla="*/ 87 h 169"/>
                <a:gd name="T6" fmla="*/ 4 w 69"/>
                <a:gd name="T7" fmla="*/ 197 h 169"/>
                <a:gd name="T8" fmla="*/ 47 w 69"/>
                <a:gd name="T9" fmla="*/ 315 h 169"/>
                <a:gd name="T10" fmla="*/ 142 w 69"/>
                <a:gd name="T11" fmla="*/ 221 h 169"/>
                <a:gd name="T12" fmla="*/ 72 w 69"/>
                <a:gd name="T13" fmla="*/ 299 h 169"/>
                <a:gd name="T14" fmla="*/ 23 w 69"/>
                <a:gd name="T15" fmla="*/ 207 h 169"/>
                <a:gd name="T16" fmla="*/ 52 w 69"/>
                <a:gd name="T17" fmla="*/ 106 h 169"/>
                <a:gd name="T18" fmla="*/ 100 w 69"/>
                <a:gd name="T19" fmla="*/ 51 h 169"/>
                <a:gd name="T20" fmla="*/ 136 w 69"/>
                <a:gd name="T21" fmla="*/ 0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9" h="169">
                  <a:moveTo>
                    <a:pt x="66" y="0"/>
                  </a:moveTo>
                  <a:cubicBezTo>
                    <a:pt x="63" y="10"/>
                    <a:pt x="48" y="20"/>
                    <a:pt x="41" y="26"/>
                  </a:cubicBezTo>
                  <a:cubicBezTo>
                    <a:pt x="35" y="31"/>
                    <a:pt x="30" y="37"/>
                    <a:pt x="24" y="43"/>
                  </a:cubicBezTo>
                  <a:cubicBezTo>
                    <a:pt x="12" y="56"/>
                    <a:pt x="4" y="78"/>
                    <a:pt x="2" y="97"/>
                  </a:cubicBezTo>
                  <a:cubicBezTo>
                    <a:pt x="0" y="116"/>
                    <a:pt x="4" y="144"/>
                    <a:pt x="23" y="155"/>
                  </a:cubicBezTo>
                  <a:cubicBezTo>
                    <a:pt x="47" y="169"/>
                    <a:pt x="62" y="123"/>
                    <a:pt x="69" y="109"/>
                  </a:cubicBezTo>
                  <a:cubicBezTo>
                    <a:pt x="61" y="119"/>
                    <a:pt x="48" y="145"/>
                    <a:pt x="35" y="147"/>
                  </a:cubicBezTo>
                  <a:cubicBezTo>
                    <a:pt x="15" y="149"/>
                    <a:pt x="11" y="116"/>
                    <a:pt x="11" y="102"/>
                  </a:cubicBezTo>
                  <a:cubicBezTo>
                    <a:pt x="11" y="83"/>
                    <a:pt x="14" y="67"/>
                    <a:pt x="25" y="52"/>
                  </a:cubicBezTo>
                  <a:cubicBezTo>
                    <a:pt x="32" y="42"/>
                    <a:pt x="40" y="33"/>
                    <a:pt x="49" y="25"/>
                  </a:cubicBezTo>
                  <a:cubicBezTo>
                    <a:pt x="56" y="19"/>
                    <a:pt x="67" y="9"/>
                    <a:pt x="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8"/>
            <p:cNvSpPr>
              <a:spLocks/>
            </p:cNvSpPr>
            <p:nvPr/>
          </p:nvSpPr>
          <p:spPr bwMode="auto">
            <a:xfrm>
              <a:off x="2596" y="1631"/>
              <a:ext cx="96" cy="186"/>
            </a:xfrm>
            <a:custGeom>
              <a:avLst/>
              <a:gdLst>
                <a:gd name="T0" fmla="*/ 138 w 67"/>
                <a:gd name="T1" fmla="*/ 30 h 130"/>
                <a:gd name="T2" fmla="*/ 77 w 67"/>
                <a:gd name="T3" fmla="*/ 0 h 130"/>
                <a:gd name="T4" fmla="*/ 16 w 67"/>
                <a:gd name="T5" fmla="*/ 39 h 130"/>
                <a:gd name="T6" fmla="*/ 19 w 67"/>
                <a:gd name="T7" fmla="*/ 143 h 130"/>
                <a:gd name="T8" fmla="*/ 70 w 67"/>
                <a:gd name="T9" fmla="*/ 266 h 130"/>
                <a:gd name="T10" fmla="*/ 39 w 67"/>
                <a:gd name="T11" fmla="*/ 170 h 130"/>
                <a:gd name="T12" fmla="*/ 27 w 67"/>
                <a:gd name="T13" fmla="*/ 134 h 130"/>
                <a:gd name="T14" fmla="*/ 27 w 67"/>
                <a:gd name="T15" fmla="*/ 53 h 130"/>
                <a:gd name="T16" fmla="*/ 76 w 67"/>
                <a:gd name="T17" fmla="*/ 10 h 130"/>
                <a:gd name="T18" fmla="*/ 136 w 67"/>
                <a:gd name="T19" fmla="*/ 29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130">
                  <a:moveTo>
                    <a:pt x="67" y="15"/>
                  </a:moveTo>
                  <a:cubicBezTo>
                    <a:pt x="62" y="2"/>
                    <a:pt x="49" y="0"/>
                    <a:pt x="38" y="0"/>
                  </a:cubicBezTo>
                  <a:cubicBezTo>
                    <a:pt x="23" y="0"/>
                    <a:pt x="15" y="6"/>
                    <a:pt x="8" y="19"/>
                  </a:cubicBezTo>
                  <a:cubicBezTo>
                    <a:pt x="0" y="35"/>
                    <a:pt x="4" y="53"/>
                    <a:pt x="9" y="70"/>
                  </a:cubicBezTo>
                  <a:cubicBezTo>
                    <a:pt x="15" y="90"/>
                    <a:pt x="23" y="112"/>
                    <a:pt x="34" y="130"/>
                  </a:cubicBezTo>
                  <a:cubicBezTo>
                    <a:pt x="24" y="119"/>
                    <a:pt x="24" y="98"/>
                    <a:pt x="19" y="83"/>
                  </a:cubicBezTo>
                  <a:cubicBezTo>
                    <a:pt x="17" y="77"/>
                    <a:pt x="14" y="72"/>
                    <a:pt x="13" y="66"/>
                  </a:cubicBezTo>
                  <a:cubicBezTo>
                    <a:pt x="10" y="54"/>
                    <a:pt x="9" y="38"/>
                    <a:pt x="13" y="26"/>
                  </a:cubicBezTo>
                  <a:cubicBezTo>
                    <a:pt x="18" y="14"/>
                    <a:pt x="24" y="7"/>
                    <a:pt x="37" y="5"/>
                  </a:cubicBezTo>
                  <a:cubicBezTo>
                    <a:pt x="51" y="3"/>
                    <a:pt x="54" y="8"/>
                    <a:pt x="66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9"/>
            <p:cNvSpPr>
              <a:spLocks/>
            </p:cNvSpPr>
            <p:nvPr/>
          </p:nvSpPr>
          <p:spPr bwMode="auto">
            <a:xfrm>
              <a:off x="3101" y="2656"/>
              <a:ext cx="59" cy="89"/>
            </a:xfrm>
            <a:custGeom>
              <a:avLst/>
              <a:gdLst>
                <a:gd name="T0" fmla="*/ 81 w 41"/>
                <a:gd name="T1" fmla="*/ 1 h 62"/>
                <a:gd name="T2" fmla="*/ 10 w 41"/>
                <a:gd name="T3" fmla="*/ 62 h 62"/>
                <a:gd name="T4" fmla="*/ 52 w 41"/>
                <a:gd name="T5" fmla="*/ 128 h 62"/>
                <a:gd name="T6" fmla="*/ 20 w 41"/>
                <a:gd name="T7" fmla="*/ 99 h 62"/>
                <a:gd name="T8" fmla="*/ 27 w 41"/>
                <a:gd name="T9" fmla="*/ 56 h 62"/>
                <a:gd name="T10" fmla="*/ 85 w 41"/>
                <a:gd name="T11" fmla="*/ 0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62">
                  <a:moveTo>
                    <a:pt x="39" y="1"/>
                  </a:moveTo>
                  <a:cubicBezTo>
                    <a:pt x="25" y="11"/>
                    <a:pt x="10" y="12"/>
                    <a:pt x="5" y="30"/>
                  </a:cubicBezTo>
                  <a:cubicBezTo>
                    <a:pt x="0" y="48"/>
                    <a:pt x="8" y="56"/>
                    <a:pt x="25" y="62"/>
                  </a:cubicBezTo>
                  <a:cubicBezTo>
                    <a:pt x="19" y="57"/>
                    <a:pt x="13" y="56"/>
                    <a:pt x="10" y="48"/>
                  </a:cubicBezTo>
                  <a:cubicBezTo>
                    <a:pt x="8" y="41"/>
                    <a:pt x="10" y="33"/>
                    <a:pt x="13" y="27"/>
                  </a:cubicBezTo>
                  <a:cubicBezTo>
                    <a:pt x="18" y="17"/>
                    <a:pt x="39" y="9"/>
                    <a:pt x="4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0"/>
            <p:cNvSpPr>
              <a:spLocks/>
            </p:cNvSpPr>
            <p:nvPr/>
          </p:nvSpPr>
          <p:spPr bwMode="auto">
            <a:xfrm>
              <a:off x="4373" y="1323"/>
              <a:ext cx="163" cy="107"/>
            </a:xfrm>
            <a:custGeom>
              <a:avLst/>
              <a:gdLst>
                <a:gd name="T0" fmla="*/ 1 w 114"/>
                <a:gd name="T1" fmla="*/ 148 h 75"/>
                <a:gd name="T2" fmla="*/ 124 w 114"/>
                <a:gd name="T3" fmla="*/ 23 h 75"/>
                <a:gd name="T4" fmla="*/ 190 w 114"/>
                <a:gd name="T5" fmla="*/ 4 h 75"/>
                <a:gd name="T6" fmla="*/ 233 w 114"/>
                <a:gd name="T7" fmla="*/ 53 h 75"/>
                <a:gd name="T8" fmla="*/ 182 w 114"/>
                <a:gd name="T9" fmla="*/ 14 h 75"/>
                <a:gd name="T10" fmla="*/ 127 w 114"/>
                <a:gd name="T11" fmla="*/ 43 h 75"/>
                <a:gd name="T12" fmla="*/ 57 w 114"/>
                <a:gd name="T13" fmla="*/ 96 h 75"/>
                <a:gd name="T14" fmla="*/ 0 w 114"/>
                <a:gd name="T15" fmla="*/ 153 h 7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4" h="75">
                  <a:moveTo>
                    <a:pt x="1" y="73"/>
                  </a:moveTo>
                  <a:cubicBezTo>
                    <a:pt x="20" y="53"/>
                    <a:pt x="40" y="29"/>
                    <a:pt x="61" y="11"/>
                  </a:cubicBezTo>
                  <a:cubicBezTo>
                    <a:pt x="70" y="4"/>
                    <a:pt x="81" y="0"/>
                    <a:pt x="93" y="2"/>
                  </a:cubicBezTo>
                  <a:cubicBezTo>
                    <a:pt x="103" y="4"/>
                    <a:pt x="113" y="15"/>
                    <a:pt x="114" y="26"/>
                  </a:cubicBezTo>
                  <a:cubicBezTo>
                    <a:pt x="112" y="17"/>
                    <a:pt x="97" y="8"/>
                    <a:pt x="89" y="7"/>
                  </a:cubicBezTo>
                  <a:cubicBezTo>
                    <a:pt x="75" y="4"/>
                    <a:pt x="70" y="12"/>
                    <a:pt x="62" y="21"/>
                  </a:cubicBezTo>
                  <a:cubicBezTo>
                    <a:pt x="52" y="31"/>
                    <a:pt x="39" y="39"/>
                    <a:pt x="28" y="47"/>
                  </a:cubicBezTo>
                  <a:cubicBezTo>
                    <a:pt x="20" y="54"/>
                    <a:pt x="2" y="66"/>
                    <a:pt x="0" y="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1"/>
            <p:cNvSpPr>
              <a:spLocks/>
            </p:cNvSpPr>
            <p:nvPr/>
          </p:nvSpPr>
          <p:spPr bwMode="auto">
            <a:xfrm>
              <a:off x="4354" y="1811"/>
              <a:ext cx="102" cy="97"/>
            </a:xfrm>
            <a:custGeom>
              <a:avLst/>
              <a:gdLst>
                <a:gd name="T0" fmla="*/ 140 w 72"/>
                <a:gd name="T1" fmla="*/ 30 h 68"/>
                <a:gd name="T2" fmla="*/ 64 w 72"/>
                <a:gd name="T3" fmla="*/ 43 h 68"/>
                <a:gd name="T4" fmla="*/ 34 w 72"/>
                <a:gd name="T5" fmla="*/ 91 h 68"/>
                <a:gd name="T6" fmla="*/ 0 w 72"/>
                <a:gd name="T7" fmla="*/ 138 h 68"/>
                <a:gd name="T8" fmla="*/ 74 w 72"/>
                <a:gd name="T9" fmla="*/ 43 h 68"/>
                <a:gd name="T10" fmla="*/ 139 w 72"/>
                <a:gd name="T11" fmla="*/ 27 h 68"/>
                <a:gd name="T12" fmla="*/ 139 w 72"/>
                <a:gd name="T13" fmla="*/ 24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" h="68">
                  <a:moveTo>
                    <a:pt x="70" y="15"/>
                  </a:moveTo>
                  <a:cubicBezTo>
                    <a:pt x="66" y="0"/>
                    <a:pt x="39" y="15"/>
                    <a:pt x="32" y="21"/>
                  </a:cubicBezTo>
                  <a:cubicBezTo>
                    <a:pt x="24" y="27"/>
                    <a:pt x="22" y="37"/>
                    <a:pt x="17" y="45"/>
                  </a:cubicBezTo>
                  <a:cubicBezTo>
                    <a:pt x="13" y="53"/>
                    <a:pt x="4" y="60"/>
                    <a:pt x="0" y="68"/>
                  </a:cubicBezTo>
                  <a:cubicBezTo>
                    <a:pt x="16" y="54"/>
                    <a:pt x="20" y="32"/>
                    <a:pt x="37" y="21"/>
                  </a:cubicBezTo>
                  <a:cubicBezTo>
                    <a:pt x="45" y="16"/>
                    <a:pt x="60" y="8"/>
                    <a:pt x="69" y="13"/>
                  </a:cubicBezTo>
                  <a:cubicBezTo>
                    <a:pt x="72" y="14"/>
                    <a:pt x="70" y="13"/>
                    <a:pt x="69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32"/>
            <p:cNvSpPr>
              <a:spLocks/>
            </p:cNvSpPr>
            <p:nvPr/>
          </p:nvSpPr>
          <p:spPr bwMode="auto">
            <a:xfrm>
              <a:off x="3309" y="2346"/>
              <a:ext cx="290" cy="222"/>
            </a:xfrm>
            <a:custGeom>
              <a:avLst/>
              <a:gdLst>
                <a:gd name="T0" fmla="*/ 86 w 203"/>
                <a:gd name="T1" fmla="*/ 0 h 156"/>
                <a:gd name="T2" fmla="*/ 414 w 203"/>
                <a:gd name="T3" fmla="*/ 178 h 156"/>
                <a:gd name="T4" fmla="*/ 86 w 203"/>
                <a:gd name="T5" fmla="*/ 0 h 1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3" h="156">
                  <a:moveTo>
                    <a:pt x="42" y="0"/>
                  </a:moveTo>
                  <a:cubicBezTo>
                    <a:pt x="38" y="62"/>
                    <a:pt x="50" y="126"/>
                    <a:pt x="203" y="88"/>
                  </a:cubicBezTo>
                  <a:cubicBezTo>
                    <a:pt x="203" y="88"/>
                    <a:pt x="0" y="156"/>
                    <a:pt x="42" y="0"/>
                  </a:cubicBezTo>
                </a:path>
              </a:pathLst>
            </a:custGeom>
            <a:solidFill>
              <a:srgbClr val="732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33"/>
            <p:cNvSpPr>
              <a:spLocks/>
            </p:cNvSpPr>
            <p:nvPr/>
          </p:nvSpPr>
          <p:spPr bwMode="auto">
            <a:xfrm>
              <a:off x="3064" y="1869"/>
              <a:ext cx="615" cy="805"/>
            </a:xfrm>
            <a:custGeom>
              <a:avLst/>
              <a:gdLst>
                <a:gd name="T0" fmla="*/ 855 w 431"/>
                <a:gd name="T1" fmla="*/ 0 h 564"/>
                <a:gd name="T2" fmla="*/ 168 w 431"/>
                <a:gd name="T3" fmla="*/ 414 h 564"/>
                <a:gd name="T4" fmla="*/ 629 w 431"/>
                <a:gd name="T5" fmla="*/ 1149 h 564"/>
                <a:gd name="T6" fmla="*/ 639 w 431"/>
                <a:gd name="T7" fmla="*/ 1149 h 564"/>
                <a:gd name="T8" fmla="*/ 558 w 431"/>
                <a:gd name="T9" fmla="*/ 901 h 564"/>
                <a:gd name="T10" fmla="*/ 445 w 431"/>
                <a:gd name="T11" fmla="*/ 852 h 564"/>
                <a:gd name="T12" fmla="*/ 415 w 431"/>
                <a:gd name="T13" fmla="*/ 749 h 564"/>
                <a:gd name="T14" fmla="*/ 432 w 431"/>
                <a:gd name="T15" fmla="*/ 657 h 564"/>
                <a:gd name="T16" fmla="*/ 878 w 431"/>
                <a:gd name="T17" fmla="*/ 0 h 564"/>
                <a:gd name="T18" fmla="*/ 855 w 431"/>
                <a:gd name="T19" fmla="*/ 0 h 5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1" h="564">
                  <a:moveTo>
                    <a:pt x="420" y="0"/>
                  </a:moveTo>
                  <a:cubicBezTo>
                    <a:pt x="368" y="0"/>
                    <a:pt x="155" y="12"/>
                    <a:pt x="83" y="203"/>
                  </a:cubicBezTo>
                  <a:cubicBezTo>
                    <a:pt x="0" y="420"/>
                    <a:pt x="163" y="553"/>
                    <a:pt x="309" y="564"/>
                  </a:cubicBezTo>
                  <a:cubicBezTo>
                    <a:pt x="311" y="564"/>
                    <a:pt x="313" y="564"/>
                    <a:pt x="314" y="564"/>
                  </a:cubicBezTo>
                  <a:cubicBezTo>
                    <a:pt x="359" y="564"/>
                    <a:pt x="320" y="514"/>
                    <a:pt x="274" y="442"/>
                  </a:cubicBezTo>
                  <a:cubicBezTo>
                    <a:pt x="250" y="440"/>
                    <a:pt x="230" y="432"/>
                    <a:pt x="219" y="418"/>
                  </a:cubicBezTo>
                  <a:cubicBezTo>
                    <a:pt x="208" y="405"/>
                    <a:pt x="204" y="388"/>
                    <a:pt x="204" y="368"/>
                  </a:cubicBezTo>
                  <a:cubicBezTo>
                    <a:pt x="204" y="354"/>
                    <a:pt x="206" y="338"/>
                    <a:pt x="212" y="322"/>
                  </a:cubicBezTo>
                  <a:cubicBezTo>
                    <a:pt x="170" y="208"/>
                    <a:pt x="185" y="80"/>
                    <a:pt x="431" y="0"/>
                  </a:cubicBezTo>
                  <a:cubicBezTo>
                    <a:pt x="431" y="0"/>
                    <a:pt x="427" y="0"/>
                    <a:pt x="420" y="0"/>
                  </a:cubicBezTo>
                </a:path>
              </a:pathLst>
            </a:custGeom>
            <a:solidFill>
              <a:srgbClr val="AFD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34"/>
            <p:cNvSpPr>
              <a:spLocks/>
            </p:cNvSpPr>
            <p:nvPr/>
          </p:nvSpPr>
          <p:spPr bwMode="auto">
            <a:xfrm>
              <a:off x="3341" y="2337"/>
              <a:ext cx="111" cy="157"/>
            </a:xfrm>
            <a:custGeom>
              <a:avLst/>
              <a:gdLst>
                <a:gd name="T0" fmla="*/ 40 w 78"/>
                <a:gd name="T1" fmla="*/ 0 h 110"/>
                <a:gd name="T2" fmla="*/ 28 w 78"/>
                <a:gd name="T3" fmla="*/ 81 h 110"/>
                <a:gd name="T4" fmla="*/ 57 w 78"/>
                <a:gd name="T5" fmla="*/ 177 h 110"/>
                <a:gd name="T6" fmla="*/ 158 w 78"/>
                <a:gd name="T7" fmla="*/ 224 h 110"/>
                <a:gd name="T8" fmla="*/ 154 w 78"/>
                <a:gd name="T9" fmla="*/ 218 h 110"/>
                <a:gd name="T10" fmla="*/ 40 w 78"/>
                <a:gd name="T11" fmla="*/ 13 h 110"/>
                <a:gd name="T12" fmla="*/ 40 w 78"/>
                <a:gd name="T13" fmla="*/ 13 h 110"/>
                <a:gd name="T14" fmla="*/ 40 w 78"/>
                <a:gd name="T15" fmla="*/ 13 h 110"/>
                <a:gd name="T16" fmla="*/ 148 w 78"/>
                <a:gd name="T17" fmla="*/ 208 h 110"/>
                <a:gd name="T18" fmla="*/ 40 w 78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110">
                  <a:moveTo>
                    <a:pt x="20" y="0"/>
                  </a:moveTo>
                  <a:cubicBezTo>
                    <a:pt x="16" y="14"/>
                    <a:pt x="14" y="28"/>
                    <a:pt x="14" y="40"/>
                  </a:cubicBezTo>
                  <a:cubicBezTo>
                    <a:pt x="14" y="59"/>
                    <a:pt x="18" y="75"/>
                    <a:pt x="28" y="87"/>
                  </a:cubicBezTo>
                  <a:cubicBezTo>
                    <a:pt x="38" y="100"/>
                    <a:pt x="55" y="108"/>
                    <a:pt x="78" y="110"/>
                  </a:cubicBezTo>
                  <a:cubicBezTo>
                    <a:pt x="77" y="109"/>
                    <a:pt x="77" y="108"/>
                    <a:pt x="76" y="107"/>
                  </a:cubicBezTo>
                  <a:cubicBezTo>
                    <a:pt x="34" y="103"/>
                    <a:pt x="0" y="79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48"/>
                    <a:pt x="22" y="91"/>
                    <a:pt x="73" y="102"/>
                  </a:cubicBezTo>
                  <a:cubicBezTo>
                    <a:pt x="54" y="71"/>
                    <a:pt x="34" y="36"/>
                    <a:pt x="20" y="0"/>
                  </a:cubicBezTo>
                </a:path>
              </a:pathLst>
            </a:custGeom>
            <a:solidFill>
              <a:srgbClr val="B38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35"/>
            <p:cNvSpPr>
              <a:spLocks/>
            </p:cNvSpPr>
            <p:nvPr/>
          </p:nvSpPr>
          <p:spPr bwMode="auto">
            <a:xfrm>
              <a:off x="3355" y="2328"/>
              <a:ext cx="100" cy="172"/>
            </a:xfrm>
            <a:custGeom>
              <a:avLst/>
              <a:gdLst>
                <a:gd name="T0" fmla="*/ 16 w 70"/>
                <a:gd name="T1" fmla="*/ 0 h 120"/>
                <a:gd name="T2" fmla="*/ 0 w 70"/>
                <a:gd name="T3" fmla="*/ 95 h 120"/>
                <a:gd name="T4" fmla="*/ 30 w 70"/>
                <a:gd name="T5" fmla="*/ 198 h 120"/>
                <a:gd name="T6" fmla="*/ 143 w 70"/>
                <a:gd name="T7" fmla="*/ 247 h 120"/>
                <a:gd name="T8" fmla="*/ 139 w 70"/>
                <a:gd name="T9" fmla="*/ 238 h 120"/>
                <a:gd name="T10" fmla="*/ 37 w 70"/>
                <a:gd name="T11" fmla="*/ 191 h 120"/>
                <a:gd name="T12" fmla="*/ 9 w 70"/>
                <a:gd name="T13" fmla="*/ 95 h 120"/>
                <a:gd name="T14" fmla="*/ 20 w 70"/>
                <a:gd name="T15" fmla="*/ 13 h 120"/>
                <a:gd name="T16" fmla="*/ 16 w 70"/>
                <a:gd name="T17" fmla="*/ 0 h 1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120">
                  <a:moveTo>
                    <a:pt x="8" y="0"/>
                  </a:moveTo>
                  <a:cubicBezTo>
                    <a:pt x="2" y="16"/>
                    <a:pt x="0" y="32"/>
                    <a:pt x="0" y="46"/>
                  </a:cubicBezTo>
                  <a:cubicBezTo>
                    <a:pt x="0" y="66"/>
                    <a:pt x="4" y="83"/>
                    <a:pt x="15" y="96"/>
                  </a:cubicBezTo>
                  <a:cubicBezTo>
                    <a:pt x="26" y="110"/>
                    <a:pt x="46" y="118"/>
                    <a:pt x="70" y="120"/>
                  </a:cubicBezTo>
                  <a:cubicBezTo>
                    <a:pt x="69" y="119"/>
                    <a:pt x="69" y="117"/>
                    <a:pt x="68" y="116"/>
                  </a:cubicBezTo>
                  <a:cubicBezTo>
                    <a:pt x="45" y="114"/>
                    <a:pt x="28" y="106"/>
                    <a:pt x="18" y="93"/>
                  </a:cubicBezTo>
                  <a:cubicBezTo>
                    <a:pt x="8" y="81"/>
                    <a:pt x="4" y="65"/>
                    <a:pt x="4" y="46"/>
                  </a:cubicBezTo>
                  <a:cubicBezTo>
                    <a:pt x="4" y="34"/>
                    <a:pt x="6" y="20"/>
                    <a:pt x="10" y="6"/>
                  </a:cubicBezTo>
                  <a:cubicBezTo>
                    <a:pt x="9" y="4"/>
                    <a:pt x="8" y="2"/>
                    <a:pt x="8" y="0"/>
                  </a:cubicBezTo>
                </a:path>
              </a:pathLst>
            </a:custGeom>
            <a:solidFill>
              <a:srgbClr val="5D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36"/>
            <p:cNvSpPr>
              <a:spLocks/>
            </p:cNvSpPr>
            <p:nvPr/>
          </p:nvSpPr>
          <p:spPr bwMode="auto">
            <a:xfrm>
              <a:off x="3341" y="2346"/>
              <a:ext cx="108" cy="144"/>
            </a:xfrm>
            <a:custGeom>
              <a:avLst/>
              <a:gdLst>
                <a:gd name="T0" fmla="*/ 40 w 76"/>
                <a:gd name="T1" fmla="*/ 0 h 101"/>
                <a:gd name="T2" fmla="*/ 153 w 76"/>
                <a:gd name="T3" fmla="*/ 205 h 101"/>
                <a:gd name="T4" fmla="*/ 148 w 76"/>
                <a:gd name="T5" fmla="*/ 195 h 101"/>
                <a:gd name="T6" fmla="*/ 40 w 76"/>
                <a:gd name="T7" fmla="*/ 0 h 10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6" h="101">
                  <a:moveTo>
                    <a:pt x="20" y="0"/>
                  </a:moveTo>
                  <a:cubicBezTo>
                    <a:pt x="0" y="73"/>
                    <a:pt x="34" y="97"/>
                    <a:pt x="76" y="101"/>
                  </a:cubicBezTo>
                  <a:cubicBezTo>
                    <a:pt x="75" y="100"/>
                    <a:pt x="74" y="98"/>
                    <a:pt x="73" y="96"/>
                  </a:cubicBezTo>
                  <a:cubicBezTo>
                    <a:pt x="22" y="85"/>
                    <a:pt x="17" y="42"/>
                    <a:pt x="20" y="0"/>
                  </a:cubicBezTo>
                </a:path>
              </a:pathLst>
            </a:custGeom>
            <a:solidFill>
              <a:srgbClr val="945D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Oval 37"/>
            <p:cNvSpPr>
              <a:spLocks noChangeArrowheads="1"/>
            </p:cNvSpPr>
            <p:nvPr/>
          </p:nvSpPr>
          <p:spPr bwMode="auto">
            <a:xfrm>
              <a:off x="3341" y="2327"/>
              <a:ext cx="51" cy="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Oval 38"/>
            <p:cNvSpPr>
              <a:spLocks noChangeArrowheads="1"/>
            </p:cNvSpPr>
            <p:nvPr/>
          </p:nvSpPr>
          <p:spPr bwMode="auto">
            <a:xfrm>
              <a:off x="3329" y="2249"/>
              <a:ext cx="33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Oval 39"/>
            <p:cNvSpPr>
              <a:spLocks noChangeArrowheads="1"/>
            </p:cNvSpPr>
            <p:nvPr/>
          </p:nvSpPr>
          <p:spPr bwMode="auto">
            <a:xfrm>
              <a:off x="3398" y="2400"/>
              <a:ext cx="11" cy="1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6" name="Group 111"/>
          <p:cNvGrpSpPr>
            <a:grpSpLocks/>
          </p:cNvGrpSpPr>
          <p:nvPr/>
        </p:nvGrpSpPr>
        <p:grpSpPr bwMode="auto">
          <a:xfrm>
            <a:off x="3745307" y="5861775"/>
            <a:ext cx="750493" cy="795338"/>
            <a:chOff x="770" y="1056"/>
            <a:chExt cx="1036" cy="1029"/>
          </a:xfrm>
        </p:grpSpPr>
        <p:sp>
          <p:nvSpPr>
            <p:cNvPr id="237" name="Freeform 112"/>
            <p:cNvSpPr>
              <a:spLocks/>
            </p:cNvSpPr>
            <p:nvPr/>
          </p:nvSpPr>
          <p:spPr bwMode="auto">
            <a:xfrm>
              <a:off x="770" y="1059"/>
              <a:ext cx="1036" cy="1026"/>
            </a:xfrm>
            <a:custGeom>
              <a:avLst/>
              <a:gdLst>
                <a:gd name="T0" fmla="*/ 951 w 414"/>
                <a:gd name="T1" fmla="*/ 0 h 385"/>
                <a:gd name="T2" fmla="*/ 638 w 414"/>
                <a:gd name="T3" fmla="*/ 64 h 385"/>
                <a:gd name="T4" fmla="*/ 350 w 414"/>
                <a:gd name="T5" fmla="*/ 405 h 385"/>
                <a:gd name="T6" fmla="*/ 108 w 414"/>
                <a:gd name="T7" fmla="*/ 752 h 385"/>
                <a:gd name="T8" fmla="*/ 13 w 414"/>
                <a:gd name="T9" fmla="*/ 1322 h 385"/>
                <a:gd name="T10" fmla="*/ 258 w 414"/>
                <a:gd name="T11" fmla="*/ 2052 h 385"/>
                <a:gd name="T12" fmla="*/ 876 w 414"/>
                <a:gd name="T13" fmla="*/ 2598 h 385"/>
                <a:gd name="T14" fmla="*/ 1679 w 414"/>
                <a:gd name="T15" fmla="*/ 2636 h 385"/>
                <a:gd name="T16" fmla="*/ 2267 w 414"/>
                <a:gd name="T17" fmla="*/ 2047 h 385"/>
                <a:gd name="T18" fmla="*/ 2567 w 414"/>
                <a:gd name="T19" fmla="*/ 994 h 385"/>
                <a:gd name="T20" fmla="*/ 2160 w 414"/>
                <a:gd name="T21" fmla="*/ 285 h 385"/>
                <a:gd name="T22" fmla="*/ 938 w 414"/>
                <a:gd name="T23" fmla="*/ 0 h 385"/>
                <a:gd name="T24" fmla="*/ 951 w 414"/>
                <a:gd name="T25" fmla="*/ 0 h 38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4" h="385">
                  <a:moveTo>
                    <a:pt x="152" y="0"/>
                  </a:moveTo>
                  <a:cubicBezTo>
                    <a:pt x="134" y="0"/>
                    <a:pt x="118" y="2"/>
                    <a:pt x="102" y="9"/>
                  </a:cubicBezTo>
                  <a:cubicBezTo>
                    <a:pt x="78" y="20"/>
                    <a:pt x="71" y="38"/>
                    <a:pt x="56" y="57"/>
                  </a:cubicBezTo>
                  <a:cubicBezTo>
                    <a:pt x="43" y="73"/>
                    <a:pt x="26" y="86"/>
                    <a:pt x="17" y="106"/>
                  </a:cubicBezTo>
                  <a:cubicBezTo>
                    <a:pt x="6" y="130"/>
                    <a:pt x="3" y="160"/>
                    <a:pt x="2" y="186"/>
                  </a:cubicBezTo>
                  <a:cubicBezTo>
                    <a:pt x="0" y="229"/>
                    <a:pt x="10" y="259"/>
                    <a:pt x="41" y="289"/>
                  </a:cubicBezTo>
                  <a:cubicBezTo>
                    <a:pt x="70" y="318"/>
                    <a:pt x="101" y="350"/>
                    <a:pt x="140" y="366"/>
                  </a:cubicBezTo>
                  <a:cubicBezTo>
                    <a:pt x="179" y="382"/>
                    <a:pt x="228" y="385"/>
                    <a:pt x="268" y="371"/>
                  </a:cubicBezTo>
                  <a:cubicBezTo>
                    <a:pt x="317" y="353"/>
                    <a:pt x="336" y="335"/>
                    <a:pt x="362" y="288"/>
                  </a:cubicBezTo>
                  <a:cubicBezTo>
                    <a:pt x="385" y="247"/>
                    <a:pt x="414" y="188"/>
                    <a:pt x="410" y="140"/>
                  </a:cubicBezTo>
                  <a:cubicBezTo>
                    <a:pt x="407" y="107"/>
                    <a:pt x="376" y="54"/>
                    <a:pt x="345" y="40"/>
                  </a:cubicBezTo>
                  <a:cubicBezTo>
                    <a:pt x="274" y="9"/>
                    <a:pt x="223" y="0"/>
                    <a:pt x="150" y="0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rgbClr val="ABD4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Freeform 113"/>
            <p:cNvSpPr>
              <a:spLocks/>
            </p:cNvSpPr>
            <p:nvPr/>
          </p:nvSpPr>
          <p:spPr bwMode="auto">
            <a:xfrm>
              <a:off x="865" y="1117"/>
              <a:ext cx="868" cy="824"/>
            </a:xfrm>
            <a:custGeom>
              <a:avLst/>
              <a:gdLst>
                <a:gd name="T0" fmla="*/ 463 w 347"/>
                <a:gd name="T1" fmla="*/ 200 h 309"/>
                <a:gd name="T2" fmla="*/ 13 w 347"/>
                <a:gd name="T3" fmla="*/ 1139 h 309"/>
                <a:gd name="T4" fmla="*/ 233 w 347"/>
                <a:gd name="T5" fmla="*/ 1643 h 309"/>
                <a:gd name="T6" fmla="*/ 483 w 347"/>
                <a:gd name="T7" fmla="*/ 1997 h 309"/>
                <a:gd name="T8" fmla="*/ 1158 w 347"/>
                <a:gd name="T9" fmla="*/ 2077 h 309"/>
                <a:gd name="T10" fmla="*/ 1388 w 347"/>
                <a:gd name="T11" fmla="*/ 1933 h 309"/>
                <a:gd name="T12" fmla="*/ 1658 w 347"/>
                <a:gd name="T13" fmla="*/ 1792 h 309"/>
                <a:gd name="T14" fmla="*/ 1739 w 347"/>
                <a:gd name="T15" fmla="*/ 320 h 309"/>
                <a:gd name="T16" fmla="*/ 926 w 347"/>
                <a:gd name="T17" fmla="*/ 13 h 309"/>
                <a:gd name="T18" fmla="*/ 463 w 347"/>
                <a:gd name="T19" fmla="*/ 200 h 309"/>
                <a:gd name="T20" fmla="*/ 463 w 347"/>
                <a:gd name="T21" fmla="*/ 200 h 3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7" h="309">
                  <a:moveTo>
                    <a:pt x="74" y="28"/>
                  </a:moveTo>
                  <a:cubicBezTo>
                    <a:pt x="32" y="58"/>
                    <a:pt x="0" y="107"/>
                    <a:pt x="2" y="160"/>
                  </a:cubicBezTo>
                  <a:cubicBezTo>
                    <a:pt x="2" y="188"/>
                    <a:pt x="19" y="210"/>
                    <a:pt x="37" y="231"/>
                  </a:cubicBezTo>
                  <a:cubicBezTo>
                    <a:pt x="50" y="247"/>
                    <a:pt x="61" y="267"/>
                    <a:pt x="77" y="281"/>
                  </a:cubicBezTo>
                  <a:cubicBezTo>
                    <a:pt x="107" y="308"/>
                    <a:pt x="151" y="309"/>
                    <a:pt x="185" y="292"/>
                  </a:cubicBezTo>
                  <a:cubicBezTo>
                    <a:pt x="198" y="285"/>
                    <a:pt x="209" y="277"/>
                    <a:pt x="222" y="272"/>
                  </a:cubicBezTo>
                  <a:cubicBezTo>
                    <a:pt x="240" y="266"/>
                    <a:pt x="253" y="268"/>
                    <a:pt x="265" y="252"/>
                  </a:cubicBezTo>
                  <a:cubicBezTo>
                    <a:pt x="308" y="196"/>
                    <a:pt x="347" y="95"/>
                    <a:pt x="278" y="45"/>
                  </a:cubicBezTo>
                  <a:cubicBezTo>
                    <a:pt x="240" y="18"/>
                    <a:pt x="195" y="6"/>
                    <a:pt x="148" y="2"/>
                  </a:cubicBezTo>
                  <a:cubicBezTo>
                    <a:pt x="127" y="0"/>
                    <a:pt x="95" y="14"/>
                    <a:pt x="74" y="28"/>
                  </a:cubicBezTo>
                  <a:cubicBezTo>
                    <a:pt x="73" y="29"/>
                    <a:pt x="74" y="28"/>
                    <a:pt x="74" y="28"/>
                  </a:cubicBezTo>
                  <a:close/>
                </a:path>
              </a:pathLst>
            </a:custGeom>
            <a:solidFill>
              <a:srgbClr val="CCA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Freeform 114"/>
            <p:cNvSpPr>
              <a:spLocks/>
            </p:cNvSpPr>
            <p:nvPr/>
          </p:nvSpPr>
          <p:spPr bwMode="auto">
            <a:xfrm>
              <a:off x="795" y="1077"/>
              <a:ext cx="826" cy="942"/>
            </a:xfrm>
            <a:custGeom>
              <a:avLst/>
              <a:gdLst>
                <a:gd name="T0" fmla="*/ 345 w 330"/>
                <a:gd name="T1" fmla="*/ 2031 h 353"/>
                <a:gd name="T2" fmla="*/ 113 w 330"/>
                <a:gd name="T3" fmla="*/ 1324 h 353"/>
                <a:gd name="T4" fmla="*/ 208 w 330"/>
                <a:gd name="T5" fmla="*/ 777 h 353"/>
                <a:gd name="T6" fmla="*/ 433 w 330"/>
                <a:gd name="T7" fmla="*/ 440 h 353"/>
                <a:gd name="T8" fmla="*/ 701 w 330"/>
                <a:gd name="T9" fmla="*/ 115 h 353"/>
                <a:gd name="T10" fmla="*/ 996 w 330"/>
                <a:gd name="T11" fmla="*/ 56 h 353"/>
                <a:gd name="T12" fmla="*/ 989 w 330"/>
                <a:gd name="T13" fmla="*/ 56 h 353"/>
                <a:gd name="T14" fmla="*/ 2068 w 330"/>
                <a:gd name="T15" fmla="*/ 291 h 353"/>
                <a:gd name="T16" fmla="*/ 2035 w 330"/>
                <a:gd name="T17" fmla="*/ 270 h 353"/>
                <a:gd name="T18" fmla="*/ 884 w 330"/>
                <a:gd name="T19" fmla="*/ 0 h 353"/>
                <a:gd name="T20" fmla="*/ 896 w 330"/>
                <a:gd name="T21" fmla="*/ 0 h 353"/>
                <a:gd name="T22" fmla="*/ 601 w 330"/>
                <a:gd name="T23" fmla="*/ 64 h 353"/>
                <a:gd name="T24" fmla="*/ 333 w 330"/>
                <a:gd name="T25" fmla="*/ 392 h 353"/>
                <a:gd name="T26" fmla="*/ 100 w 330"/>
                <a:gd name="T27" fmla="*/ 726 h 353"/>
                <a:gd name="T28" fmla="*/ 13 w 330"/>
                <a:gd name="T29" fmla="*/ 1276 h 353"/>
                <a:gd name="T30" fmla="*/ 245 w 330"/>
                <a:gd name="T31" fmla="*/ 1980 h 353"/>
                <a:gd name="T32" fmla="*/ 826 w 330"/>
                <a:gd name="T33" fmla="*/ 2500 h 353"/>
                <a:gd name="T34" fmla="*/ 846 w 330"/>
                <a:gd name="T35" fmla="*/ 2514 h 353"/>
                <a:gd name="T36" fmla="*/ 345 w 330"/>
                <a:gd name="T37" fmla="*/ 2031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30" h="353">
                  <a:moveTo>
                    <a:pt x="55" y="285"/>
                  </a:moveTo>
                  <a:cubicBezTo>
                    <a:pt x="25" y="256"/>
                    <a:pt x="16" y="228"/>
                    <a:pt x="18" y="186"/>
                  </a:cubicBezTo>
                  <a:cubicBezTo>
                    <a:pt x="19" y="161"/>
                    <a:pt x="22" y="133"/>
                    <a:pt x="33" y="109"/>
                  </a:cubicBezTo>
                  <a:cubicBezTo>
                    <a:pt x="41" y="90"/>
                    <a:pt x="56" y="78"/>
                    <a:pt x="69" y="62"/>
                  </a:cubicBezTo>
                  <a:cubicBezTo>
                    <a:pt x="83" y="44"/>
                    <a:pt x="90" y="26"/>
                    <a:pt x="112" y="16"/>
                  </a:cubicBezTo>
                  <a:cubicBezTo>
                    <a:pt x="127" y="10"/>
                    <a:pt x="143" y="7"/>
                    <a:pt x="159" y="8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222" y="8"/>
                    <a:pt x="269" y="15"/>
                    <a:pt x="330" y="41"/>
                  </a:cubicBezTo>
                  <a:cubicBezTo>
                    <a:pt x="328" y="40"/>
                    <a:pt x="327" y="39"/>
                    <a:pt x="325" y="38"/>
                  </a:cubicBezTo>
                  <a:cubicBezTo>
                    <a:pt x="258" y="9"/>
                    <a:pt x="210" y="0"/>
                    <a:pt x="141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27" y="0"/>
                    <a:pt x="111" y="2"/>
                    <a:pt x="96" y="9"/>
                  </a:cubicBezTo>
                  <a:cubicBezTo>
                    <a:pt x="74" y="19"/>
                    <a:pt x="67" y="36"/>
                    <a:pt x="53" y="55"/>
                  </a:cubicBezTo>
                  <a:cubicBezTo>
                    <a:pt x="40" y="71"/>
                    <a:pt x="25" y="82"/>
                    <a:pt x="16" y="102"/>
                  </a:cubicBezTo>
                  <a:cubicBezTo>
                    <a:pt x="6" y="125"/>
                    <a:pt x="3" y="153"/>
                    <a:pt x="2" y="179"/>
                  </a:cubicBezTo>
                  <a:cubicBezTo>
                    <a:pt x="0" y="220"/>
                    <a:pt x="9" y="249"/>
                    <a:pt x="39" y="278"/>
                  </a:cubicBezTo>
                  <a:cubicBezTo>
                    <a:pt x="66" y="305"/>
                    <a:pt x="96" y="336"/>
                    <a:pt x="132" y="351"/>
                  </a:cubicBezTo>
                  <a:cubicBezTo>
                    <a:pt x="133" y="352"/>
                    <a:pt x="134" y="352"/>
                    <a:pt x="135" y="353"/>
                  </a:cubicBezTo>
                  <a:cubicBezTo>
                    <a:pt x="105" y="336"/>
                    <a:pt x="79" y="309"/>
                    <a:pt x="55" y="285"/>
                  </a:cubicBezTo>
                </a:path>
              </a:pathLst>
            </a:custGeom>
            <a:solidFill>
              <a:srgbClr val="EAF1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Freeform 115"/>
            <p:cNvSpPr>
              <a:spLocks/>
            </p:cNvSpPr>
            <p:nvPr/>
          </p:nvSpPr>
          <p:spPr bwMode="auto">
            <a:xfrm>
              <a:off x="978" y="1205"/>
              <a:ext cx="803" cy="851"/>
            </a:xfrm>
            <a:custGeom>
              <a:avLst/>
              <a:gdLst>
                <a:gd name="T0" fmla="*/ 1984 w 321"/>
                <a:gd name="T1" fmla="*/ 632 h 319"/>
                <a:gd name="T2" fmla="*/ 1651 w 321"/>
                <a:gd name="T3" fmla="*/ 0 h 319"/>
                <a:gd name="T4" fmla="*/ 1884 w 321"/>
                <a:gd name="T5" fmla="*/ 542 h 319"/>
                <a:gd name="T6" fmla="*/ 1601 w 321"/>
                <a:gd name="T7" fmla="*/ 1523 h 319"/>
                <a:gd name="T8" fmla="*/ 1046 w 321"/>
                <a:gd name="T9" fmla="*/ 2078 h 319"/>
                <a:gd name="T10" fmla="*/ 295 w 321"/>
                <a:gd name="T11" fmla="*/ 2049 h 319"/>
                <a:gd name="T12" fmla="*/ 0 w 321"/>
                <a:gd name="T13" fmla="*/ 1835 h 319"/>
                <a:gd name="T14" fmla="*/ 395 w 321"/>
                <a:gd name="T15" fmla="*/ 2142 h 319"/>
                <a:gd name="T16" fmla="*/ 1146 w 321"/>
                <a:gd name="T17" fmla="*/ 2177 h 319"/>
                <a:gd name="T18" fmla="*/ 1701 w 321"/>
                <a:gd name="T19" fmla="*/ 1622 h 319"/>
                <a:gd name="T20" fmla="*/ 1984 w 321"/>
                <a:gd name="T21" fmla="*/ 632 h 3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21" h="319">
                  <a:moveTo>
                    <a:pt x="317" y="89"/>
                  </a:moveTo>
                  <a:cubicBezTo>
                    <a:pt x="314" y="61"/>
                    <a:pt x="291" y="18"/>
                    <a:pt x="264" y="0"/>
                  </a:cubicBezTo>
                  <a:cubicBezTo>
                    <a:pt x="284" y="21"/>
                    <a:pt x="299" y="53"/>
                    <a:pt x="301" y="76"/>
                  </a:cubicBezTo>
                  <a:cubicBezTo>
                    <a:pt x="305" y="121"/>
                    <a:pt x="278" y="176"/>
                    <a:pt x="256" y="214"/>
                  </a:cubicBezTo>
                  <a:cubicBezTo>
                    <a:pt x="232" y="258"/>
                    <a:pt x="213" y="276"/>
                    <a:pt x="167" y="292"/>
                  </a:cubicBezTo>
                  <a:cubicBezTo>
                    <a:pt x="130" y="306"/>
                    <a:pt x="84" y="303"/>
                    <a:pt x="47" y="288"/>
                  </a:cubicBezTo>
                  <a:cubicBezTo>
                    <a:pt x="30" y="281"/>
                    <a:pt x="14" y="270"/>
                    <a:pt x="0" y="258"/>
                  </a:cubicBezTo>
                  <a:cubicBezTo>
                    <a:pt x="19" y="275"/>
                    <a:pt x="39" y="292"/>
                    <a:pt x="63" y="301"/>
                  </a:cubicBezTo>
                  <a:cubicBezTo>
                    <a:pt x="100" y="317"/>
                    <a:pt x="145" y="319"/>
                    <a:pt x="183" y="306"/>
                  </a:cubicBezTo>
                  <a:cubicBezTo>
                    <a:pt x="229" y="289"/>
                    <a:pt x="247" y="272"/>
                    <a:pt x="272" y="228"/>
                  </a:cubicBezTo>
                  <a:cubicBezTo>
                    <a:pt x="293" y="190"/>
                    <a:pt x="321" y="134"/>
                    <a:pt x="317" y="89"/>
                  </a:cubicBezTo>
                </a:path>
              </a:pathLst>
            </a:custGeom>
            <a:solidFill>
              <a:srgbClr val="8AB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Freeform 116"/>
            <p:cNvSpPr>
              <a:spLocks/>
            </p:cNvSpPr>
            <p:nvPr/>
          </p:nvSpPr>
          <p:spPr bwMode="auto">
            <a:xfrm>
              <a:off x="956" y="1216"/>
              <a:ext cx="680" cy="691"/>
            </a:xfrm>
            <a:custGeom>
              <a:avLst/>
              <a:gdLst>
                <a:gd name="T0" fmla="*/ 0 w 272"/>
                <a:gd name="T1" fmla="*/ 1225 h 259"/>
                <a:gd name="T2" fmla="*/ 570 w 272"/>
                <a:gd name="T3" fmla="*/ 1836 h 259"/>
                <a:gd name="T4" fmla="*/ 970 w 272"/>
                <a:gd name="T5" fmla="*/ 1686 h 259"/>
                <a:gd name="T6" fmla="*/ 1270 w 272"/>
                <a:gd name="T7" fmla="*/ 1566 h 259"/>
                <a:gd name="T8" fmla="*/ 1658 w 272"/>
                <a:gd name="T9" fmla="*/ 798 h 259"/>
                <a:gd name="T10" fmla="*/ 1400 w 272"/>
                <a:gd name="T11" fmla="*/ 56 h 259"/>
                <a:gd name="T12" fmla="*/ 1350 w 272"/>
                <a:gd name="T13" fmla="*/ 8 h 259"/>
                <a:gd name="T14" fmla="*/ 1438 w 272"/>
                <a:gd name="T15" fmla="*/ 824 h 259"/>
                <a:gd name="T16" fmla="*/ 1258 w 272"/>
                <a:gd name="T17" fmla="*/ 1147 h 259"/>
                <a:gd name="T18" fmla="*/ 988 w 272"/>
                <a:gd name="T19" fmla="*/ 1318 h 259"/>
                <a:gd name="T20" fmla="*/ 438 w 272"/>
                <a:gd name="T21" fmla="*/ 1467 h 259"/>
                <a:gd name="T22" fmla="*/ 25 w 272"/>
                <a:gd name="T23" fmla="*/ 1225 h 2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2" h="259">
                  <a:moveTo>
                    <a:pt x="0" y="172"/>
                  </a:moveTo>
                  <a:cubicBezTo>
                    <a:pt x="31" y="199"/>
                    <a:pt x="42" y="254"/>
                    <a:pt x="91" y="258"/>
                  </a:cubicBezTo>
                  <a:cubicBezTo>
                    <a:pt x="113" y="259"/>
                    <a:pt x="136" y="247"/>
                    <a:pt x="155" y="237"/>
                  </a:cubicBezTo>
                  <a:cubicBezTo>
                    <a:pt x="170" y="230"/>
                    <a:pt x="188" y="228"/>
                    <a:pt x="203" y="220"/>
                  </a:cubicBezTo>
                  <a:cubicBezTo>
                    <a:pt x="234" y="202"/>
                    <a:pt x="259" y="146"/>
                    <a:pt x="265" y="112"/>
                  </a:cubicBezTo>
                  <a:cubicBezTo>
                    <a:pt x="272" y="75"/>
                    <a:pt x="256" y="28"/>
                    <a:pt x="224" y="8"/>
                  </a:cubicBezTo>
                  <a:cubicBezTo>
                    <a:pt x="221" y="7"/>
                    <a:pt x="216" y="0"/>
                    <a:pt x="216" y="1"/>
                  </a:cubicBezTo>
                  <a:cubicBezTo>
                    <a:pt x="240" y="41"/>
                    <a:pt x="248" y="71"/>
                    <a:pt x="230" y="116"/>
                  </a:cubicBezTo>
                  <a:cubicBezTo>
                    <a:pt x="223" y="133"/>
                    <a:pt x="216" y="150"/>
                    <a:pt x="201" y="161"/>
                  </a:cubicBezTo>
                  <a:cubicBezTo>
                    <a:pt x="188" y="170"/>
                    <a:pt x="171" y="173"/>
                    <a:pt x="158" y="185"/>
                  </a:cubicBezTo>
                  <a:cubicBezTo>
                    <a:pt x="123" y="214"/>
                    <a:pt x="113" y="236"/>
                    <a:pt x="70" y="206"/>
                  </a:cubicBezTo>
                  <a:cubicBezTo>
                    <a:pt x="52" y="194"/>
                    <a:pt x="15" y="190"/>
                    <a:pt x="4" y="172"/>
                  </a:cubicBezTo>
                </a:path>
              </a:pathLst>
            </a:custGeom>
            <a:solidFill>
              <a:srgbClr val="BA9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Freeform 117"/>
            <p:cNvSpPr>
              <a:spLocks/>
            </p:cNvSpPr>
            <p:nvPr/>
          </p:nvSpPr>
          <p:spPr bwMode="auto">
            <a:xfrm>
              <a:off x="863" y="1149"/>
              <a:ext cx="495" cy="435"/>
            </a:xfrm>
            <a:custGeom>
              <a:avLst/>
              <a:gdLst>
                <a:gd name="T0" fmla="*/ 1175 w 198"/>
                <a:gd name="T1" fmla="*/ 64 h 163"/>
                <a:gd name="T2" fmla="*/ 400 w 198"/>
                <a:gd name="T3" fmla="*/ 363 h 163"/>
                <a:gd name="T4" fmla="*/ 150 w 198"/>
                <a:gd name="T5" fmla="*/ 1161 h 163"/>
                <a:gd name="T6" fmla="*/ 613 w 198"/>
                <a:gd name="T7" fmla="*/ 350 h 163"/>
                <a:gd name="T8" fmla="*/ 1238 w 198"/>
                <a:gd name="T9" fmla="*/ 77 h 1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" h="163">
                  <a:moveTo>
                    <a:pt x="188" y="9"/>
                  </a:moveTo>
                  <a:cubicBezTo>
                    <a:pt x="140" y="0"/>
                    <a:pt x="99" y="15"/>
                    <a:pt x="64" y="51"/>
                  </a:cubicBezTo>
                  <a:cubicBezTo>
                    <a:pt x="39" y="76"/>
                    <a:pt x="0" y="127"/>
                    <a:pt x="24" y="163"/>
                  </a:cubicBezTo>
                  <a:cubicBezTo>
                    <a:pt x="3" y="116"/>
                    <a:pt x="68" y="75"/>
                    <a:pt x="98" y="49"/>
                  </a:cubicBezTo>
                  <a:cubicBezTo>
                    <a:pt x="120" y="30"/>
                    <a:pt x="168" y="1"/>
                    <a:pt x="198" y="11"/>
                  </a:cubicBezTo>
                </a:path>
              </a:pathLst>
            </a:custGeom>
            <a:solidFill>
              <a:srgbClr val="E3D5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Freeform 118"/>
            <p:cNvSpPr>
              <a:spLocks/>
            </p:cNvSpPr>
            <p:nvPr/>
          </p:nvSpPr>
          <p:spPr bwMode="auto">
            <a:xfrm>
              <a:off x="1153" y="1448"/>
              <a:ext cx="475" cy="464"/>
            </a:xfrm>
            <a:custGeom>
              <a:avLst/>
              <a:gdLst>
                <a:gd name="T0" fmla="*/ 0 w 190"/>
                <a:gd name="T1" fmla="*/ 1195 h 174"/>
                <a:gd name="T2" fmla="*/ 425 w 190"/>
                <a:gd name="T3" fmla="*/ 1075 h 174"/>
                <a:gd name="T4" fmla="*/ 925 w 190"/>
                <a:gd name="T5" fmla="*/ 811 h 174"/>
                <a:gd name="T6" fmla="*/ 1170 w 190"/>
                <a:gd name="T7" fmla="*/ 0 h 174"/>
                <a:gd name="T8" fmla="*/ 888 w 190"/>
                <a:gd name="T9" fmla="*/ 712 h 174"/>
                <a:gd name="T10" fmla="*/ 533 w 190"/>
                <a:gd name="T11" fmla="*/ 917 h 174"/>
                <a:gd name="T12" fmla="*/ 0 w 190"/>
                <a:gd name="T13" fmla="*/ 1195 h 1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0" h="174">
                  <a:moveTo>
                    <a:pt x="0" y="168"/>
                  </a:moveTo>
                  <a:cubicBezTo>
                    <a:pt x="29" y="174"/>
                    <a:pt x="40" y="162"/>
                    <a:pt x="68" y="151"/>
                  </a:cubicBezTo>
                  <a:cubicBezTo>
                    <a:pt x="96" y="140"/>
                    <a:pt x="124" y="140"/>
                    <a:pt x="148" y="114"/>
                  </a:cubicBezTo>
                  <a:cubicBezTo>
                    <a:pt x="172" y="88"/>
                    <a:pt x="190" y="37"/>
                    <a:pt x="187" y="0"/>
                  </a:cubicBezTo>
                  <a:cubicBezTo>
                    <a:pt x="187" y="24"/>
                    <a:pt x="164" y="85"/>
                    <a:pt x="142" y="100"/>
                  </a:cubicBezTo>
                  <a:cubicBezTo>
                    <a:pt x="120" y="114"/>
                    <a:pt x="107" y="120"/>
                    <a:pt x="85" y="129"/>
                  </a:cubicBezTo>
                  <a:cubicBezTo>
                    <a:pt x="63" y="138"/>
                    <a:pt x="18" y="174"/>
                    <a:pt x="0" y="168"/>
                  </a:cubicBezTo>
                </a:path>
              </a:pathLst>
            </a:custGeom>
            <a:solidFill>
              <a:srgbClr val="AC7D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Freeform 119"/>
            <p:cNvSpPr>
              <a:spLocks/>
            </p:cNvSpPr>
            <p:nvPr/>
          </p:nvSpPr>
          <p:spPr bwMode="auto">
            <a:xfrm>
              <a:off x="1208" y="1443"/>
              <a:ext cx="578" cy="634"/>
            </a:xfrm>
            <a:custGeom>
              <a:avLst/>
              <a:gdLst>
                <a:gd name="T0" fmla="*/ 1409 w 231"/>
                <a:gd name="T1" fmla="*/ 0 h 238"/>
                <a:gd name="T2" fmla="*/ 638 w 231"/>
                <a:gd name="T3" fmla="*/ 1505 h 238"/>
                <a:gd name="T4" fmla="*/ 0 w 231"/>
                <a:gd name="T5" fmla="*/ 1582 h 238"/>
                <a:gd name="T6" fmla="*/ 726 w 231"/>
                <a:gd name="T7" fmla="*/ 1369 h 238"/>
                <a:gd name="T8" fmla="*/ 1409 w 231"/>
                <a:gd name="T9" fmla="*/ 0 h 2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1" h="238">
                  <a:moveTo>
                    <a:pt x="225" y="0"/>
                  </a:moveTo>
                  <a:cubicBezTo>
                    <a:pt x="231" y="26"/>
                    <a:pt x="181" y="185"/>
                    <a:pt x="102" y="212"/>
                  </a:cubicBezTo>
                  <a:cubicBezTo>
                    <a:pt x="23" y="238"/>
                    <a:pt x="0" y="223"/>
                    <a:pt x="0" y="223"/>
                  </a:cubicBezTo>
                  <a:cubicBezTo>
                    <a:pt x="33" y="226"/>
                    <a:pt x="87" y="212"/>
                    <a:pt x="116" y="193"/>
                  </a:cubicBezTo>
                  <a:cubicBezTo>
                    <a:pt x="146" y="175"/>
                    <a:pt x="204" y="93"/>
                    <a:pt x="225" y="0"/>
                  </a:cubicBezTo>
                </a:path>
              </a:pathLst>
            </a:custGeom>
            <a:solidFill>
              <a:srgbClr val="65AD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Freeform 120"/>
            <p:cNvSpPr>
              <a:spLocks/>
            </p:cNvSpPr>
            <p:nvPr/>
          </p:nvSpPr>
          <p:spPr bwMode="auto">
            <a:xfrm>
              <a:off x="865" y="1117"/>
              <a:ext cx="868" cy="824"/>
            </a:xfrm>
            <a:custGeom>
              <a:avLst/>
              <a:gdLst>
                <a:gd name="T0" fmla="*/ 463 w 347"/>
                <a:gd name="T1" fmla="*/ 200 h 309"/>
                <a:gd name="T2" fmla="*/ 13 w 347"/>
                <a:gd name="T3" fmla="*/ 1139 h 309"/>
                <a:gd name="T4" fmla="*/ 233 w 347"/>
                <a:gd name="T5" fmla="*/ 1643 h 309"/>
                <a:gd name="T6" fmla="*/ 483 w 347"/>
                <a:gd name="T7" fmla="*/ 1997 h 309"/>
                <a:gd name="T8" fmla="*/ 1158 w 347"/>
                <a:gd name="T9" fmla="*/ 2077 h 309"/>
                <a:gd name="T10" fmla="*/ 1388 w 347"/>
                <a:gd name="T11" fmla="*/ 1933 h 309"/>
                <a:gd name="T12" fmla="*/ 1658 w 347"/>
                <a:gd name="T13" fmla="*/ 1792 h 309"/>
                <a:gd name="T14" fmla="*/ 1739 w 347"/>
                <a:gd name="T15" fmla="*/ 320 h 309"/>
                <a:gd name="T16" fmla="*/ 926 w 347"/>
                <a:gd name="T17" fmla="*/ 13 h 309"/>
                <a:gd name="T18" fmla="*/ 463 w 347"/>
                <a:gd name="T19" fmla="*/ 200 h 309"/>
                <a:gd name="T20" fmla="*/ 463 w 347"/>
                <a:gd name="T21" fmla="*/ 200 h 3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7" h="309">
                  <a:moveTo>
                    <a:pt x="74" y="28"/>
                  </a:moveTo>
                  <a:cubicBezTo>
                    <a:pt x="32" y="58"/>
                    <a:pt x="0" y="107"/>
                    <a:pt x="2" y="160"/>
                  </a:cubicBezTo>
                  <a:cubicBezTo>
                    <a:pt x="2" y="188"/>
                    <a:pt x="19" y="210"/>
                    <a:pt x="37" y="231"/>
                  </a:cubicBezTo>
                  <a:cubicBezTo>
                    <a:pt x="50" y="247"/>
                    <a:pt x="61" y="267"/>
                    <a:pt x="77" y="281"/>
                  </a:cubicBezTo>
                  <a:cubicBezTo>
                    <a:pt x="107" y="308"/>
                    <a:pt x="151" y="309"/>
                    <a:pt x="185" y="292"/>
                  </a:cubicBezTo>
                  <a:cubicBezTo>
                    <a:pt x="198" y="285"/>
                    <a:pt x="209" y="277"/>
                    <a:pt x="222" y="272"/>
                  </a:cubicBezTo>
                  <a:cubicBezTo>
                    <a:pt x="240" y="266"/>
                    <a:pt x="253" y="268"/>
                    <a:pt x="265" y="252"/>
                  </a:cubicBezTo>
                  <a:cubicBezTo>
                    <a:pt x="308" y="196"/>
                    <a:pt x="347" y="95"/>
                    <a:pt x="278" y="45"/>
                  </a:cubicBezTo>
                  <a:cubicBezTo>
                    <a:pt x="240" y="18"/>
                    <a:pt x="195" y="6"/>
                    <a:pt x="148" y="2"/>
                  </a:cubicBezTo>
                  <a:cubicBezTo>
                    <a:pt x="127" y="0"/>
                    <a:pt x="95" y="14"/>
                    <a:pt x="74" y="28"/>
                  </a:cubicBezTo>
                  <a:cubicBezTo>
                    <a:pt x="73" y="29"/>
                    <a:pt x="74" y="28"/>
                    <a:pt x="74" y="28"/>
                  </a:cubicBezTo>
                  <a:close/>
                </a:path>
              </a:pathLst>
            </a:custGeom>
            <a:noFill/>
            <a:ln w="7938" cap="rnd">
              <a:solidFill>
                <a:srgbClr val="5857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Freeform 121"/>
            <p:cNvSpPr>
              <a:spLocks/>
            </p:cNvSpPr>
            <p:nvPr/>
          </p:nvSpPr>
          <p:spPr bwMode="auto">
            <a:xfrm>
              <a:off x="770" y="1056"/>
              <a:ext cx="1036" cy="1029"/>
            </a:xfrm>
            <a:custGeom>
              <a:avLst/>
              <a:gdLst>
                <a:gd name="T0" fmla="*/ 951 w 414"/>
                <a:gd name="T1" fmla="*/ 8 h 386"/>
                <a:gd name="T2" fmla="*/ 638 w 414"/>
                <a:gd name="T3" fmla="*/ 72 h 386"/>
                <a:gd name="T4" fmla="*/ 350 w 414"/>
                <a:gd name="T5" fmla="*/ 405 h 386"/>
                <a:gd name="T6" fmla="*/ 108 w 414"/>
                <a:gd name="T7" fmla="*/ 754 h 386"/>
                <a:gd name="T8" fmla="*/ 13 w 414"/>
                <a:gd name="T9" fmla="*/ 1330 h 386"/>
                <a:gd name="T10" fmla="*/ 258 w 414"/>
                <a:gd name="T11" fmla="*/ 2061 h 386"/>
                <a:gd name="T12" fmla="*/ 876 w 414"/>
                <a:gd name="T13" fmla="*/ 2607 h 386"/>
                <a:gd name="T14" fmla="*/ 1679 w 414"/>
                <a:gd name="T15" fmla="*/ 2636 h 386"/>
                <a:gd name="T16" fmla="*/ 2267 w 414"/>
                <a:gd name="T17" fmla="*/ 2047 h 386"/>
                <a:gd name="T18" fmla="*/ 2567 w 414"/>
                <a:gd name="T19" fmla="*/ 1002 h 386"/>
                <a:gd name="T20" fmla="*/ 2160 w 414"/>
                <a:gd name="T21" fmla="*/ 285 h 386"/>
                <a:gd name="T22" fmla="*/ 938 w 414"/>
                <a:gd name="T23" fmla="*/ 8 h 386"/>
                <a:gd name="T24" fmla="*/ 951 w 414"/>
                <a:gd name="T25" fmla="*/ 8 h 3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4" h="386">
                  <a:moveTo>
                    <a:pt x="152" y="1"/>
                  </a:moveTo>
                  <a:cubicBezTo>
                    <a:pt x="134" y="0"/>
                    <a:pt x="118" y="3"/>
                    <a:pt x="102" y="10"/>
                  </a:cubicBezTo>
                  <a:cubicBezTo>
                    <a:pt x="78" y="20"/>
                    <a:pt x="71" y="38"/>
                    <a:pt x="56" y="57"/>
                  </a:cubicBezTo>
                  <a:cubicBezTo>
                    <a:pt x="42" y="74"/>
                    <a:pt x="26" y="86"/>
                    <a:pt x="17" y="106"/>
                  </a:cubicBezTo>
                  <a:cubicBezTo>
                    <a:pt x="6" y="131"/>
                    <a:pt x="3" y="160"/>
                    <a:pt x="2" y="187"/>
                  </a:cubicBezTo>
                  <a:cubicBezTo>
                    <a:pt x="0" y="230"/>
                    <a:pt x="10" y="260"/>
                    <a:pt x="41" y="290"/>
                  </a:cubicBezTo>
                  <a:cubicBezTo>
                    <a:pt x="70" y="318"/>
                    <a:pt x="101" y="351"/>
                    <a:pt x="140" y="367"/>
                  </a:cubicBezTo>
                  <a:cubicBezTo>
                    <a:pt x="179" y="383"/>
                    <a:pt x="228" y="386"/>
                    <a:pt x="268" y="371"/>
                  </a:cubicBezTo>
                  <a:cubicBezTo>
                    <a:pt x="317" y="354"/>
                    <a:pt x="336" y="335"/>
                    <a:pt x="362" y="288"/>
                  </a:cubicBezTo>
                  <a:cubicBezTo>
                    <a:pt x="385" y="248"/>
                    <a:pt x="414" y="189"/>
                    <a:pt x="410" y="141"/>
                  </a:cubicBezTo>
                  <a:cubicBezTo>
                    <a:pt x="407" y="107"/>
                    <a:pt x="376" y="54"/>
                    <a:pt x="345" y="40"/>
                  </a:cubicBezTo>
                  <a:cubicBezTo>
                    <a:pt x="274" y="9"/>
                    <a:pt x="223" y="1"/>
                    <a:pt x="150" y="1"/>
                  </a:cubicBezTo>
                  <a:lnTo>
                    <a:pt x="152" y="1"/>
                  </a:lnTo>
                  <a:close/>
                </a:path>
              </a:pathLst>
            </a:custGeom>
            <a:noFill/>
            <a:ln w="7938" cap="rnd">
              <a:solidFill>
                <a:srgbClr val="5857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Oval 122"/>
            <p:cNvSpPr>
              <a:spLocks noChangeArrowheads="1"/>
            </p:cNvSpPr>
            <p:nvPr/>
          </p:nvSpPr>
          <p:spPr bwMode="auto">
            <a:xfrm>
              <a:off x="1003" y="1160"/>
              <a:ext cx="83" cy="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Oval 123"/>
            <p:cNvSpPr>
              <a:spLocks noChangeArrowheads="1"/>
            </p:cNvSpPr>
            <p:nvPr/>
          </p:nvSpPr>
          <p:spPr bwMode="auto">
            <a:xfrm>
              <a:off x="1086" y="1155"/>
              <a:ext cx="30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Oval 124"/>
            <p:cNvSpPr>
              <a:spLocks noChangeArrowheads="1"/>
            </p:cNvSpPr>
            <p:nvPr/>
          </p:nvSpPr>
          <p:spPr bwMode="auto">
            <a:xfrm>
              <a:off x="976" y="1221"/>
              <a:ext cx="30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7" name="Rectangle 256"/>
          <p:cNvSpPr/>
          <p:nvPr/>
        </p:nvSpPr>
        <p:spPr>
          <a:xfrm>
            <a:off x="3821835" y="6053484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T cell 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1888977" y="5102009"/>
            <a:ext cx="6789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APC </a:t>
            </a:r>
            <a:endParaRPr lang="en-US" sz="1600" b="1" dirty="0"/>
          </a:p>
        </p:txBody>
      </p:sp>
      <p:grpSp>
        <p:nvGrpSpPr>
          <p:cNvPr id="4" name="Group 3"/>
          <p:cNvGrpSpPr/>
          <p:nvPr/>
        </p:nvGrpSpPr>
        <p:grpSpPr>
          <a:xfrm rot="6420142">
            <a:off x="2991250" y="5392680"/>
            <a:ext cx="441488" cy="450673"/>
            <a:chOff x="7022205" y="3470494"/>
            <a:chExt cx="441488" cy="450673"/>
          </a:xfrm>
        </p:grpSpPr>
        <p:sp>
          <p:nvSpPr>
            <p:cNvPr id="259" name="Rectangle 258"/>
            <p:cNvSpPr/>
            <p:nvPr/>
          </p:nvSpPr>
          <p:spPr>
            <a:xfrm rot="17177776">
              <a:off x="7010814" y="3741864"/>
              <a:ext cx="279652" cy="378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 rot="17177776">
              <a:off x="7080728" y="3762416"/>
              <a:ext cx="279652" cy="378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Freeform 1318"/>
            <p:cNvSpPr>
              <a:spLocks/>
            </p:cNvSpPr>
            <p:nvPr/>
          </p:nvSpPr>
          <p:spPr bwMode="auto">
            <a:xfrm rot="11781854">
              <a:off x="7022205" y="3470494"/>
              <a:ext cx="441488" cy="238454"/>
            </a:xfrm>
            <a:custGeom>
              <a:avLst/>
              <a:gdLst>
                <a:gd name="T0" fmla="*/ 343 w 343"/>
                <a:gd name="T1" fmla="*/ 0 h 181"/>
                <a:gd name="T2" fmla="*/ 173 w 343"/>
                <a:gd name="T3" fmla="*/ 181 h 181"/>
                <a:gd name="T4" fmla="*/ 0 w 343"/>
                <a:gd name="T5" fmla="*/ 0 h 181"/>
                <a:gd name="T6" fmla="*/ 343 w 343"/>
                <a:gd name="T7" fmla="*/ 0 h 1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3" h="181">
                  <a:moveTo>
                    <a:pt x="343" y="0"/>
                  </a:moveTo>
                  <a:lnTo>
                    <a:pt x="173" y="181"/>
                  </a:lnTo>
                  <a:lnTo>
                    <a:pt x="0" y="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2" name="Freeform 261"/>
          <p:cNvSpPr/>
          <p:nvPr/>
        </p:nvSpPr>
        <p:spPr>
          <a:xfrm>
            <a:off x="1955886" y="4843466"/>
            <a:ext cx="163684" cy="174804"/>
          </a:xfrm>
          <a:custGeom>
            <a:avLst/>
            <a:gdLst>
              <a:gd name="connsiteX0" fmla="*/ 0 w 249382"/>
              <a:gd name="connsiteY0" fmla="*/ 95002 h 273132"/>
              <a:gd name="connsiteX1" fmla="*/ 95002 w 249382"/>
              <a:gd name="connsiteY1" fmla="*/ 11875 h 273132"/>
              <a:gd name="connsiteX2" fmla="*/ 130628 w 249382"/>
              <a:gd name="connsiteY2" fmla="*/ 0 h 273132"/>
              <a:gd name="connsiteX3" fmla="*/ 166254 w 249382"/>
              <a:gd name="connsiteY3" fmla="*/ 23750 h 273132"/>
              <a:gd name="connsiteX4" fmla="*/ 190005 w 249382"/>
              <a:gd name="connsiteY4" fmla="*/ 142504 h 273132"/>
              <a:gd name="connsiteX5" fmla="*/ 154379 w 249382"/>
              <a:gd name="connsiteY5" fmla="*/ 166254 h 273132"/>
              <a:gd name="connsiteX6" fmla="*/ 142504 w 249382"/>
              <a:gd name="connsiteY6" fmla="*/ 201880 h 273132"/>
              <a:gd name="connsiteX7" fmla="*/ 201880 w 249382"/>
              <a:gd name="connsiteY7" fmla="*/ 273132 h 273132"/>
              <a:gd name="connsiteX8" fmla="*/ 249382 w 249382"/>
              <a:gd name="connsiteY8" fmla="*/ 237506 h 27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82" h="273132">
                <a:moveTo>
                  <a:pt x="0" y="95002"/>
                </a:moveTo>
                <a:cubicBezTo>
                  <a:pt x="30953" y="64049"/>
                  <a:pt x="55726" y="31513"/>
                  <a:pt x="95002" y="11875"/>
                </a:cubicBezTo>
                <a:cubicBezTo>
                  <a:pt x="106198" y="6277"/>
                  <a:pt x="118753" y="3958"/>
                  <a:pt x="130628" y="0"/>
                </a:cubicBezTo>
                <a:cubicBezTo>
                  <a:pt x="142503" y="7917"/>
                  <a:pt x="160765" y="10576"/>
                  <a:pt x="166254" y="23750"/>
                </a:cubicBezTo>
                <a:cubicBezTo>
                  <a:pt x="181780" y="61013"/>
                  <a:pt x="190005" y="142504"/>
                  <a:pt x="190005" y="142504"/>
                </a:cubicBezTo>
                <a:cubicBezTo>
                  <a:pt x="178130" y="150421"/>
                  <a:pt x="163295" y="155109"/>
                  <a:pt x="154379" y="166254"/>
                </a:cubicBezTo>
                <a:cubicBezTo>
                  <a:pt x="146559" y="176029"/>
                  <a:pt x="140446" y="189533"/>
                  <a:pt x="142504" y="201880"/>
                </a:cubicBezTo>
                <a:cubicBezTo>
                  <a:pt x="145811" y="221721"/>
                  <a:pt x="191179" y="262431"/>
                  <a:pt x="201880" y="273132"/>
                </a:cubicBezTo>
                <a:cubicBezTo>
                  <a:pt x="245903" y="258458"/>
                  <a:pt x="231908" y="272453"/>
                  <a:pt x="249382" y="237506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Freeform 262"/>
          <p:cNvSpPr/>
          <p:nvPr/>
        </p:nvSpPr>
        <p:spPr>
          <a:xfrm>
            <a:off x="2254348" y="4732202"/>
            <a:ext cx="163684" cy="174804"/>
          </a:xfrm>
          <a:custGeom>
            <a:avLst/>
            <a:gdLst>
              <a:gd name="connsiteX0" fmla="*/ 0 w 249382"/>
              <a:gd name="connsiteY0" fmla="*/ 95002 h 273132"/>
              <a:gd name="connsiteX1" fmla="*/ 95002 w 249382"/>
              <a:gd name="connsiteY1" fmla="*/ 11875 h 273132"/>
              <a:gd name="connsiteX2" fmla="*/ 130628 w 249382"/>
              <a:gd name="connsiteY2" fmla="*/ 0 h 273132"/>
              <a:gd name="connsiteX3" fmla="*/ 166254 w 249382"/>
              <a:gd name="connsiteY3" fmla="*/ 23750 h 273132"/>
              <a:gd name="connsiteX4" fmla="*/ 190005 w 249382"/>
              <a:gd name="connsiteY4" fmla="*/ 142504 h 273132"/>
              <a:gd name="connsiteX5" fmla="*/ 154379 w 249382"/>
              <a:gd name="connsiteY5" fmla="*/ 166254 h 273132"/>
              <a:gd name="connsiteX6" fmla="*/ 142504 w 249382"/>
              <a:gd name="connsiteY6" fmla="*/ 201880 h 273132"/>
              <a:gd name="connsiteX7" fmla="*/ 201880 w 249382"/>
              <a:gd name="connsiteY7" fmla="*/ 273132 h 273132"/>
              <a:gd name="connsiteX8" fmla="*/ 249382 w 249382"/>
              <a:gd name="connsiteY8" fmla="*/ 237506 h 27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82" h="273132">
                <a:moveTo>
                  <a:pt x="0" y="95002"/>
                </a:moveTo>
                <a:cubicBezTo>
                  <a:pt x="30953" y="64049"/>
                  <a:pt x="55726" y="31513"/>
                  <a:pt x="95002" y="11875"/>
                </a:cubicBezTo>
                <a:cubicBezTo>
                  <a:pt x="106198" y="6277"/>
                  <a:pt x="118753" y="3958"/>
                  <a:pt x="130628" y="0"/>
                </a:cubicBezTo>
                <a:cubicBezTo>
                  <a:pt x="142503" y="7917"/>
                  <a:pt x="160765" y="10576"/>
                  <a:pt x="166254" y="23750"/>
                </a:cubicBezTo>
                <a:cubicBezTo>
                  <a:pt x="181780" y="61013"/>
                  <a:pt x="190005" y="142504"/>
                  <a:pt x="190005" y="142504"/>
                </a:cubicBezTo>
                <a:cubicBezTo>
                  <a:pt x="178130" y="150421"/>
                  <a:pt x="163295" y="155109"/>
                  <a:pt x="154379" y="166254"/>
                </a:cubicBezTo>
                <a:cubicBezTo>
                  <a:pt x="146559" y="176029"/>
                  <a:pt x="140446" y="189533"/>
                  <a:pt x="142504" y="201880"/>
                </a:cubicBezTo>
                <a:cubicBezTo>
                  <a:pt x="145811" y="221721"/>
                  <a:pt x="191179" y="262431"/>
                  <a:pt x="201880" y="273132"/>
                </a:cubicBezTo>
                <a:cubicBezTo>
                  <a:pt x="245903" y="258458"/>
                  <a:pt x="231908" y="272453"/>
                  <a:pt x="249382" y="237506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32-Point Star 263"/>
          <p:cNvSpPr/>
          <p:nvPr/>
        </p:nvSpPr>
        <p:spPr>
          <a:xfrm>
            <a:off x="1165644" y="4403063"/>
            <a:ext cx="279652" cy="252339"/>
          </a:xfrm>
          <a:prstGeom prst="star32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040721" y="5376897"/>
            <a:ext cx="517365" cy="4572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653698" y="5964766"/>
            <a:ext cx="1426143" cy="3983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TextBox 268"/>
          <p:cNvSpPr txBox="1"/>
          <p:nvPr/>
        </p:nvSpPr>
        <p:spPr>
          <a:xfrm>
            <a:off x="6177514" y="5963865"/>
            <a:ext cx="2753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IMMUNE RESPONSE!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7173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 descr="data:image/jpeg;base64,/9j/4AAQSkZJRgABAQAAAQABAAD/2wCEAAkGBxQTEhUSExQWFhUXGB0bFxgYGBwcHhwfHx8cHB8cIB0YHiggHR0qHR0fIjEhJSksLjAuGh8zODMsNygtLisBCgoKDg0OGxAQGy8kICY1LCwyLS80NSw2LCwsNCwsLCwsNDQvLCwvLDQsLDQ0LCwsLTQsLCwsLCwsLCwsLCwsLP/AABEIAK0BGAMBIgACEQEDEQH/xAAcAAEAAgMBAQEAAAAAAAAAAAAABAUDBgcCAQj/xAA7EAACAQIFAgUDAQcDBAIDAAABAgMAEQQFEiExQVEGEyJhcTKBkRQHI0KhscHRUuHwFTNy8UPCYoKS/8QAGwEBAAMBAQEBAAAAAAAAAAAAAAMEBQIBBgf/xAAtEQACAgEDAgUCBwEBAAAAAAAAAQIDEQQhMRJBBRMiUWFx8DKBkaGxwdHxFf/aAAwDAQACEQMRAD8A7jSlKAUpSgFKUoBSlKAUpSgFKUoBSlKAUpSgFK17xzm0mGwpki2Ysq6iL6b/AMVq5bN4vxnmB/1DErwNgp+VHN6t0aOd0epNY4OXJI7nVL4mz04QI3ll0OsuQbaVRGftYk2sLkc1Z4LFLLGsiEMrAEEe9fMwxaRRtJKQEUXYnt/f4qrjfB0a3D40LOw/SYjQFBD6b6iSBYDrze997jvUvKPFa4howkMwEgYhyo0+m38V7G/tVOv7TcPrC+VKEJsXOmw97Xvat3S1ha1uluK6nXOG0lg8TyU+RZ1JO5V4GitGr3JvuXkQr9I3GgH/APYfe6pSuD0UpSgFKUoBSsWIxKRgF2VQSACxAuTwN+tDiU1ada6rXtcXt3t2oDLSvmod6x4fEo4JRlYAlTYg2I5Bt19qAy0pSgFKUoBSlKAUpSgFKUoBSlKAUqlz/wARxYawN3c/wLyB3Y/wj55rV8z8WzTMscP7kE+pgdRt2uRYUBY4rM5282ZJdCxuVRLAg2NvV1N7fzrZcqzBZ41kQ88j/SeoPvXPZ8yw6xaEcllPqIuV/wD64vXrJPFPlF2ji1q+nk6dxe5GxJvcduKA6ZStKPj8WuMNJYckso+fkVZYDxPdwsyCNW+lg2oX7NsLfNAbHSo2YY6OGNpZWCovJP8Azn2qDkXiXDYu/kyAleVIs3zY9Pevel4yDX/2r49UwqxX9Ujiw9l3J/Nh964/13Fb/wDtWzPDyvEsbB5U1BypuoBttfgm46cb1o0U1g11BuLb9PcVveG1+hMimzNlmYzQXMMjxgnfSSAT79Caus38V4vFReVIV0DdtK2v2v8AHtU+HQMKEK3FhYWvud/zesD5I6xHSxVWtqQbn/3WRHxvRu6XnR6cN4fP6/f59yTy5Y2KnM51kjTSArAaTve/ua7jkmNE2HilAsHQG3buPzXDs0yswsLHWhFw1v5Vu37M8+jiikhlexDakXc3BG4H36e9W9VdXqqY31PKOYpxeGdJpWtS+KSvqaEiO+51eoDva38r1nzbPymoRR6yuxYn0j8bn+VZh2X1Kpsjzgyq+sC6WJ03sQb9+ux61GwXiTUy+YqojcHVx2vcfzriVkYtJvk6UW1lGwk23rDhsYkl9Dq1ubG9VOcYzzR5MXrB+tl3AHbbkmqz9cIsQrIPT9LDuO/yDvUUtQozUTuNTcckzxfmuCj8uPFS6DqDoBudrjUQAfT81ByfwPgjFHJGzS/ugqy676l72Hp32uLW23rTP2gZrFHmAmiaOfXDpkTZtGnbnoTf7WNa94e8Wy4C/wCnIZZL3ie5VT0YWN79+9ePUdNnSzOlqum3oktjsWXeCsPEyuNbMshdSWO3Nhbra/J396vMHhFjBC39TMxub7sbmtZ/Z74wOYRya0CyRFQ2k+k6r2IB3HB2NbdVhNNZRbjJSWUKUpXp6KUpQClKUApSlAKUpQCufZ1nGKbESLFL5aRtpAABvYC53roNczzHIsSXdURy7SElrek3N76ugtQGHM5WWOWQsGdjdmt1O3ToB/SqSdbAMoLqCAxLc36VteYZDiJIhGsJXSRrOpTr+BfcfNqocWPKvFpIJHqj02YHowHSh43jkxYZnkYyCBvLtY25/HapEGlDp0shb6dQ5+K+5Rmc0TON0VrGzbXNt/teo2LkMkiGRrqp2Ud6BPKySs/hQRxpEWMrfV/f7VGjxLoBGbvqGk6uh/xXufEImJ1gMAEsAepvwKlT4WUlZXWwLXA726X70PTB4mgxbRKs8xeJCp8sIASo63G7GtHzQoJD5JYJ0PB/lXXhiYnjCKCz2+kqQy+/uK0jxBkhMgjBABJZQF3F7ava19/ua1dFqq4wddmPfP8ARxKLzlGq4FCzBACxPFulX2W5Ur3SS/mbWXgD5qzw2SCFPOP1Ip4Fhv37mjRFdCrKbyH1WAve1+3FR+Ja+xro0rwvfjf/AAQiuZFgcskTSrOgRd9hye5NXU2ISDDXX1sdrcm9VmCWAEiVna1tr1MxUGFKEiQqRuu/Hb71+f6qEo2+XZvj2XPctx4yiKEBhEZALkbg1Gyjw+6h2ug+QN/z/asPirNZI7OYLALGAVB3Zg2oX+nawFufVUeHxHjmgVzhiEQkbKeCQAWJ3v1sO+197fS6fSwqrcec7v5/Ihcssmq0jC3mDe4I5t0681YansY43JB+onljWuwtiPKkIiYONJCSD6r/AFadA2I9jWGDHy6mWZTEdR9MZOogGwJPQH2qytkcm++HkljjkCuAOWuATfjY/HQ3qlzLCCPSEYsW2te9VmR52QJUtI7CxS/bfZr9L9fY1l/TyMhm84iYKSONINuLHYCjSfJ6m1wWsGPlwq3ICg7C5F/sOTWkeKPFpaQhHKBOo2LMeRfoBx+aoMthDsWZ3jIHre7ar9iebn3rJIUY+VHby9VwXsD9zWTO2GdovJmX+JyknBJr3IeDn0P5hs1+R0r3iplOILoulSCQvNTM4wkehpIzoC2ABP1e46WqojiJKE/Ua5g1L1FGtqfqf0O5fswwv6eLy2UB5v31x2Kiy/Zbfk1vdc3/AGT5gX1wTAmaJBoY8eWdrf8AkDYfFveukVp0PNaN2uUHBOHApSlTHYpSlAKUpQClKUApSlAQs1zJYFDMCSTZVA3J5qrfxYgt+6kt1Nht9r71I8VYTXAWF9UfrFutuR+L1qGJlSQxxlxY8kdqA2vF+LcMgBDmQnhUBJ+/b71pWJEUmInnErBiw0qdja3b5r7jcMkDN5XrI43vUnD5ThZILs95Dvq63+RxXcFvkral+lIwywLNNFHMPRY/nbmpkOTwwyOgW9/oI/ya8ZXhRHIA5Lqep5FePEuJLSJh1YKB/GOw/ua6kskFFnS8diq8XLoTUzKSCOo235vW2ZVjjLCp9DINlW4BJ9u5+K1nMPCkbL5esytKCuzXIvyRtYfiqvMPDYwrqCzu4fWqhgAp5GwFri/PNRF9PPBs2cYkRxeY4QEn0kGzLb43FayJGkYSanudgdSk778Nv0PzY1RY/JFP1sxLEDSHvpA5PuT8W9r1saZYcO8c8ijSxQ2FrHQGC8jprP8AKh6SMXPijhihQFCw3PLAEGw6Am29YiXxEsRhgKmMbj/UbW2/rW2w4MSA62sCpZVBrXIcMdDyJJZgbWvz/tQEXAFlmKzRlb9D1ParrE4fDhdSXDgXU24NVHiHEMVjZ7DSRuo35/nUvMs4RkWOJQGOxbn7mqtukrssVjzlez5+p0pNLBDw+CxWJLXX0r6rXsD9uTWdElXbdVqRDhcThSsqM0inva/2I2+xr7m2bPjNMaxspX6za1h1+/xVo5JGYYpYoCTZna2m3N+1YcpjhSMechMrb9r1W5pEfL1KQCpBAPU34rJjcbLrhM4Gm3Cn1AfccUBExqyRYgFF2kFvxvf+dMdl4jIMjOdXC3IBPx1qfNjJp5kaGzOp9IPX5r7iMsxWJkWSWQKwPoAHpv735/lQGreNcLHDGJFZ0lkFnTSNJ02sRwQfzf2qgy/Al0+oLYdTz8e9Xn7RoJVmRpirC+glQQdu4N6oMznEjhcOrAbAdSWO1h8mszURbnhLBj6qDdmEsZ7nnDwzzsYVUuIwDYe/H/qtqw/gMIwGKaVZR6rIRpK+xKnfvWbw0UwgRWRtZN5CQd27E1f4/NXxM5Yj0ovpA9zb+gqfyFGGTR02ljBrKMfh+IYUu+HJDONJZzqNugHbfetn8KZg/n+W7lgym2o33Ha/teqrGmMBNK6Tbf3qHc3BFx2tz/KlM8pY4NqNFfktRSTN3xHimCOSSOQsvlsFLFTpJ0h7XG2wI571gw/jfBuiv5hAbgFGB5I4t7E/AJqXleWq6RyTRKZRvqZfVwQCb9dO1TJcqgYANFGQLWGkdDcfz3q4ZrWHggv4qwvlNMJAyK6xkjjUxAFibA88jsa+VbfpksRpWxNyLDc9/mlDwy0pXiaZUUszBVHJJAA+SaA90rH567DUvq43G/x35H5r2GHegPtY8ROqKWdlVRyzEAD7navEuMRQ7F1tGLvuPTtffttXKM9zuXHyBGUJEgLBATck8FjwSAOBxc81BffGqOWS1VOx4R1tJAwuCCD2N65djmwUWIxAkYpZ7KI1ZgNuNhZd+R3vVCHZWVMMzRyd0JuB9v6VcT4RVwpDWMhf1X+rvf7nmqM/E8JYjv8A0WVo992PIj0GXzL2Owv+KvfD2BuqhozqJJf2B4FahkoSOdS99HUdj7A7VtWN8YWBTDpcnknfap4+I1Yy8ohnopN4xk+Z46QSAxsCpIB7Csk+EaSbbQ+pd7dK17DSrKyKz2LahKj2AA5BF+enFSVcQ7xEj/yvv+a0q7FOOUY91XlzawecxiMbBojpdffasUGEnxUgMg0rf1Nvc+w7fNesmw6TRyTTbudx7dgKk5fnOIlRY4UAUn6iK6wjhTklhMy57g0hPk4aEMxFyew73+aoJ8e7QaWRh01Hhf8AerfLcVPFiXDsolIspK7FfbfernMcH5SJE2khtyffuT96ik9y/VFqO5reIw0axpodyx6Bjc1lGGkiWxj9JFzvv/PmpWAy6OHE6bBx00/2qxz7NVw6OklmciwPUe1eEhUSxRaEkL332BPFWGPlwzRoqsuvrxv71WeHfD6yoZZhdb30g/SO/uamNhsGmtUX1HqTew7XNATsJmk8cR0gFV6kXFQcowE7rLKH0sRfSO1Q8jdm82EtZRYX6E2vU/E54YokgiW0rGxJHPbftQFbgcCrxSJIW84tYduah5hlrRteXVqH5Iq4xjSYcLCyjzWJIbuTvf7dKrZ5m1qsoa7H1ydD/pA7D+9Aesnxhw8+qxUmwGoW++/Q1sWZuQovKh3uFU8X6+1RvNjt5eKVJQEtA5UXW38J7jixt0NVr4QSD92FVl46X62PzQETx9k7hY5b+bHqDMRyRb+u9Vnh/JxLP5jo0MSkMikbnsd97DmtjKvJpiIZY+WDWF/a1W2eLZYiVAvwRVXUUKSc874I40QldGyW+Oxr+KQB3A9SX5PWpehQi6EC3O7X5v3qdHiIXCoVsB9Xc1X4pbFggPlA7b7iqMLpY6TW4RMmQ6ghIO23tath8E4ZWVpSLuG0jsLAcf5rX8nwXmzKpdrP1W19hfr/AFroeDwqRKERQqjpV3SxeMle6bS6UZ6UpVsqilKUAqJm2XriInhe4VxY2tfkHqCOnapdKA1RfAcBcSO8rOHkZTr0geZzYDYEDYEb/wAre4vBEAJJkmIJBA1kWtp222O69rC/ptW0UoCixnhtCmK0Eh8TYsWNxdRYWHQd65jj10OwPokQ6XW//Ljsa7XWhftPwUDiMkqJydIt9RWx5t0Hc97dapayiM11vt/BZ09ri+n3NRyuGbV+ow6ajYat+ObGp+HzmMiRcQuiS1xfv/cV6weIxMCxuIRpTbUCLGvgi82YTTxKIydl5HO/tWDJRbzJGim+x5kyuKbygrbt9RB4/FR8qmMMrpHZgvDMP7GrHOYkwE6TQj925uFAJA6ggduRVG0vmNrUEXa5PFSW0yg3BvK7PseQmprJkzTdowLBtV71YeI2KxpDJeyjfb1E9BcdTUbw9lcmKaQh1G5tcXNh/pPSpWPMkQHmdCCGbqBxfvW14fVKqCy9n2MzXSVjeFuSsDl6Q4YMNRk6g1k8My4gRFokBUXvsDbc9KxZfmkuJcqiLtbY3HPXir3K2OXnRKRpfdiOh52/NaU+NjL0+VP1GveIMT5jLK3pK9RtapmXTrNGdTkngHmsOIT9SXY2WItx1b49qy4xooWj8vZTa+3BqIvGCeQR3VBuN9XWqzBQl8RrnOra9ieP96svEk4MgddkYjVVVm2MVWBXcDt1Pa9eN43Z1CDm+mK3L3OcfG4VMOCrHZgOLd/xUPMsSiDygLk82G//ALqBlecMdRCItv4iTt/mrHLcK0l5lXVa5JO1z7CieVlHtlbrk4y5RVJmP6cAMhGpvR1vfpc9rV4wueRyTCV5EGgFlTuNvUT+LD32vV7FHFIGDAED1Wfod99+DVEnh2P9NrjQWYWHUqLWUFjubDqa9ODJivEJx+Ij0vECCVQX5v2sf51gWbzrhGLMHsQAd7E32bjjrX1JEWKOKHC6Z9RKtbqed+vt+Ks/+nJELaH1kNr6Ek237fagJC4QSm7G7X2CnYD7dTVnmeQiJAwOm53tzVZhM+SSSPypI9S/UFIuLCx27XqVnGbmUqrMLA726/NetNcggYzDorAI1jze/wDWs2JnllCBwNKnpU/CYQJeRlJVr9OB8djUyLKE2Ys2g8qNgfvyPtWRfqHByjF7P72LMHB4clwSMyy+ExB4wAwW9h1Fa3hMO8mtvpBG3v71tmByiB5WXTqUAG4Zhb/8TY7g+/Y1GTIcQP3IC6L7SX6dNub+1RxosceqO+f2JYWx4ZT5XipMM48uPzGY2OzNpQK7NYKdiWCC+/NXGH8T41iG/QP5ZjDDfcsbG3xYnkA7Vd5RkSwtr1M72tc7WHWwHeratWmMowSlyVbJJyyjXstz6eV0U4R0RndWcsLLp24tc3N9+Ntidqs8nxEjx6pV0sS22ll2ubXDbg2qdSpSMUpSgFKUoBSlKAiZpj1giaV+FHA5J6Ae5NcjzSdpNUzD1s12Pb2HsBtXXM2w8ckLpKbIR6je1rb3v0tzXJ4MM7BowpYMxCNa2oX2Nulxvas3xCTXT7FzSpbljgsxdVFxrj7NuPxWHMMRoIiH7wt6gqm4F/6VGnDxN5SEPp57Vc+E8Cg8yac7nYAf2+KzKKFZYovv9/wW7LOmPUigzFJSY0xFlS113/Auf+bVjy3HRrHNDJdm/wDjI/zW05zgI3jZZLswtpYHgf5qlHhzRGssYYsT6R/q7jterk9DNRff6EEdTF/BF8NYtsPIiyC6tfrbevebrLN+9aNmjO0TH6T3N7/YVM8QwpOgljFiB6ltbSw7joDXmbNhJGsbNZeR7e1u9WtBd1xcXyiHUww1Jdxl+lQvkAiYfUoB3Hvbj2NWmdYuOSCNdVpC4DauRuOQeK++HMcIXAiCuzkAi3qPsDfbvvV9mGTy+dJMqRy6xaxsCoGw52PWtFSwsFCVSlJSNRxeLMSnUhJHBG4/2+K8fpmkiLFxxcjtWTx3laYeCABgJ2Y6tLHdbE8HoCQL7VTQZ1G0WgITIVte+wPwOailZGPJfq0dtqXQs5z+x4m8x4i0pOlfpFrX9yarGxeq4YDUQALbWtWN52b0Hpz/AM715AKMJALgbVVsn17G5o9LHT5lz847exny6dlbQN9TC3ydq6LluM/SqYpIrnja5vVL4HyFZYzi1GqdJCPLNrACxFuzW3FXebYmSVyQui2zXHH271Zqz07mJrpQdz6FgqM0g8wM6oAbbgmxI5I7fmueyeM5oyVw5KQMbhWUHV0vvuB1AFdRzvJEfCPZtLMrAN13HNcczTw9i4Y1edNMYbSh1KdXX0gHUR14HIrV8PhU23N79ltv+pRnkk/rpJpIyhKsu66dXp63AHFRsxzrESMQ07uSNN9R3FYMLHISxi1elSWtsQOp+KkHKlbDCdZFLA2aP+IdiB1FfS2xjYsdK+/YhWxExOGMOn1WcdFO4+4rb/BOaST4uKCZw2q4RmAuGAuBccjbreteyHKP1DlWcLtsWNq3H9l2UKZZ35licLHKDdQLblehN+tuCO9U/FK6/Kk5R3wkvdfJ6pY3OsYDJLXMx1seBc2H4teseb5esUEskUbSMiMyRXJDMBsLDfc1PyvGF9StbUhANuDfg/1qdXyKpgtsIsKWdzT4/EcwZUiwTMPMCSMoKqBbdt1vcbbe43FZV8WzEsBgZyygEjbbVxe/Tn324tvW10qQFdgcbK880bxMiIEKOeG1A33vyDtb/NWNKUApSlAKUpQHkODwR+a9Vp8ngfUHT9TKsbDhCQbl5HY3JI31gbAfQKznwm+tCMXOFUEEBt+FAI6Dg8g7W+SBtBYcX3PFfap8JkQQwN5rsYVdbsblg1r3Jv2H4G9JfEsCsVLNsbFgpK/kVzKcY/ieAWOPwoljeJr2cEG3O9aZm+BxMLRgyBlJsrABSCBwft/SrweJNRJjhd0GwcFRf4B6e9V8+M/UyDzAY0jvZSdyT1Nuw4+TWVr79NKD3TkuCemU4PY1rH5U8RZz61a2og8fccfavURAu6DSU3ZD1A/qex61cz51FpeAjUDsLCqaPK5ZizEhVVbW4LD3NVtFroVQbtW/b/D21ymy3x0fmgmMAbert9qolzB1srMQFO2xsD81mxcxSLSsgFzZgNyB1NY5MAHYQ4Q6yyksCbgADkk33vt7k1XouvdnLbb+8nLSwe8Xg5mYvCdXmbupYC/uCxA+1YMmwaspRlUEueen3FeGnRU/fsYwBsSbXtseOvtzVVhsfFIyhJQBqsEvpYj4O9fQxorjY5rZsOVkoYxsibNmceCxfWRo2DBQLjcWI1dDbeupZDncWLiE0JJF7EEWKkcgjvXEvEuXvE7Tqj+SWsWNyFY9CffpUHKs3xOH1thpXj1fXaxB7bMCL+9Ha4yxLgv16CF1KlU8y7mfNJZpJm88sZrkSX5BH8NuAOwG1e5FVdKr9XUioqYl5JTIWZ3bdmY3JPAqYySRMshXk7X696rTeWbemh5dfzxt/R8xShSAu56/7Vh8wsQoFgvNSZYRHKDLsCNVlIOx6VilKqCyvYnoRzXPBM11Ln/h1T9mMMQwrMhvIz/vfYjgW7ad/vUzOsqfXqjBKv8AWotse+/Q1of7OZphil8q+h/+8LemwBsSbcgnb5Ndgq9W8xPlNbDpubznO/6mnY6F3QR2INtgRY1qXjLK5cSISFAbD6hpY+lw2m49j6eTXQGxAfEsTYCIad+p5NRGVZWaxAq1TOVclOHKM2VmG0z8/thJjMY1jfzDe6KpvbrsOlX2H8BYt49amMEoXMer1ADoSBpBPa9djycmOcXsQ/pPF9twb/8AOlTM0VRIENo0O5IFtZ7G3btV+fitz2jsFjpycCwHhXHyK3l4d7Kd9VkJPYayNR9hXRf2bZNNgiVnsGkOopcNptYbkbXPt2FbyZ4zbS1ivF6qs3jZWEpsD/aor9dbdHolwRtkrBPpxQ0khXve/B6gfP8AvWzVrSS6jAqkE6gft1/lWy1RlyTVP0ilKVySilKUApSlAKUpQChpWLFuAjk8BST+KApcTm7y6lw9tIG8h/8AqOvzWq4zDgRtHGjEgWv7/PerTLs2jigCSEAhR/SqnK/EkS+be9idiQbfmvlrbdRqJdeG0uyyTpJErC+J44oljiXU/Gnrt37VVwYuaUyNrVWBtpsDf87/AIqHFjI/N8xASADqIUm5J4v/AM5rPh8SkTs8if8Ad4U8/jv7Vq6PQ1eWnOOW889iOUnnYg5l4oSNQgjIb7Hfrv8A5qPB45LKIpCYEJ3ltrt8hd/62qvx3h6ebFFokv5hFhcf8AHetfzDDGKYxSC+hirAdwbVFLQ0wl+Hb5N3SaKi2rLlmXw+M/BuPizNIMPFFDhHhxE8t2aUG4jAsABY7sST9XbccVYfs28b4WGOYYwrFOpHrAY+au+wVQbEHkAdQfjmGKwfq1J6a8RwMr+rmrEZRi+qKRM/CoKHlyTzn8XwbJnWYR4qWWUs92lZkB2VUv6bL0a1r+96ppYz9Q6V8vpJJ5PAFSmw8mi5Fl6muOp56jUjVBV+Ulx7ftky4PEsyhWZ2Um+nUbH3sTa9bJlWV4nGRtFhIUVFPrdjYX7arEk+wFRh4LxUWGhxGnzFlF9KAlkB3W/e47cV0j9lWAmiwr+apUPIWQNsdOlRe3IuQeanjW3P1GVdrY16ZOprq4Iq/sxiEMapIUmUetwCQ576SdvtaqHOfB2MiIJH6mJeCnIH/gd/wAXrrtKsSqizHq8Qvr4eV7M0fwR4RRYTJioQ0jnZZAG0r0FjsCeT14rYcv8MYSFi0cCKx62vb41X0j2Fqt6V3GCSwiC3UWWScpPk8ogHAA+K9UpXRCUucZGJD5iel+u5Ab5t1qkGWOJNLDQQP4TyK3WqZsReR3NiF9IHXbr+a6RFYlyVGJwnlspXUx9yfyO1Y81eVks7EqOAbc972vU/EYh3lUKu5/G3U1KxOVSMLakN+SQdvjv/KvXgjipdiNDhFMZ3AtUaLKJZPXcFeF1347gAcVYf9MlCmIaSp/jJ3t8W5q7RbAAcDavGzqFfua3lccEcrAyx6otmUbWJF7Enk6Tew7irmDNoHUOs0ZU8EMLc2799qgY7wphpZDI6ElmLMNTWYlQlyL/AOlRxbisL+CsGVVRFpC2tZm4HTc9QSD1sa5JkkuC5lx8ai5dbagnP8R2C7cG9SarIPD+HRSiR6VMgkIBYDUCCDseLi9uKs6HopSlAKUpQClKUAqB/wBXgLmLzU1DYqT+Rvt9qnEVzmF0i1YeaIOYzYsOu3I+ed6ArvFmFjEzQ4cXUlSxBuE7i5/p715zuJEhVYje4Gx/mKt8NmOGXUsYvdbW22Pf2rVpFkeZrD6eF59/sK4hXGGen6hsk5XjmiQwGPk7MePmvs0ix4lZJhrj02AAPpP+/f2qzOO8+LR5YDLybWNSfDccbF1kQvbi3IrsFZmniuIFWSyso2VBv9+33rnkGqV3kkO2olz13NbX4zyKUSnEpCxw306l3NxySBvbpf2NQ8m/Z9isZ+8QCCFj9TlgSOpVLXP3tVO1SnLpPotBKjT0K7O75Wf0NbkXU2mMFiT6VAJY/YV9wWXTzTCNY3aU7eXYgj51Wt8mwr9E5H4ZwuE/7EKI2kKXCjUbdzzvyatQgvewv3rqOmS5ZFd43Kb9Mdvr39zkeVfsnlaNnmlEc/8A8aj1KP8AyPW/tx71Lh/ZjiXGmbFRhL7rGpJt1sWsAfsa6nSpfIh7FL/1NUs4lyU2aNLh44Ew0epVYIwsTpjCt23vcKL781UYfxBj2s/6H0GIMLtY6jY233G1+RfatwpUpnmu5bneKkdQ2EKIXdWcv9IXYbWubnrwbbHirTJ5pXQmdAjh3AA4KhiFb7rY/ep1KAUpSgFKUoBULG5ar7j0v/qH9x1qbSh41krsFgWD63YEgWAXjfrVjSlAkksIUpSh6KUpQClKUApSlAKUpQClKUAqnzPw5DM+ttSsbatLW1W7/wCRvVxSgNWzPwNA51RfuWttoAtfof8APetJwePeKQShQW02kHxcX97b11+tbx/gyCSQyBnQm5IUgC555G3xXiSXANHzWVonBjdTrF2072HU78HpXrLZnkYphnYM+zLz9yeg+a3jIvCUWHbXfWw4uoFvew5Puav0iUXIABPNhzXoMeDwixRrGgsqiw6/nuaz0pQClKUApSlAKUpQClKUApSlAKUpQClKUApSlAKUpQClKUApSlAKUpQClKUApSlAf//Z"/>
          <p:cNvSpPr>
            <a:spLocks noChangeAspect="1" noChangeArrowheads="1"/>
          </p:cNvSpPr>
          <p:nvPr/>
        </p:nvSpPr>
        <p:spPr bwMode="auto">
          <a:xfrm>
            <a:off x="155575" y="-990600"/>
            <a:ext cx="333375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data:image/jpeg;base64,/9j/4AAQSkZJRgABAQAAAQABAAD/2wCEAAkGBxQTEhUSExQWFhUXGB0bFxgYGBwcHhwfHx8cHB8cIB0YHiggHR0qHR0fIjEhJSksLjAuGh8zODMsNygtLisBCgoKDg0OGxAQGy8kICY1LCwyLS80NSw2LCwsNCwsLCwsNDQvLCwvLDQsLDQ0LCwsLTQsLCwsLCwsLCwsLCwsLP/AABEIAK0BGAMBIgACEQEDEQH/xAAcAAEAAgMBAQEAAAAAAAAAAAAABAUDBgcCAQj/xAA7EAACAQIFAgUDAQcDBAIDAAABAgMAEQQFEiExQVEGEyJhcTKBkRQHI0KhscHRUuHwFTNy8UPCYoKS/8QAGwEBAAMBAQEBAAAAAAAAAAAAAAMEBQIBBgf/xAAtEQACAgEDAgUCBwEBAAAAAAAAAQIDEQQhMRJBBRMiUWFx8DKBkaGxwdHxFf/aAAwDAQACEQMRAD8A7jSlKAUpSgFKUoBSlKAUpSgFKUoBSlKAUpSgFK17xzm0mGwpki2Ysq6iL6b/AMVq5bN4vxnmB/1DErwNgp+VHN6t0aOd0epNY4OXJI7nVL4mz04QI3ll0OsuQbaVRGftYk2sLkc1Z4LFLLGsiEMrAEEe9fMwxaRRtJKQEUXYnt/f4qrjfB0a3D40LOw/SYjQFBD6b6iSBYDrze997jvUvKPFa4howkMwEgYhyo0+m38V7G/tVOv7TcPrC+VKEJsXOmw97Xvat3S1ha1uluK6nXOG0lg8TyU+RZ1JO5V4GitGr3JvuXkQr9I3GgH/APYfe6pSuD0UpSgFKUoBSsWIxKRgF2VQSACxAuTwN+tDiU1ada6rXtcXt3t2oDLSvmod6x4fEo4JRlYAlTYg2I5Bt19qAy0pSgFKUoBSlKAUpSgFKUoBSlKAUqlz/wARxYawN3c/wLyB3Y/wj55rV8z8WzTMscP7kE+pgdRt2uRYUBY4rM5282ZJdCxuVRLAg2NvV1N7fzrZcqzBZ41kQ88j/SeoPvXPZ8yw6xaEcllPqIuV/wD64vXrJPFPlF2ji1q+nk6dxe5GxJvcduKA6ZStKPj8WuMNJYckso+fkVZYDxPdwsyCNW+lg2oX7NsLfNAbHSo2YY6OGNpZWCovJP8Azn2qDkXiXDYu/kyAleVIs3zY9Pevel4yDX/2r49UwqxX9Ujiw9l3J/Nh964/13Fb/wDtWzPDyvEsbB5U1BypuoBttfgm46cb1o0U1g11BuLb9PcVveG1+hMimzNlmYzQXMMjxgnfSSAT79Caus38V4vFReVIV0DdtK2v2v8AHtU+HQMKEK3FhYWvud/zesD5I6xHSxVWtqQbn/3WRHxvRu6XnR6cN4fP6/f59yTy5Y2KnM51kjTSArAaTve/ua7jkmNE2HilAsHQG3buPzXDs0yswsLHWhFw1v5Vu37M8+jiikhlexDakXc3BG4H36e9W9VdXqqY31PKOYpxeGdJpWtS+KSvqaEiO+51eoDva38r1nzbPymoRR6yuxYn0j8bn+VZh2X1Kpsjzgyq+sC6WJ03sQb9+ux61GwXiTUy+YqojcHVx2vcfzriVkYtJvk6UW1lGwk23rDhsYkl9Dq1ubG9VOcYzzR5MXrB+tl3AHbbkmqz9cIsQrIPT9LDuO/yDvUUtQozUTuNTcckzxfmuCj8uPFS6DqDoBudrjUQAfT81ByfwPgjFHJGzS/ugqy676l72Hp32uLW23rTP2gZrFHmAmiaOfXDpkTZtGnbnoTf7WNa94e8Wy4C/wCnIZZL3ie5VT0YWN79+9ePUdNnSzOlqum3oktjsWXeCsPEyuNbMshdSWO3Nhbra/J396vMHhFjBC39TMxub7sbmtZ/Z74wOYRya0CyRFQ2k+k6r2IB3HB2NbdVhNNZRbjJSWUKUpXp6KUpQClKUApSlAKUpQCufZ1nGKbESLFL5aRtpAABvYC53roNczzHIsSXdURy7SElrek3N76ugtQGHM5WWOWQsGdjdmt1O3ToB/SqSdbAMoLqCAxLc36VteYZDiJIhGsJXSRrOpTr+BfcfNqocWPKvFpIJHqj02YHowHSh43jkxYZnkYyCBvLtY25/HapEGlDp0shb6dQ5+K+5Rmc0TON0VrGzbXNt/teo2LkMkiGRrqp2Ud6BPKySs/hQRxpEWMrfV/f7VGjxLoBGbvqGk6uh/xXufEImJ1gMAEsAepvwKlT4WUlZXWwLXA726X70PTB4mgxbRKs8xeJCp8sIASo63G7GtHzQoJD5JYJ0PB/lXXhiYnjCKCz2+kqQy+/uK0jxBkhMgjBABJZQF3F7ava19/ua1dFqq4wddmPfP8ARxKLzlGq4FCzBACxPFulX2W5Ur3SS/mbWXgD5qzw2SCFPOP1Ip4Fhv37mjRFdCrKbyH1WAve1+3FR+Ja+xro0rwvfjf/AAQiuZFgcskTSrOgRd9hye5NXU2ISDDXX1sdrcm9VmCWAEiVna1tr1MxUGFKEiQqRuu/Hb71+f6qEo2+XZvj2XPctx4yiKEBhEZALkbg1Gyjw+6h2ug+QN/z/asPirNZI7OYLALGAVB3Zg2oX+nawFufVUeHxHjmgVzhiEQkbKeCQAWJ3v1sO+197fS6fSwqrcec7v5/Ihcssmq0jC3mDe4I5t0681YansY43JB+onljWuwtiPKkIiYONJCSD6r/AFadA2I9jWGDHy6mWZTEdR9MZOogGwJPQH2qytkcm++HkljjkCuAOWuATfjY/HQ3qlzLCCPSEYsW2te9VmR52QJUtI7CxS/bfZr9L9fY1l/TyMhm84iYKSONINuLHYCjSfJ6m1wWsGPlwq3ICg7C5F/sOTWkeKPFpaQhHKBOo2LMeRfoBx+aoMthDsWZ3jIHre7ar9iebn3rJIUY+VHby9VwXsD9zWTO2GdovJmX+JyknBJr3IeDn0P5hs1+R0r3iplOILoulSCQvNTM4wkehpIzoC2ABP1e46WqojiJKE/Ua5g1L1FGtqfqf0O5fswwv6eLy2UB5v31x2Kiy/Zbfk1vdc3/AGT5gX1wTAmaJBoY8eWdrf8AkDYfFveukVp0PNaN2uUHBOHApSlTHYpSlAKUpQClKUApSlAQs1zJYFDMCSTZVA3J5qrfxYgt+6kt1Nht9r71I8VYTXAWF9UfrFutuR+L1qGJlSQxxlxY8kdqA2vF+LcMgBDmQnhUBJ+/b71pWJEUmInnErBiw0qdja3b5r7jcMkDN5XrI43vUnD5ThZILs95Dvq63+RxXcFvkral+lIwywLNNFHMPRY/nbmpkOTwwyOgW9/oI/ya8ZXhRHIA5Lqep5FePEuJLSJh1YKB/GOw/ua6kskFFnS8diq8XLoTUzKSCOo235vW2ZVjjLCp9DINlW4BJ9u5+K1nMPCkbL5esytKCuzXIvyRtYfiqvMPDYwrqCzu4fWqhgAp5GwFri/PNRF9PPBs2cYkRxeY4QEn0kGzLb43FayJGkYSanudgdSk778Nv0PzY1RY/JFP1sxLEDSHvpA5PuT8W9r1saZYcO8c8ijSxQ2FrHQGC8jprP8AKh6SMXPijhihQFCw3PLAEGw6Am29YiXxEsRhgKmMbj/UbW2/rW2w4MSA62sCpZVBrXIcMdDyJJZgbWvz/tQEXAFlmKzRlb9D1ParrE4fDhdSXDgXU24NVHiHEMVjZ7DSRuo35/nUvMs4RkWOJQGOxbn7mqtukrssVjzlez5+p0pNLBDw+CxWJLXX0r6rXsD9uTWdElXbdVqRDhcThSsqM0inva/2I2+xr7m2bPjNMaxspX6za1h1+/xVo5JGYYpYoCTZna2m3N+1YcpjhSMechMrb9r1W5pEfL1KQCpBAPU34rJjcbLrhM4Gm3Cn1AfccUBExqyRYgFF2kFvxvf+dMdl4jIMjOdXC3IBPx1qfNjJp5kaGzOp9IPX5r7iMsxWJkWSWQKwPoAHpv735/lQGreNcLHDGJFZ0lkFnTSNJ02sRwQfzf2qgy/Al0+oLYdTz8e9Xn7RoJVmRpirC+glQQdu4N6oMznEjhcOrAbAdSWO1h8mszURbnhLBj6qDdmEsZ7nnDwzzsYVUuIwDYe/H/qtqw/gMIwGKaVZR6rIRpK+xKnfvWbw0UwgRWRtZN5CQd27E1f4/NXxM5Yj0ovpA9zb+gqfyFGGTR02ljBrKMfh+IYUu+HJDONJZzqNugHbfetn8KZg/n+W7lgym2o33Ha/teqrGmMBNK6Tbf3qHc3BFx2tz/KlM8pY4NqNFfktRSTN3xHimCOSSOQsvlsFLFTpJ0h7XG2wI571gw/jfBuiv5hAbgFGB5I4t7E/AJqXleWq6RyTRKZRvqZfVwQCb9dO1TJcqgYANFGQLWGkdDcfz3q4ZrWHggv4qwvlNMJAyK6xkjjUxAFibA88jsa+VbfpksRpWxNyLDc9/mlDwy0pXiaZUUszBVHJJAA+SaA90rH567DUvq43G/x35H5r2GHegPtY8ROqKWdlVRyzEAD7navEuMRQ7F1tGLvuPTtffttXKM9zuXHyBGUJEgLBATck8FjwSAOBxc81BffGqOWS1VOx4R1tJAwuCCD2N65djmwUWIxAkYpZ7KI1ZgNuNhZd+R3vVCHZWVMMzRyd0JuB9v6VcT4RVwpDWMhf1X+rvf7nmqM/E8JYjv8A0WVo992PIj0GXzL2Owv+KvfD2BuqhozqJJf2B4FahkoSOdS99HUdj7A7VtWN8YWBTDpcnknfap4+I1Yy8ohnopN4xk+Z46QSAxsCpIB7Csk+EaSbbQ+pd7dK17DSrKyKz2LahKj2AA5BF+enFSVcQ7xEj/yvv+a0q7FOOUY91XlzawecxiMbBojpdffasUGEnxUgMg0rf1Nvc+w7fNesmw6TRyTTbudx7dgKk5fnOIlRY4UAUn6iK6wjhTklhMy57g0hPk4aEMxFyew73+aoJ8e7QaWRh01Hhf8AerfLcVPFiXDsolIspK7FfbfernMcH5SJE2khtyffuT96ik9y/VFqO5reIw0axpodyx6Bjc1lGGkiWxj9JFzvv/PmpWAy6OHE6bBx00/2qxz7NVw6OklmciwPUe1eEhUSxRaEkL332BPFWGPlwzRoqsuvrxv71WeHfD6yoZZhdb30g/SO/uamNhsGmtUX1HqTew7XNATsJmk8cR0gFV6kXFQcowE7rLKH0sRfSO1Q8jdm82EtZRYX6E2vU/E54YokgiW0rGxJHPbftQFbgcCrxSJIW84tYduah5hlrRteXVqH5Iq4xjSYcLCyjzWJIbuTvf7dKrZ5m1qsoa7H1ydD/pA7D+9Aesnxhw8+qxUmwGoW++/Q1sWZuQovKh3uFU8X6+1RvNjt5eKVJQEtA5UXW38J7jixt0NVr4QSD92FVl46X62PzQETx9k7hY5b+bHqDMRyRb+u9Vnh/JxLP5jo0MSkMikbnsd97DmtjKvJpiIZY+WDWF/a1W2eLZYiVAvwRVXUUKSc874I40QldGyW+Oxr+KQB3A9SX5PWpehQi6EC3O7X5v3qdHiIXCoVsB9Xc1X4pbFggPlA7b7iqMLpY6TW4RMmQ6ghIO23tath8E4ZWVpSLuG0jsLAcf5rX8nwXmzKpdrP1W19hfr/AFroeDwqRKERQqjpV3SxeMle6bS6UZ6UpVsqilKUAqJm2XriInhe4VxY2tfkHqCOnapdKA1RfAcBcSO8rOHkZTr0geZzYDYEDYEb/wAre4vBEAJJkmIJBA1kWtp222O69rC/ptW0UoCixnhtCmK0Eh8TYsWNxdRYWHQd65jj10OwPokQ6XW//Ljsa7XWhftPwUDiMkqJydIt9RWx5t0Hc97dapayiM11vt/BZ09ri+n3NRyuGbV+ow6ajYat+ObGp+HzmMiRcQuiS1xfv/cV6weIxMCxuIRpTbUCLGvgi82YTTxKIydl5HO/tWDJRbzJGim+x5kyuKbygrbt9RB4/FR8qmMMrpHZgvDMP7GrHOYkwE6TQj925uFAJA6ggduRVG0vmNrUEXa5PFSW0yg3BvK7PseQmprJkzTdowLBtV71YeI2KxpDJeyjfb1E9BcdTUbw9lcmKaQh1G5tcXNh/pPSpWPMkQHmdCCGbqBxfvW14fVKqCy9n2MzXSVjeFuSsDl6Q4YMNRk6g1k8My4gRFokBUXvsDbc9KxZfmkuJcqiLtbY3HPXir3K2OXnRKRpfdiOh52/NaU+NjL0+VP1GveIMT5jLK3pK9RtapmXTrNGdTkngHmsOIT9SXY2WItx1b49qy4xooWj8vZTa+3BqIvGCeQR3VBuN9XWqzBQl8RrnOra9ieP96svEk4MgddkYjVVVm2MVWBXcDt1Pa9eN43Z1CDm+mK3L3OcfG4VMOCrHZgOLd/xUPMsSiDygLk82G//ALqBlecMdRCItv4iTt/mrHLcK0l5lXVa5JO1z7CieVlHtlbrk4y5RVJmP6cAMhGpvR1vfpc9rV4wueRyTCV5EGgFlTuNvUT+LD32vV7FHFIGDAED1Wfod99+DVEnh2P9NrjQWYWHUqLWUFjubDqa9ODJivEJx+Ij0vECCVQX5v2sf51gWbzrhGLMHsQAd7E32bjjrX1JEWKOKHC6Z9RKtbqed+vt+Ks/+nJELaH1kNr6Ek237fagJC4QSm7G7X2CnYD7dTVnmeQiJAwOm53tzVZhM+SSSPypI9S/UFIuLCx27XqVnGbmUqrMLA726/NetNcggYzDorAI1jze/wDWs2JnllCBwNKnpU/CYQJeRlJVr9OB8djUyLKE2Ys2g8qNgfvyPtWRfqHByjF7P72LMHB4clwSMyy+ExB4wAwW9h1Fa3hMO8mtvpBG3v71tmByiB5WXTqUAG4Zhb/8TY7g+/Y1GTIcQP3IC6L7SX6dNub+1RxosceqO+f2JYWx4ZT5XipMM48uPzGY2OzNpQK7NYKdiWCC+/NXGH8T41iG/QP5ZjDDfcsbG3xYnkA7Vd5RkSwtr1M72tc7WHWwHeratWmMowSlyVbJJyyjXstz6eV0U4R0RndWcsLLp24tc3N9+Ntidqs8nxEjx6pV0sS22ll2ubXDbg2qdSpSMUpSgFKUoBSlKAiZpj1giaV+FHA5J6Ae5NcjzSdpNUzD1s12Pb2HsBtXXM2w8ckLpKbIR6je1rb3v0tzXJ4MM7BowpYMxCNa2oX2Nulxvas3xCTXT7FzSpbljgsxdVFxrj7NuPxWHMMRoIiH7wt6gqm4F/6VGnDxN5SEPp57Vc+E8Cg8yac7nYAf2+KzKKFZYovv9/wW7LOmPUigzFJSY0xFlS113/Auf+bVjy3HRrHNDJdm/wDjI/zW05zgI3jZZLswtpYHgf5qlHhzRGssYYsT6R/q7jterk9DNRff6EEdTF/BF8NYtsPIiyC6tfrbevebrLN+9aNmjO0TH6T3N7/YVM8QwpOgljFiB6ltbSw7joDXmbNhJGsbNZeR7e1u9WtBd1xcXyiHUww1Jdxl+lQvkAiYfUoB3Hvbj2NWmdYuOSCNdVpC4DauRuOQeK++HMcIXAiCuzkAi3qPsDfbvvV9mGTy+dJMqRy6xaxsCoGw52PWtFSwsFCVSlJSNRxeLMSnUhJHBG4/2+K8fpmkiLFxxcjtWTx3laYeCABgJ2Y6tLHdbE8HoCQL7VTQZ1G0WgITIVte+wPwOailZGPJfq0dtqXQs5z+x4m8x4i0pOlfpFrX9yarGxeq4YDUQALbWtWN52b0Hpz/AM715AKMJALgbVVsn17G5o9LHT5lz847exny6dlbQN9TC3ydq6LluM/SqYpIrnja5vVL4HyFZYzi1GqdJCPLNrACxFuzW3FXebYmSVyQui2zXHH271Zqz07mJrpQdz6FgqM0g8wM6oAbbgmxI5I7fmueyeM5oyVw5KQMbhWUHV0vvuB1AFdRzvJEfCPZtLMrAN13HNcczTw9i4Y1edNMYbSh1KdXX0gHUR14HIrV8PhU23N79ltv+pRnkk/rpJpIyhKsu66dXp63AHFRsxzrESMQ07uSNN9R3FYMLHISxi1elSWtsQOp+KkHKlbDCdZFLA2aP+IdiB1FfS2xjYsdK+/YhWxExOGMOn1WcdFO4+4rb/BOaST4uKCZw2q4RmAuGAuBccjbreteyHKP1DlWcLtsWNq3H9l2UKZZ35licLHKDdQLblehN+tuCO9U/FK6/Kk5R3wkvdfJ6pY3OsYDJLXMx1seBc2H4teseb5esUEskUbSMiMyRXJDMBsLDfc1PyvGF9StbUhANuDfg/1qdXyKpgtsIsKWdzT4/EcwZUiwTMPMCSMoKqBbdt1vcbbe43FZV8WzEsBgZyygEjbbVxe/Tn324tvW10qQFdgcbK880bxMiIEKOeG1A33vyDtb/NWNKUApSlAKUpQHkODwR+a9Vp8ngfUHT9TKsbDhCQbl5HY3JI31gbAfQKznwm+tCMXOFUEEBt+FAI6Dg8g7W+SBtBYcX3PFfap8JkQQwN5rsYVdbsblg1r3Jv2H4G9JfEsCsVLNsbFgpK/kVzKcY/ieAWOPwoljeJr2cEG3O9aZm+BxMLRgyBlJsrABSCBwft/SrweJNRJjhd0GwcFRf4B6e9V8+M/UyDzAY0jvZSdyT1Nuw4+TWVr79NKD3TkuCemU4PY1rH5U8RZz61a2og8fccfavURAu6DSU3ZD1A/qex61cz51FpeAjUDsLCqaPK5ZizEhVVbW4LD3NVtFroVQbtW/b/D21ymy3x0fmgmMAbert9qolzB1srMQFO2xsD81mxcxSLSsgFzZgNyB1NY5MAHYQ4Q6yyksCbgADkk33vt7k1XouvdnLbb+8nLSwe8Xg5mYvCdXmbupYC/uCxA+1YMmwaspRlUEueen3FeGnRU/fsYwBsSbXtseOvtzVVhsfFIyhJQBqsEvpYj4O9fQxorjY5rZsOVkoYxsibNmceCxfWRo2DBQLjcWI1dDbeupZDncWLiE0JJF7EEWKkcgjvXEvEuXvE7Tqj+SWsWNyFY9CffpUHKs3xOH1thpXj1fXaxB7bMCL+9Ha4yxLgv16CF1KlU8y7mfNJZpJm88sZrkSX5BH8NuAOwG1e5FVdKr9XUioqYl5JTIWZ3bdmY3JPAqYySRMshXk7X696rTeWbemh5dfzxt/R8xShSAu56/7Vh8wsQoFgvNSZYRHKDLsCNVlIOx6VilKqCyvYnoRzXPBM11Ln/h1T9mMMQwrMhvIz/vfYjgW7ad/vUzOsqfXqjBKv8AWotse+/Q1of7OZphil8q+h/+8LemwBsSbcgnb5Ndgq9W8xPlNbDpubznO/6mnY6F3QR2INtgRY1qXjLK5cSISFAbD6hpY+lw2m49j6eTXQGxAfEsTYCIad+p5NRGVZWaxAq1TOVclOHKM2VmG0z8/thJjMY1jfzDe6KpvbrsOlX2H8BYt49amMEoXMer1ADoSBpBPa9djycmOcXsQ/pPF9twb/8AOlTM0VRIENo0O5IFtZ7G3btV+fitz2jsFjpycCwHhXHyK3l4d7Kd9VkJPYayNR9hXRf2bZNNgiVnsGkOopcNptYbkbXPt2FbyZ4zbS1ivF6qs3jZWEpsD/aor9dbdHolwRtkrBPpxQ0khXve/B6gfP8AvWzVrSS6jAqkE6gft1/lWy1RlyTVP0ilKVySilKUApSlAKUpQChpWLFuAjk8BST+KApcTm7y6lw9tIG8h/8AqOvzWq4zDgRtHGjEgWv7/PerTLs2jigCSEAhR/SqnK/EkS+be9idiQbfmvlrbdRqJdeG0uyyTpJErC+J44oljiXU/Gnrt37VVwYuaUyNrVWBtpsDf87/AIqHFjI/N8xASADqIUm5J4v/AM5rPh8SkTs8if8Ad4U8/jv7Vq6PQ1eWnOOW889iOUnnYg5l4oSNQgjIb7Hfrv8A5qPB45LKIpCYEJ3ltrt8hd/62qvx3h6ebFFokv5hFhcf8AHetfzDDGKYxSC+hirAdwbVFLQ0wl+Hb5N3SaKi2rLlmXw+M/BuPizNIMPFFDhHhxE8t2aUG4jAsABY7sST9XbccVYfs28b4WGOYYwrFOpHrAY+au+wVQbEHkAdQfjmGKwfq1J6a8RwMr+rmrEZRi+qKRM/CoKHlyTzn8XwbJnWYR4qWWUs92lZkB2VUv6bL0a1r+96ppYz9Q6V8vpJJ5PAFSmw8mi5Fl6muOp56jUjVBV+Ulx7ftky4PEsyhWZ2Um+nUbH3sTa9bJlWV4nGRtFhIUVFPrdjYX7arEk+wFRh4LxUWGhxGnzFlF9KAlkB3W/e47cV0j9lWAmiwr+apUPIWQNsdOlRe3IuQeanjW3P1GVdrY16ZOprq4Iq/sxiEMapIUmUetwCQ576SdvtaqHOfB2MiIJH6mJeCnIH/gd/wAXrrtKsSqizHq8Qvr4eV7M0fwR4RRYTJioQ0jnZZAG0r0FjsCeT14rYcv8MYSFi0cCKx62vb41X0j2Fqt6V3GCSwiC3UWWScpPk8ogHAA+K9UpXRCUucZGJD5iel+u5Ab5t1qkGWOJNLDQQP4TyK3WqZsReR3NiF9IHXbr+a6RFYlyVGJwnlspXUx9yfyO1Y81eVks7EqOAbc972vU/EYh3lUKu5/G3U1KxOVSMLakN+SQdvjv/KvXgjipdiNDhFMZ3AtUaLKJZPXcFeF1347gAcVYf9MlCmIaSp/jJ3t8W5q7RbAAcDavGzqFfua3lccEcrAyx6otmUbWJF7Enk6Tew7irmDNoHUOs0ZU8EMLc2799qgY7wphpZDI6ElmLMNTWYlQlyL/AOlRxbisL+CsGVVRFpC2tZm4HTc9QSD1sa5JkkuC5lx8ai5dbagnP8R2C7cG9SarIPD+HRSiR6VMgkIBYDUCCDseLi9uKs6HopSlAKUpQClKUAqB/wBXgLmLzU1DYqT+Rvt9qnEVzmF0i1YeaIOYzYsOu3I+ed6ArvFmFjEzQ4cXUlSxBuE7i5/p715zuJEhVYje4Gx/mKt8NmOGXUsYvdbW22Pf2rVpFkeZrD6eF59/sK4hXGGen6hsk5XjmiQwGPk7MePmvs0ix4lZJhrj02AAPpP+/f2qzOO8+LR5YDLybWNSfDccbF1kQvbi3IrsFZmniuIFWSyso2VBv9+33rnkGqV3kkO2olz13NbX4zyKUSnEpCxw306l3NxySBvbpf2NQ8m/Z9isZ+8QCCFj9TlgSOpVLXP3tVO1SnLpPotBKjT0K7O75Wf0NbkXU2mMFiT6VAJY/YV9wWXTzTCNY3aU7eXYgj51Wt8mwr9E5H4ZwuE/7EKI2kKXCjUbdzzvyatQgvewv3rqOmS5ZFd43Kb9Mdvr39zkeVfsnlaNnmlEc/8A8aj1KP8AyPW/tx71Lh/ZjiXGmbFRhL7rGpJt1sWsAfsa6nSpfIh7FL/1NUs4lyU2aNLh44Ew0epVYIwsTpjCt23vcKL781UYfxBj2s/6H0GIMLtY6jY233G1+RfatwpUpnmu5bneKkdQ2EKIXdWcv9IXYbWubnrwbbHirTJ5pXQmdAjh3AA4KhiFb7rY/ep1KAUpSgFKUoBULG5ar7j0v/qH9x1qbSh41krsFgWD63YEgWAXjfrVjSlAkksIUpSh6KUpQClKUApSlAKUpQClKUAqnzPw5DM+ttSsbatLW1W7/wCRvVxSgNWzPwNA51RfuWttoAtfof8APetJwePeKQShQW02kHxcX97b11+tbx/gyCSQyBnQm5IUgC555G3xXiSXANHzWVonBjdTrF2072HU78HpXrLZnkYphnYM+zLz9yeg+a3jIvCUWHbXfWw4uoFvew5Puav0iUXIABPNhzXoMeDwixRrGgsqiw6/nuaz0pQClKUApSlAKUpQClKUApSlAKUpQClKUApSlAKUpQClKUApSlAKUpQClKUApSlAf//Z"/>
          <p:cNvSpPr>
            <a:spLocks noChangeAspect="1" noChangeArrowheads="1"/>
          </p:cNvSpPr>
          <p:nvPr/>
        </p:nvSpPr>
        <p:spPr bwMode="auto">
          <a:xfrm>
            <a:off x="307975" y="-838200"/>
            <a:ext cx="333375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85800" y="15240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+mn-lt"/>
                <a:ea typeface="+mn-ea"/>
                <a:cs typeface="+mn-cs"/>
              </a:rPr>
              <a:t>Why do epitopes matter?</a:t>
            </a:r>
            <a:endParaRPr lang="en-US" sz="36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5124" name="Picture 4" descr="http://www.nature.com/nchembio/journal/v3/n10/images/nchembio1007-605-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2695574"/>
            <a:ext cx="5238750" cy="41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230187" y="1228725"/>
            <a:ext cx="8683626" cy="25050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385D8A"/>
                </a:solidFill>
                <a:cs typeface="MS PGothic" pitchFamily="32" charset="0"/>
                <a:sym typeface="Wingdings" charset="0"/>
              </a:rPr>
              <a:t>Vaccine development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385D8A"/>
                </a:solidFill>
                <a:cs typeface="MS PGothic" pitchFamily="32" charset="0"/>
                <a:sym typeface="Wingdings" charset="0"/>
              </a:rPr>
              <a:t>Allergy immunotherapy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>
                <a:solidFill>
                  <a:srgbClr val="385D8A"/>
                </a:solidFill>
                <a:cs typeface="MS PGothic" pitchFamily="32" charset="0"/>
                <a:sym typeface="Wingdings" charset="0"/>
              </a:rPr>
              <a:t>Immunogenicity</a:t>
            </a:r>
            <a:endParaRPr lang="en-US" b="1" dirty="0">
              <a:solidFill>
                <a:srgbClr val="385D8A"/>
              </a:solidFill>
              <a:cs typeface="MS PGothic" pitchFamily="32" charset="0"/>
              <a:sym typeface="Wingdings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>
                <a:solidFill>
                  <a:srgbClr val="385D8A"/>
                </a:solidFill>
                <a:cs typeface="MS PGothic" pitchFamily="32" charset="0"/>
                <a:sym typeface="Wingdings" charset="0"/>
              </a:rPr>
              <a:t>Transplantation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F9D0-76B4-4B0E-A235-706B097810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2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244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+mn-lt"/>
                <a:ea typeface="+mn-ea"/>
                <a:cs typeface="+mn-cs"/>
              </a:rPr>
              <a:t>I</a:t>
            </a:r>
            <a:r>
              <a:rPr lang="en-US" sz="3600" b="1" dirty="0" smtClean="0">
                <a:latin typeface="+mn-lt"/>
                <a:ea typeface="+mn-ea"/>
                <a:cs typeface="+mn-cs"/>
              </a:rPr>
              <a:t>mmunomodulatory </a:t>
            </a:r>
            <a:r>
              <a:rPr lang="en-US" sz="3600" b="1" dirty="0" smtClean="0">
                <a:latin typeface="+mn-lt"/>
                <a:ea typeface="+mn-ea"/>
                <a:cs typeface="+mn-cs"/>
              </a:rPr>
              <a:t>Effects of </a:t>
            </a:r>
            <a:r>
              <a:rPr lang="en-US" sz="3600" b="1" dirty="0" err="1" smtClean="0">
                <a:latin typeface="+mn-lt"/>
                <a:ea typeface="+mn-ea"/>
                <a:cs typeface="+mn-cs"/>
              </a:rPr>
              <a:t>Micobiome</a:t>
            </a:r>
            <a:endParaRPr lang="en-US" sz="3600" b="1" dirty="0"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Microbiome </a:t>
            </a:r>
            <a:r>
              <a:rPr lang="en-US" dirty="0" smtClean="0"/>
              <a:t>antigens, </a:t>
            </a:r>
            <a:r>
              <a:rPr lang="en-US" dirty="0" smtClean="0"/>
              <a:t>like any other antigen (self or pathogen), </a:t>
            </a:r>
            <a:r>
              <a:rPr lang="en-US" dirty="0" smtClean="0"/>
              <a:t>are</a:t>
            </a:r>
            <a:r>
              <a:rPr lang="en-US" dirty="0" smtClean="0"/>
              <a:t> </a:t>
            </a:r>
            <a:r>
              <a:rPr lang="en-US" dirty="0" smtClean="0"/>
              <a:t>processed by host APCs</a:t>
            </a:r>
          </a:p>
          <a:p>
            <a:r>
              <a:rPr lang="en-US" dirty="0" smtClean="0"/>
              <a:t>Microbiome Ag processing will generate </a:t>
            </a:r>
            <a:r>
              <a:rPr lang="en-US" dirty="0" smtClean="0"/>
              <a:t>MHC</a:t>
            </a:r>
            <a:r>
              <a:rPr lang="en-US" dirty="0" smtClean="0"/>
              <a:t> presented peptides</a:t>
            </a:r>
            <a:endParaRPr lang="en-US" dirty="0" smtClean="0"/>
          </a:p>
          <a:p>
            <a:r>
              <a:rPr lang="en-US" dirty="0" smtClean="0"/>
              <a:t>These peptides are not made in the thymus (no central tolerance) = potential </a:t>
            </a:r>
            <a:r>
              <a:rPr lang="en-US" dirty="0"/>
              <a:t>non-self </a:t>
            </a:r>
            <a:r>
              <a:rPr lang="en-US" dirty="0" smtClean="0"/>
              <a:t>epitopes</a:t>
            </a:r>
          </a:p>
          <a:p>
            <a:r>
              <a:rPr lang="en-US" dirty="0" smtClean="0"/>
              <a:t>Yet, under normal conditions the </a:t>
            </a:r>
            <a:r>
              <a:rPr lang="en-US" dirty="0" err="1" smtClean="0"/>
              <a:t>microbiome</a:t>
            </a:r>
            <a:r>
              <a:rPr lang="en-US" dirty="0" smtClean="0"/>
              <a:t> epitopes are tolerated = peripheral tolerance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3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302" y="1220940"/>
            <a:ext cx="8261498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 smtClean="0">
                <a:latin typeface="+mn-lt"/>
                <a:ea typeface="+mn-ea"/>
                <a:cs typeface="+mn-cs"/>
              </a:rPr>
              <a:t>Does similarity to self or to the microbiome affect the</a:t>
            </a:r>
            <a:br>
              <a:rPr lang="en-US" sz="3600" b="1" dirty="0" smtClean="0">
                <a:latin typeface="+mn-lt"/>
                <a:ea typeface="+mn-ea"/>
                <a:cs typeface="+mn-cs"/>
              </a:rPr>
            </a:br>
            <a:r>
              <a:rPr lang="en-US" sz="3600" b="1" dirty="0" smtClean="0">
                <a:latin typeface="+mn-lt"/>
                <a:ea typeface="+mn-ea"/>
                <a:cs typeface="+mn-cs"/>
              </a:rPr>
              <a:t> immune response?</a:t>
            </a:r>
            <a:br>
              <a:rPr lang="en-US" sz="3600" b="1" dirty="0" smtClean="0">
                <a:latin typeface="+mn-lt"/>
                <a:ea typeface="+mn-ea"/>
                <a:cs typeface="+mn-cs"/>
              </a:rPr>
            </a:br>
            <a:endParaRPr lang="en-US" sz="3600" b="1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329" y="3153417"/>
            <a:ext cx="69228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Similar to self = tolerance?</a:t>
            </a:r>
          </a:p>
          <a:p>
            <a:r>
              <a:rPr lang="en-US" sz="3200" b="1" dirty="0" smtClean="0"/>
              <a:t>Similar to pathogen =  </a:t>
            </a:r>
            <a:r>
              <a:rPr lang="en-US" sz="3200" b="1" dirty="0"/>
              <a:t>h</a:t>
            </a:r>
            <a:r>
              <a:rPr lang="en-US" sz="3200" b="1" dirty="0" smtClean="0"/>
              <a:t>igher </a:t>
            </a:r>
            <a:r>
              <a:rPr lang="en-US" sz="3200" b="1" dirty="0" smtClean="0"/>
              <a:t>response?</a:t>
            </a:r>
          </a:p>
          <a:p>
            <a:r>
              <a:rPr lang="en-US" sz="3200" b="1" dirty="0" smtClean="0"/>
              <a:t>Does similarity matter?</a:t>
            </a:r>
            <a:endParaRPr lang="en-US" sz="32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8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712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+mn-lt"/>
                <a:ea typeface="+mn-ea"/>
                <a:cs typeface="+mn-cs"/>
              </a:rPr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108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Obtain T cell epitope recognition data from the </a:t>
            </a:r>
            <a:r>
              <a:rPr lang="en-US" b="1" dirty="0" smtClean="0">
                <a:solidFill>
                  <a:schemeClr val="accent1"/>
                </a:solidFill>
              </a:rPr>
              <a:t>IEDB</a:t>
            </a:r>
          </a:p>
          <a:p>
            <a:r>
              <a:rPr lang="en-US" dirty="0" smtClean="0"/>
              <a:t>Quantify immunogenicity of epitopes based on frequency of recognition in human population</a:t>
            </a:r>
          </a:p>
          <a:p>
            <a:r>
              <a:rPr lang="en-US" dirty="0" smtClean="0"/>
              <a:t>Determine of sequence conservation of epitopes in human proteome / human microbiome correlates with immunogenicity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20329" r="77282" b="66784"/>
          <a:stretch/>
        </p:blipFill>
        <p:spPr bwMode="auto">
          <a:xfrm>
            <a:off x="0" y="5831914"/>
            <a:ext cx="3694812" cy="85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52FB-ABD1-3E46-95D6-3EC5BB7CEB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0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15532</TotalTime>
  <Words>817</Words>
  <Application>Microsoft Office PowerPoint</Application>
  <PresentationFormat>On-screen Show (4:3)</PresentationFormat>
  <Paragraphs>183</Paragraphs>
  <Slides>36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The microbiome exerts a profound influence on immune function </vt:lpstr>
      <vt:lpstr>Antigen Presenting Cells (APC) process  allergens, self, pathogen, and microbiome proteins to present peptides to T cells  via MHC molecules</vt:lpstr>
      <vt:lpstr>Peptides derived from microbiome may be homologous to pathogen or self derived peptides</vt:lpstr>
      <vt:lpstr>PowerPoint Presentation</vt:lpstr>
      <vt:lpstr>PowerPoint Presentation</vt:lpstr>
      <vt:lpstr>Immunomodulatory Effects of Micobiome</vt:lpstr>
      <vt:lpstr>Does similarity to self or to the microbiome affect the  immune response? </vt:lpstr>
      <vt:lpstr>Approach</vt:lpstr>
      <vt:lpstr>The Immune Epitope Database</vt:lpstr>
      <vt:lpstr>PowerPoint Presentation</vt:lpstr>
      <vt:lpstr>Obtaining Epitope Data from IEDB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Approach</vt:lpstr>
      <vt:lpstr>Datasets retrieved  Obtain T cell epitope recognition data from the IEDB  From IEDB     </vt:lpstr>
      <vt:lpstr>Immunogenicity score</vt:lpstr>
      <vt:lpstr>      </vt:lpstr>
      <vt:lpstr> From Human Microbiome Project http://www.hmpdacc.org/HMRGD/   </vt:lpstr>
      <vt:lpstr>Quantifying conservation</vt:lpstr>
      <vt:lpstr>PowerPoint Presentation</vt:lpstr>
      <vt:lpstr>Conservation in human proteome is associated with reduced immunogenicity</vt:lpstr>
      <vt:lpstr>Conservation in human microbiome is associated with reduced immunogenicity</vt:lpstr>
      <vt:lpstr>Summary IEDB analysis</vt:lpstr>
      <vt:lpstr>Cockroach peptide conservation</vt:lpstr>
      <vt:lpstr>PowerPoint Presentation</vt:lpstr>
      <vt:lpstr>Continued comparisons across  many species </vt:lpstr>
      <vt:lpstr>Positive or negative influence of conservation  to microbiome as a function of epitope source</vt:lpstr>
      <vt:lpstr>PowerPoint Presentation</vt:lpstr>
      <vt:lpstr>PowerPoint Presentation</vt:lpstr>
    </vt:vector>
  </TitlesOfParts>
  <Company>LIAI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Microbiome similarity can either dampen or enhance immunogenicity, depending on the epitope and the microbiome source.</dc:title>
  <dc:creator>Alessandro Sette</dc:creator>
  <cp:lastModifiedBy>Randi Vita</cp:lastModifiedBy>
  <cp:revision>147</cp:revision>
  <dcterms:created xsi:type="dcterms:W3CDTF">2016-04-10T16:32:07Z</dcterms:created>
  <dcterms:modified xsi:type="dcterms:W3CDTF">2018-05-03T00:00:41Z</dcterms:modified>
</cp:coreProperties>
</file>